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518519D-B888-4554-A069-DAD655FB2CFB}">
  <a:tblStyle styleId="{D518519D-B888-4554-A069-DAD655FB2CFB}"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7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33919030"/>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48OOSaLTGA&amp;index=7&amp;list=PLBB66F9243AB94437%20" TargetMode="Externa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Approaching written vs. oral authentic materials</a:t>
            </a:r>
          </a:p>
        </p:txBody>
      </p:sp>
      <p:sp>
        <p:nvSpPr>
          <p:cNvPr id="55" name="Shape 55"/>
          <p:cNvSpPr txBox="1">
            <a:spLocks noGrp="1"/>
          </p:cNvSpPr>
          <p:nvPr>
            <p:ph type="subTitle" idx="1"/>
          </p:nvPr>
        </p:nvSpPr>
        <p:spPr>
          <a:xfrm>
            <a:off x="252175" y="2893675"/>
            <a:ext cx="8520600" cy="1966500"/>
          </a:xfrm>
          <a:prstGeom prst="rect">
            <a:avLst/>
          </a:prstGeom>
        </p:spPr>
        <p:txBody>
          <a:bodyPr lIns="91425" tIns="91425" rIns="91425" bIns="91425" anchor="t" anchorCtr="0">
            <a:noAutofit/>
          </a:bodyPr>
          <a:lstStyle/>
          <a:p>
            <a:pPr lvl="0">
              <a:spcBef>
                <a:spcPts val="0"/>
              </a:spcBef>
              <a:buNone/>
            </a:pPr>
            <a:r>
              <a:rPr lang="en"/>
              <a:t>Raising awareness of differences in spoken and written language</a:t>
            </a:r>
          </a:p>
          <a:p>
            <a:pPr lvl="0">
              <a:spcBef>
                <a:spcPts val="0"/>
              </a:spcBef>
              <a:buNone/>
            </a:pPr>
            <a:endParaRPr/>
          </a:p>
          <a:p>
            <a:pPr marL="3200400" lvl="0" indent="457200">
              <a:spcBef>
                <a:spcPts val="0"/>
              </a:spcBef>
              <a:buNone/>
            </a:pPr>
            <a:r>
              <a:rPr lang="en" sz="2400"/>
              <a:t>Fatima Baig &amp; Katharina Kley</a:t>
            </a:r>
          </a:p>
        </p:txBody>
      </p:sp>
      <p:pic>
        <p:nvPicPr>
          <p:cNvPr id="56" name="Shape 56"/>
          <p:cNvPicPr preferRelativeResize="0"/>
          <p:nvPr/>
        </p:nvPicPr>
        <p:blipFill>
          <a:blip r:embed="rId3">
            <a:alphaModFix/>
          </a:blip>
          <a:stretch>
            <a:fillRect/>
          </a:stretch>
        </p:blipFill>
        <p:spPr>
          <a:xfrm>
            <a:off x="505662" y="4164837"/>
            <a:ext cx="3171825" cy="695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Listening Task: Recognizing words</a:t>
            </a:r>
          </a:p>
        </p:txBody>
      </p:sp>
      <p:sp>
        <p:nvSpPr>
          <p:cNvPr id="127" name="Shape 12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People in Stuttgart were asked what “Heimat” means for them. Watch the video and write down all the words that you recognize. Compare the words that you heard with the others in class. Link to the </a:t>
            </a:r>
            <a:r>
              <a:rPr lang="en" u="sng">
                <a:solidFill>
                  <a:schemeClr val="hlink"/>
                </a:solidFill>
                <a:hlinkClick r:id="rId3"/>
              </a:rPr>
              <a:t>Video</a:t>
            </a:r>
            <a:r>
              <a:rPr lang="en"/>
              <a:t>.</a:t>
            </a:r>
          </a:p>
          <a:p>
            <a:pPr lvl="0">
              <a:spcBef>
                <a:spcPts val="0"/>
              </a:spcBef>
              <a:buNone/>
            </a:pPr>
            <a:endParaRPr/>
          </a:p>
        </p:txBody>
      </p:sp>
      <p:pic>
        <p:nvPicPr>
          <p:cNvPr id="128" name="Shape 128"/>
          <p:cNvPicPr preferRelativeResize="0"/>
          <p:nvPr/>
        </p:nvPicPr>
        <p:blipFill>
          <a:blip r:embed="rId4">
            <a:alphaModFix/>
          </a:blip>
          <a:stretch>
            <a:fillRect/>
          </a:stretch>
        </p:blipFill>
        <p:spPr>
          <a:xfrm rot="3">
            <a:off x="2255410" y="2397853"/>
            <a:ext cx="4873854" cy="2421593"/>
          </a:xfrm>
          <a:prstGeom prst="rect">
            <a:avLst/>
          </a:prstGeom>
          <a:noFill/>
          <a:ln>
            <a:noFill/>
          </a:ln>
        </p:spPr>
      </p:pic>
      <p:sp>
        <p:nvSpPr>
          <p:cNvPr id="129" name="Shape 1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Listening Task: Matching</a:t>
            </a: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Clr>
                <a:schemeClr val="dk1"/>
              </a:buClr>
              <a:buSzPct val="61111"/>
              <a:buFont typeface="Arial"/>
              <a:buNone/>
            </a:pPr>
            <a:r>
              <a:rPr lang="en"/>
              <a:t>Watch the video again. Who says what? Match the statements on the left with the people on the right. </a:t>
            </a:r>
          </a:p>
        </p:txBody>
      </p:sp>
      <p:pic>
        <p:nvPicPr>
          <p:cNvPr id="136" name="Shape 136"/>
          <p:cNvPicPr preferRelativeResize="0"/>
          <p:nvPr/>
        </p:nvPicPr>
        <p:blipFill>
          <a:blip r:embed="rId3">
            <a:alphaModFix/>
          </a:blip>
          <a:stretch>
            <a:fillRect/>
          </a:stretch>
        </p:blipFill>
        <p:spPr>
          <a:xfrm rot="-190870">
            <a:off x="465624" y="1894358"/>
            <a:ext cx="4726300" cy="3025642"/>
          </a:xfrm>
          <a:prstGeom prst="rect">
            <a:avLst/>
          </a:prstGeom>
          <a:noFill/>
          <a:ln w="9525" cap="flat" cmpd="sng">
            <a:solidFill>
              <a:srgbClr val="000000"/>
            </a:solidFill>
            <a:prstDash val="solid"/>
            <a:round/>
            <a:headEnd type="none" w="med" len="med"/>
            <a:tailEnd type="none" w="med" len="med"/>
          </a:ln>
        </p:spPr>
      </p:pic>
      <p:pic>
        <p:nvPicPr>
          <p:cNvPr id="137" name="Shape 137"/>
          <p:cNvPicPr preferRelativeResize="0"/>
          <p:nvPr/>
        </p:nvPicPr>
        <p:blipFill>
          <a:blip r:embed="rId4">
            <a:alphaModFix/>
          </a:blip>
          <a:stretch>
            <a:fillRect/>
          </a:stretch>
        </p:blipFill>
        <p:spPr>
          <a:xfrm rot="296018">
            <a:off x="3953597" y="2060823"/>
            <a:ext cx="4968726" cy="2512100"/>
          </a:xfrm>
          <a:prstGeom prst="rect">
            <a:avLst/>
          </a:prstGeom>
          <a:noFill/>
          <a:ln w="9525" cap="flat" cmpd="sng">
            <a:solidFill>
              <a:srgbClr val="000000"/>
            </a:solidFill>
            <a:prstDash val="solid"/>
            <a:round/>
            <a:headEnd type="none" w="med" len="med"/>
            <a:tailEnd type="none" w="med" len="med"/>
          </a:ln>
        </p:spPr>
      </p:pic>
      <p:sp>
        <p:nvSpPr>
          <p:cNvPr id="138" name="Shape 1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11</a:t>
            </a:fld>
            <a:endParaRPr lang="e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Speaking Task: Talking about one’s own opinion </a:t>
            </a:r>
          </a:p>
        </p:txBody>
      </p:sp>
      <p:sp>
        <p:nvSpPr>
          <p:cNvPr id="144" name="Shape 14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What does Heimat mean to you? Discuss with a partner. Share your opinions with the others in class. You can use some of the expressions that you have seen the German speakers use to answer that question. </a:t>
            </a:r>
          </a:p>
          <a:p>
            <a:pPr lvl="0">
              <a:spcBef>
                <a:spcPts val="0"/>
              </a:spcBef>
              <a:buNone/>
            </a:pPr>
            <a:endParaRPr/>
          </a:p>
        </p:txBody>
      </p:sp>
      <p:sp>
        <p:nvSpPr>
          <p:cNvPr id="145" name="Shape 1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pic>
        <p:nvPicPr>
          <p:cNvPr id="146" name="Shape 146"/>
          <p:cNvPicPr preferRelativeResize="0"/>
          <p:nvPr/>
        </p:nvPicPr>
        <p:blipFill>
          <a:blip r:embed="rId3">
            <a:alphaModFix/>
          </a:blip>
          <a:stretch>
            <a:fillRect/>
          </a:stretch>
        </p:blipFill>
        <p:spPr>
          <a:xfrm>
            <a:off x="621687" y="2815375"/>
            <a:ext cx="2466975" cy="1847850"/>
          </a:xfrm>
          <a:prstGeom prst="rect">
            <a:avLst/>
          </a:prstGeom>
          <a:noFill/>
          <a:ln>
            <a:noFill/>
          </a:ln>
        </p:spPr>
      </p:pic>
      <p:pic>
        <p:nvPicPr>
          <p:cNvPr id="147" name="Shape 147"/>
          <p:cNvPicPr preferRelativeResize="0"/>
          <p:nvPr/>
        </p:nvPicPr>
        <p:blipFill>
          <a:blip r:embed="rId4">
            <a:alphaModFix/>
          </a:blip>
          <a:stretch>
            <a:fillRect/>
          </a:stretch>
        </p:blipFill>
        <p:spPr>
          <a:xfrm>
            <a:off x="6055325" y="2815375"/>
            <a:ext cx="2658136" cy="1847849"/>
          </a:xfrm>
          <a:prstGeom prst="rect">
            <a:avLst/>
          </a:prstGeom>
          <a:noFill/>
          <a:ln>
            <a:noFill/>
          </a:ln>
        </p:spPr>
      </p:pic>
      <p:pic>
        <p:nvPicPr>
          <p:cNvPr id="148" name="Shape 148"/>
          <p:cNvPicPr preferRelativeResize="0"/>
          <p:nvPr/>
        </p:nvPicPr>
        <p:blipFill>
          <a:blip r:embed="rId5">
            <a:alphaModFix/>
          </a:blip>
          <a:stretch>
            <a:fillRect/>
          </a:stretch>
        </p:blipFill>
        <p:spPr>
          <a:xfrm>
            <a:off x="3438525" y="2653437"/>
            <a:ext cx="2266950" cy="2009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Reading Task: Comprehending text content</a:t>
            </a:r>
          </a:p>
        </p:txBody>
      </p:sp>
      <p:sp>
        <p:nvSpPr>
          <p:cNvPr id="154" name="Shape 154"/>
          <p:cNvSpPr txBox="1">
            <a:spLocks noGrp="1"/>
          </p:cNvSpPr>
          <p:nvPr>
            <p:ph type="body" idx="1"/>
          </p:nvPr>
        </p:nvSpPr>
        <p:spPr>
          <a:xfrm>
            <a:off x="311700" y="1152475"/>
            <a:ext cx="8520600" cy="3904200"/>
          </a:xfrm>
          <a:prstGeom prst="rect">
            <a:avLst/>
          </a:prstGeom>
        </p:spPr>
        <p:txBody>
          <a:bodyPr lIns="91425" tIns="91425" rIns="91425" bIns="91425" anchor="t" anchorCtr="0">
            <a:noAutofit/>
          </a:bodyPr>
          <a:lstStyle/>
          <a:p>
            <a:pPr lvl="0">
              <a:spcBef>
                <a:spcPts val="0"/>
              </a:spcBef>
              <a:buNone/>
            </a:pPr>
            <a:r>
              <a:rPr lang="en"/>
              <a:t>Read the second text message interaction again and answer the questions. </a:t>
            </a:r>
          </a:p>
          <a:p>
            <a:pPr lvl="0">
              <a:spcBef>
                <a:spcPts val="0"/>
              </a:spcBef>
              <a:buNone/>
            </a:pPr>
            <a:endParaRPr/>
          </a:p>
        </p:txBody>
      </p:sp>
      <p:sp>
        <p:nvSpPr>
          <p:cNvPr id="155" name="Shape 1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pic>
        <p:nvPicPr>
          <p:cNvPr id="156" name="Shape 156"/>
          <p:cNvPicPr preferRelativeResize="0"/>
          <p:nvPr/>
        </p:nvPicPr>
        <p:blipFill>
          <a:blip r:embed="rId3">
            <a:alphaModFix/>
          </a:blip>
          <a:stretch>
            <a:fillRect/>
          </a:stretch>
        </p:blipFill>
        <p:spPr>
          <a:xfrm>
            <a:off x="3605224" y="1833324"/>
            <a:ext cx="5004290" cy="3025700"/>
          </a:xfrm>
          <a:prstGeom prst="rect">
            <a:avLst/>
          </a:prstGeom>
          <a:noFill/>
          <a:ln w="9525" cap="flat" cmpd="sng">
            <a:solidFill>
              <a:srgbClr val="000000"/>
            </a:solidFill>
            <a:prstDash val="solid"/>
            <a:round/>
            <a:headEnd type="none" w="med" len="med"/>
            <a:tailEnd type="none" w="med" len="med"/>
          </a:ln>
        </p:spPr>
      </p:pic>
      <p:sp>
        <p:nvSpPr>
          <p:cNvPr id="157" name="Shape 157"/>
          <p:cNvSpPr txBox="1"/>
          <p:nvPr/>
        </p:nvSpPr>
        <p:spPr>
          <a:xfrm>
            <a:off x="224200" y="1833275"/>
            <a:ext cx="3099300" cy="30258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457200" lvl="0" indent="-342900" rtl="0">
              <a:lnSpc>
                <a:spcPct val="115000"/>
              </a:lnSpc>
              <a:spcBef>
                <a:spcPts val="0"/>
              </a:spcBef>
              <a:spcAft>
                <a:spcPts val="1600"/>
              </a:spcAft>
              <a:buClr>
                <a:schemeClr val="dk2"/>
              </a:buClr>
              <a:buSzPct val="100000"/>
              <a:buAutoNum type="alphaLcPeriod"/>
            </a:pPr>
            <a:r>
              <a:rPr lang="en" sz="1600" dirty="0">
                <a:solidFill>
                  <a:schemeClr val="dk2"/>
                </a:solidFill>
              </a:rPr>
              <a:t>Why can’t Emma meet next week at the same time?</a:t>
            </a:r>
          </a:p>
          <a:p>
            <a:pPr marL="457200" lvl="0" indent="-342900" rtl="0">
              <a:lnSpc>
                <a:spcPct val="115000"/>
              </a:lnSpc>
              <a:spcBef>
                <a:spcPts val="0"/>
              </a:spcBef>
              <a:spcAft>
                <a:spcPts val="1600"/>
              </a:spcAft>
              <a:buClr>
                <a:schemeClr val="dk2"/>
              </a:buClr>
              <a:buSzPct val="100000"/>
              <a:buAutoNum type="alphaLcPeriod"/>
            </a:pPr>
            <a:r>
              <a:rPr lang="en" sz="1600" dirty="0">
                <a:solidFill>
                  <a:schemeClr val="dk2"/>
                </a:solidFill>
              </a:rPr>
              <a:t>Emma and her friend have decided on a new day and time. When will Emma meet her friend? </a:t>
            </a:r>
          </a:p>
          <a:p>
            <a:pPr marL="457200" lvl="0" indent="-342900" rtl="0">
              <a:lnSpc>
                <a:spcPct val="115000"/>
              </a:lnSpc>
              <a:spcBef>
                <a:spcPts val="0"/>
              </a:spcBef>
              <a:spcAft>
                <a:spcPts val="1600"/>
              </a:spcAft>
              <a:buClr>
                <a:schemeClr val="dk2"/>
              </a:buClr>
              <a:buSzPct val="100000"/>
              <a:buAutoNum type="alphaLcPeriod"/>
            </a:pPr>
            <a:r>
              <a:rPr lang="en" sz="1600" dirty="0">
                <a:solidFill>
                  <a:schemeClr val="dk2"/>
                </a:solidFill>
              </a:rPr>
              <a:t>What will they do together?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Writing Task: Writing their own text messages</a:t>
            </a:r>
          </a:p>
        </p:txBody>
      </p:sp>
      <p:sp>
        <p:nvSpPr>
          <p:cNvPr id="163" name="Shape 16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Now it’s your turn. Find a partner and exchange phone numbers, in German, of course :-) ! Write each other text messages and make arrangements to meet this weekend. Discuss when and where you want to meet and what you want to do. Use some of the short forms that we found in the German examples.</a:t>
            </a:r>
          </a:p>
        </p:txBody>
      </p:sp>
      <p:sp>
        <p:nvSpPr>
          <p:cNvPr id="164" name="Shape 16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14</a:t>
            </a:fld>
            <a:endParaRPr lang="en"/>
          </a:p>
        </p:txBody>
      </p:sp>
      <p:pic>
        <p:nvPicPr>
          <p:cNvPr id="165" name="Shape 165"/>
          <p:cNvPicPr preferRelativeResize="0"/>
          <p:nvPr/>
        </p:nvPicPr>
        <p:blipFill>
          <a:blip r:embed="rId3">
            <a:alphaModFix/>
          </a:blip>
          <a:stretch>
            <a:fillRect/>
          </a:stretch>
        </p:blipFill>
        <p:spPr>
          <a:xfrm>
            <a:off x="5430387" y="2813525"/>
            <a:ext cx="2847975"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Now it’s your turn… </a:t>
            </a:r>
          </a:p>
        </p:txBody>
      </p:sp>
      <p:sp>
        <p:nvSpPr>
          <p:cNvPr id="171" name="Shape 171"/>
          <p:cNvSpPr txBox="1">
            <a:spLocks noGrp="1"/>
          </p:cNvSpPr>
          <p:nvPr>
            <p:ph type="body" idx="1"/>
          </p:nvPr>
        </p:nvSpPr>
        <p:spPr>
          <a:xfrm>
            <a:off x="311700" y="1179975"/>
            <a:ext cx="8520600" cy="3416400"/>
          </a:xfrm>
          <a:prstGeom prst="rect">
            <a:avLst/>
          </a:prstGeom>
        </p:spPr>
        <p:txBody>
          <a:bodyPr lIns="91425" tIns="91425" rIns="91425" bIns="91425" anchor="t" anchorCtr="0">
            <a:noAutofit/>
          </a:bodyPr>
          <a:lstStyle/>
          <a:p>
            <a:pPr lvl="0" rtl="0">
              <a:spcBef>
                <a:spcPts val="0"/>
              </a:spcBef>
              <a:buNone/>
            </a:pPr>
            <a:r>
              <a:rPr lang="en" sz="2400">
                <a:solidFill>
                  <a:schemeClr val="dk1"/>
                </a:solidFill>
              </a:rPr>
              <a:t>Have a look at the activities on your handout.</a:t>
            </a:r>
          </a:p>
        </p:txBody>
      </p:sp>
      <p:sp>
        <p:nvSpPr>
          <p:cNvPr id="172" name="Shape 17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pic>
        <p:nvPicPr>
          <p:cNvPr id="173" name="Shape 173"/>
          <p:cNvPicPr preferRelativeResize="0"/>
          <p:nvPr/>
        </p:nvPicPr>
        <p:blipFill>
          <a:blip r:embed="rId3">
            <a:alphaModFix/>
          </a:blip>
          <a:stretch>
            <a:fillRect/>
          </a:stretch>
        </p:blipFill>
        <p:spPr>
          <a:xfrm>
            <a:off x="3534425" y="294050"/>
            <a:ext cx="683874" cy="6838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Authentic materials </a:t>
            </a:r>
          </a:p>
        </p:txBody>
      </p:sp>
      <p:pic>
        <p:nvPicPr>
          <p:cNvPr id="62" name="Shape 62"/>
          <p:cNvPicPr preferRelativeResize="0"/>
          <p:nvPr/>
        </p:nvPicPr>
        <p:blipFill>
          <a:blip r:embed="rId3">
            <a:alphaModFix/>
          </a:blip>
          <a:stretch>
            <a:fillRect/>
          </a:stretch>
        </p:blipFill>
        <p:spPr>
          <a:xfrm>
            <a:off x="-11151" y="2502374"/>
            <a:ext cx="4350575" cy="2219099"/>
          </a:xfrm>
          <a:prstGeom prst="rect">
            <a:avLst/>
          </a:prstGeom>
          <a:noFill/>
          <a:ln>
            <a:noFill/>
          </a:ln>
        </p:spPr>
      </p:pic>
      <p:pic>
        <p:nvPicPr>
          <p:cNvPr id="63" name="Shape 63"/>
          <p:cNvPicPr preferRelativeResize="0"/>
          <p:nvPr/>
        </p:nvPicPr>
        <p:blipFill>
          <a:blip r:embed="rId4">
            <a:alphaModFix/>
          </a:blip>
          <a:stretch>
            <a:fillRect/>
          </a:stretch>
        </p:blipFill>
        <p:spPr>
          <a:xfrm rot="-321461">
            <a:off x="4167735" y="891952"/>
            <a:ext cx="4873853" cy="2421593"/>
          </a:xfrm>
          <a:prstGeom prst="rect">
            <a:avLst/>
          </a:prstGeom>
          <a:noFill/>
          <a:ln>
            <a:noFill/>
          </a:ln>
        </p:spPr>
      </p:pic>
      <p:pic>
        <p:nvPicPr>
          <p:cNvPr id="64" name="Shape 64"/>
          <p:cNvPicPr preferRelativeResize="0"/>
          <p:nvPr/>
        </p:nvPicPr>
        <p:blipFill>
          <a:blip r:embed="rId5">
            <a:alphaModFix/>
          </a:blip>
          <a:stretch>
            <a:fillRect/>
          </a:stretch>
        </p:blipFill>
        <p:spPr>
          <a:xfrm rot="288356">
            <a:off x="3020173" y="3927950"/>
            <a:ext cx="5965575" cy="650799"/>
          </a:xfrm>
          <a:prstGeom prst="rect">
            <a:avLst/>
          </a:prstGeom>
          <a:noFill/>
          <a:ln>
            <a:noFill/>
          </a:ln>
        </p:spPr>
      </p:pic>
      <p:pic>
        <p:nvPicPr>
          <p:cNvPr id="65" name="Shape 65"/>
          <p:cNvPicPr preferRelativeResize="0"/>
          <p:nvPr/>
        </p:nvPicPr>
        <p:blipFill>
          <a:blip r:embed="rId6">
            <a:alphaModFix/>
          </a:blip>
          <a:stretch>
            <a:fillRect/>
          </a:stretch>
        </p:blipFill>
        <p:spPr>
          <a:xfrm rot="227027">
            <a:off x="11974" y="1495313"/>
            <a:ext cx="5033549" cy="529475"/>
          </a:xfrm>
          <a:prstGeom prst="rect">
            <a:avLst/>
          </a:prstGeom>
          <a:noFill/>
          <a:ln>
            <a:noFill/>
          </a:ln>
        </p:spPr>
      </p:pic>
      <p:sp>
        <p:nvSpPr>
          <p:cNvPr id="66" name="Shape 6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2</a:t>
            </a:fld>
            <a:endParaRPr lang="en"/>
          </a:p>
        </p:txBody>
      </p:sp>
      <p:sp>
        <p:nvSpPr>
          <p:cNvPr id="67" name="Shape 67"/>
          <p:cNvSpPr txBox="1"/>
          <p:nvPr/>
        </p:nvSpPr>
        <p:spPr>
          <a:xfrm rot="-325367">
            <a:off x="3981489" y="595139"/>
            <a:ext cx="4920421" cy="392964"/>
          </a:xfrm>
          <a:prstGeom prst="rect">
            <a:avLst/>
          </a:prstGeom>
          <a:noFill/>
          <a:ln>
            <a:noFill/>
          </a:ln>
        </p:spPr>
        <p:txBody>
          <a:bodyPr lIns="91425" tIns="91425" rIns="91425" bIns="91425" anchor="t" anchorCtr="0">
            <a:noAutofit/>
          </a:bodyPr>
          <a:lstStyle/>
          <a:p>
            <a:pPr lvl="0">
              <a:spcBef>
                <a:spcPts val="0"/>
              </a:spcBef>
              <a:buNone/>
            </a:pPr>
            <a:r>
              <a:rPr lang="en" sz="1600"/>
              <a:t>Video: Survey… What does “Heimat” mean to you?</a:t>
            </a:r>
          </a:p>
        </p:txBody>
      </p:sp>
      <p:sp>
        <p:nvSpPr>
          <p:cNvPr id="68" name="Shape 68"/>
          <p:cNvSpPr txBox="1"/>
          <p:nvPr/>
        </p:nvSpPr>
        <p:spPr>
          <a:xfrm rot="483">
            <a:off x="27536" y="2151950"/>
            <a:ext cx="4273200" cy="393000"/>
          </a:xfrm>
          <a:prstGeom prst="rect">
            <a:avLst/>
          </a:prstGeom>
          <a:noFill/>
          <a:ln>
            <a:noFill/>
          </a:ln>
        </p:spPr>
        <p:txBody>
          <a:bodyPr lIns="91425" tIns="91425" rIns="91425" bIns="91425" anchor="t" anchorCtr="0">
            <a:noAutofit/>
          </a:bodyPr>
          <a:lstStyle/>
          <a:p>
            <a:pPr lvl="0" rtl="0">
              <a:spcBef>
                <a:spcPts val="0"/>
              </a:spcBef>
              <a:buNone/>
            </a:pPr>
            <a:r>
              <a:rPr lang="en" sz="1600"/>
              <a:t>Video: Pharmacy test</a:t>
            </a:r>
          </a:p>
        </p:txBody>
      </p:sp>
      <p:sp>
        <p:nvSpPr>
          <p:cNvPr id="69" name="Shape 69"/>
          <p:cNvSpPr txBox="1"/>
          <p:nvPr/>
        </p:nvSpPr>
        <p:spPr>
          <a:xfrm rot="307227">
            <a:off x="5389378" y="3702114"/>
            <a:ext cx="3744543" cy="393070"/>
          </a:xfrm>
          <a:prstGeom prst="rect">
            <a:avLst/>
          </a:prstGeom>
          <a:noFill/>
          <a:ln>
            <a:noFill/>
          </a:ln>
        </p:spPr>
        <p:txBody>
          <a:bodyPr lIns="91425" tIns="91425" rIns="91425" bIns="91425" anchor="t" anchorCtr="0">
            <a:noAutofit/>
          </a:bodyPr>
          <a:lstStyle/>
          <a:p>
            <a:pPr lvl="0" rtl="0">
              <a:spcBef>
                <a:spcPts val="0"/>
              </a:spcBef>
              <a:buNone/>
            </a:pPr>
            <a:r>
              <a:rPr lang="en" sz="1600"/>
              <a:t>Text messaging: Making arrangements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endParaRPr sz="3600" b="1"/>
          </a:p>
          <a:p>
            <a:pPr lvl="0" algn="ctr" rtl="0">
              <a:spcBef>
                <a:spcPts val="0"/>
              </a:spcBef>
              <a:buNone/>
            </a:pPr>
            <a:r>
              <a:rPr lang="en" sz="3600" b="1"/>
              <a:t>WHAT TO TEACH? </a:t>
            </a:r>
          </a:p>
          <a:p>
            <a:pPr lvl="0" algn="ctr" rtl="0">
              <a:spcBef>
                <a:spcPts val="0"/>
              </a:spcBef>
              <a:buClr>
                <a:schemeClr val="dk1"/>
              </a:buClr>
              <a:buSzPct val="30555"/>
              <a:buFont typeface="Arial"/>
              <a:buNone/>
            </a:pPr>
            <a:r>
              <a:rPr lang="en" sz="3600" b="1"/>
              <a:t>SPOKEN VS. WRITTEN LANGUAGE</a:t>
            </a:r>
          </a:p>
          <a:p>
            <a:pPr lvl="0">
              <a:spcBef>
                <a:spcPts val="0"/>
              </a:spcBef>
              <a:buNone/>
            </a:pPr>
            <a:endParaRPr/>
          </a:p>
        </p:txBody>
      </p:sp>
      <p:sp>
        <p:nvSpPr>
          <p:cNvPr id="76" name="Shape 7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0675" y="102100"/>
            <a:ext cx="9144000" cy="572700"/>
          </a:xfrm>
          <a:prstGeom prst="rect">
            <a:avLst/>
          </a:prstGeom>
        </p:spPr>
        <p:txBody>
          <a:bodyPr lIns="91425" tIns="91425" rIns="91425" bIns="91425" anchor="t" anchorCtr="0">
            <a:noAutofit/>
          </a:bodyPr>
          <a:lstStyle/>
          <a:p>
            <a:pPr lvl="0">
              <a:spcBef>
                <a:spcPts val="0"/>
              </a:spcBef>
              <a:buNone/>
            </a:pPr>
            <a:r>
              <a:rPr lang="en"/>
              <a:t>Written vs. spoken language: German examples </a:t>
            </a:r>
            <a:r>
              <a:rPr lang="en" sz="1200"/>
              <a:t>(Lightfoot, 2016)</a:t>
            </a:r>
          </a:p>
        </p:txBody>
      </p:sp>
      <p:graphicFrame>
        <p:nvGraphicFramePr>
          <p:cNvPr id="82" name="Shape 82"/>
          <p:cNvGraphicFramePr/>
          <p:nvPr/>
        </p:nvGraphicFramePr>
        <p:xfrm>
          <a:off x="200750" y="674800"/>
          <a:ext cx="8584200" cy="4480349"/>
        </p:xfrm>
        <a:graphic>
          <a:graphicData uri="http://schemas.openxmlformats.org/drawingml/2006/table">
            <a:tbl>
              <a:tblPr>
                <a:noFill/>
                <a:tableStyleId>{D518519D-B888-4554-A069-DAD655FB2CFB}</a:tableStyleId>
              </a:tblPr>
              <a:tblGrid>
                <a:gridCol w="1895450"/>
                <a:gridCol w="2264750"/>
                <a:gridCol w="2277950"/>
                <a:gridCol w="2146050"/>
              </a:tblGrid>
              <a:tr h="381000">
                <a:tc>
                  <a:txBody>
                    <a:bodyPr/>
                    <a:lstStyle/>
                    <a:p>
                      <a:pPr lvl="0">
                        <a:spcBef>
                          <a:spcPts val="0"/>
                        </a:spcBef>
                        <a:buNone/>
                      </a:pPr>
                      <a:r>
                        <a:rPr lang="en">
                          <a:solidFill>
                            <a:srgbClr val="0000FF"/>
                          </a:solidFill>
                        </a:rPr>
                        <a:t>Omission of subjects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   ] Muss gehen.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[Ich] muss gehen.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 have to go.</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a:solidFill>
                            <a:srgbClr val="0000FF"/>
                          </a:solidFill>
                        </a:rPr>
                        <a:t>Omission of verbs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Ich muss nach Hause [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Ich muss nach Hause [gehen].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 have [to go] home.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a:solidFill>
                            <a:srgbClr val="0000FF"/>
                          </a:solidFill>
                        </a:rPr>
                        <a:t>Omission of word endings/ beginnings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Ich hab’, Wir könn’</a:t>
                      </a:r>
                    </a:p>
                    <a:p>
                      <a:pPr lvl="0">
                        <a:spcBef>
                          <a:spcPts val="0"/>
                        </a:spcBef>
                        <a:buNone/>
                      </a:pPr>
                      <a:r>
                        <a:rPr lang="en"/>
                        <a:t>Wir schicken ‘nen zweiten.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Ich hab[e], Wir könn[en]</a:t>
                      </a:r>
                    </a:p>
                    <a:p>
                      <a:pPr lvl="0" rtl="0">
                        <a:spcBef>
                          <a:spcPts val="0"/>
                        </a:spcBef>
                        <a:buNone/>
                      </a:pPr>
                      <a:r>
                        <a:rPr lang="en"/>
                        <a:t>Wir schicken [ei]nen zweiten.</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 </a:t>
                      </a:r>
                      <a:r>
                        <a:rPr lang="en" u="sng"/>
                        <a:t>have</a:t>
                      </a:r>
                      <a:r>
                        <a:rPr lang="en"/>
                        <a:t>, we </a:t>
                      </a:r>
                      <a:r>
                        <a:rPr lang="en" u="sng"/>
                        <a:t>can</a:t>
                      </a:r>
                    </a:p>
                    <a:p>
                      <a:pPr lvl="0">
                        <a:spcBef>
                          <a:spcPts val="0"/>
                        </a:spcBef>
                        <a:buNone/>
                      </a:pPr>
                      <a:r>
                        <a:rPr lang="en"/>
                        <a:t>We send </a:t>
                      </a:r>
                      <a:r>
                        <a:rPr lang="en" u="sng"/>
                        <a:t>a</a:t>
                      </a:r>
                      <a:r>
                        <a:rPr lang="en"/>
                        <a:t> second one.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a:solidFill>
                            <a:srgbClr val="0000FF"/>
                          </a:solidFill>
                        </a:rPr>
                        <a:t>Omission of internal sounds of words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Ich hab’ g’rade gehört.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Ich habe g[e]rade gehört.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I have </a:t>
                      </a:r>
                      <a:r>
                        <a:rPr lang="en" u="sng"/>
                        <a:t>just</a:t>
                      </a:r>
                      <a:r>
                        <a:rPr lang="en"/>
                        <a:t> heard.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a:solidFill>
                            <a:srgbClr val="0000FF"/>
                          </a:solidFill>
                        </a:rPr>
                        <a:t>Omitted sounds as contractions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Gibt’s...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Gibt 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There </a:t>
                      </a:r>
                      <a:r>
                        <a:rPr lang="en" u="sng"/>
                        <a:t>is</a:t>
                      </a:r>
                      <a:r>
                        <a:rPr lang="en"/>
                        <a: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a:spcBef>
                          <a:spcPts val="0"/>
                        </a:spcBef>
                        <a:buNone/>
                      </a:pPr>
                      <a:r>
                        <a:rPr lang="en">
                          <a:solidFill>
                            <a:srgbClr val="0000FF"/>
                          </a:solidFill>
                        </a:rPr>
                        <a:t>Sounds fusing/ blending</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Ham</a:t>
                      </a:r>
                    </a:p>
                    <a:p>
                      <a:pPr lvl="0">
                        <a:spcBef>
                          <a:spcPts val="0"/>
                        </a:spcBef>
                        <a:buNone/>
                      </a:pPr>
                      <a:r>
                        <a:rPr lang="en"/>
                        <a:t>Hastu</a:t>
                      </a:r>
                    </a:p>
                    <a:p>
                      <a:pPr lvl="0">
                        <a:spcBef>
                          <a:spcPts val="0"/>
                        </a:spcBef>
                        <a:buNone/>
                      </a:pPr>
                      <a:r>
                        <a:rPr lang="en"/>
                        <a:t>Haste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Ham = Haben</a:t>
                      </a:r>
                    </a:p>
                    <a:p>
                      <a:pPr lvl="0">
                        <a:spcBef>
                          <a:spcPts val="0"/>
                        </a:spcBef>
                        <a:buNone/>
                      </a:pPr>
                      <a:r>
                        <a:rPr lang="en"/>
                        <a:t>Hastu = Hast du</a:t>
                      </a:r>
                    </a:p>
                    <a:p>
                      <a:pPr lvl="0">
                        <a:spcBef>
                          <a:spcPts val="0"/>
                        </a:spcBef>
                        <a:buNone/>
                      </a:pPr>
                      <a:r>
                        <a:rPr lang="en"/>
                        <a:t>Haste = Hast du</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a:spcBef>
                          <a:spcPts val="0"/>
                        </a:spcBef>
                        <a:buNone/>
                      </a:pPr>
                      <a:r>
                        <a:rPr lang="en"/>
                        <a:t>To have</a:t>
                      </a:r>
                    </a:p>
                    <a:p>
                      <a:pPr lvl="0">
                        <a:spcBef>
                          <a:spcPts val="0"/>
                        </a:spcBef>
                        <a:buNone/>
                      </a:pPr>
                      <a:r>
                        <a:rPr lang="en"/>
                        <a:t>You have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381000">
                <a:tc>
                  <a:txBody>
                    <a:bodyPr/>
                    <a:lstStyle/>
                    <a:p>
                      <a:pPr lvl="0" rtl="0">
                        <a:spcBef>
                          <a:spcPts val="0"/>
                        </a:spcBef>
                        <a:buNone/>
                      </a:pPr>
                      <a:r>
                        <a:rPr lang="en">
                          <a:solidFill>
                            <a:srgbClr val="0000FF"/>
                          </a:solidFill>
                        </a:rPr>
                        <a:t>Verb placement in subordinate clauses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...weil das Wetter </a:t>
                      </a:r>
                      <a:r>
                        <a:rPr lang="en" u="sng"/>
                        <a:t>ist</a:t>
                      </a:r>
                      <a:r>
                        <a:rPr lang="en"/>
                        <a:t> schön. (V2)</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...weil das Wetter schön </a:t>
                      </a:r>
                      <a:r>
                        <a:rPr lang="en" u="sng"/>
                        <a:t>ist</a:t>
                      </a:r>
                      <a:r>
                        <a:rPr lang="en"/>
                        <a:t>. (Vfinal)</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c>
                  <a:txBody>
                    <a:bodyPr/>
                    <a:lstStyle/>
                    <a:p>
                      <a:pPr lvl="0" rtl="0">
                        <a:spcBef>
                          <a:spcPts val="0"/>
                        </a:spcBef>
                        <a:buNone/>
                      </a:pPr>
                      <a:r>
                        <a:rPr lang="en"/>
                        <a:t>... because the weather </a:t>
                      </a:r>
                      <a:r>
                        <a:rPr lang="en" u="sng"/>
                        <a:t>is</a:t>
                      </a:r>
                      <a:r>
                        <a:rPr lang="en"/>
                        <a:t> nice.</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83" name="Shape 8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Examples from other languages</a:t>
            </a:r>
          </a:p>
        </p:txBody>
      </p:sp>
      <p:sp>
        <p:nvSpPr>
          <p:cNvPr id="89" name="Shape 8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5</a:t>
            </a:fld>
            <a:endParaRPr lang="en"/>
          </a:p>
        </p:txBody>
      </p:sp>
      <p:graphicFrame>
        <p:nvGraphicFramePr>
          <p:cNvPr id="90" name="Shape 90"/>
          <p:cNvGraphicFramePr/>
          <p:nvPr/>
        </p:nvGraphicFramePr>
        <p:xfrm>
          <a:off x="357200" y="1170112"/>
          <a:ext cx="6970475" cy="3733649"/>
        </p:xfrm>
        <a:graphic>
          <a:graphicData uri="http://schemas.openxmlformats.org/drawingml/2006/table">
            <a:tbl>
              <a:tblPr>
                <a:noFill/>
                <a:tableStyleId>{D518519D-B888-4554-A069-DAD655FB2CFB}</a:tableStyleId>
              </a:tblPr>
              <a:tblGrid>
                <a:gridCol w="1575300"/>
                <a:gridCol w="2436025"/>
                <a:gridCol w="2959150"/>
              </a:tblGrid>
              <a:tr h="381000">
                <a:tc>
                  <a:txBody>
                    <a:bodyPr/>
                    <a:lstStyle/>
                    <a:p>
                      <a:pPr lvl="0" algn="ctr">
                        <a:spcBef>
                          <a:spcPts val="0"/>
                        </a:spcBef>
                        <a:buNone/>
                      </a:pPr>
                      <a:r>
                        <a:rPr lang="en" b="1"/>
                        <a:t>Language</a:t>
                      </a:r>
                    </a:p>
                  </a:txBody>
                  <a:tcPr marL="91425" marR="91425" marT="91425" marB="91425"/>
                </a:tc>
                <a:tc>
                  <a:txBody>
                    <a:bodyPr/>
                    <a:lstStyle/>
                    <a:p>
                      <a:pPr lvl="0" algn="ctr">
                        <a:spcBef>
                          <a:spcPts val="0"/>
                        </a:spcBef>
                        <a:buNone/>
                      </a:pPr>
                      <a:r>
                        <a:rPr lang="en" b="1"/>
                        <a:t>Written </a:t>
                      </a:r>
                    </a:p>
                  </a:txBody>
                  <a:tcPr marL="91425" marR="91425" marT="91425" marB="91425"/>
                </a:tc>
                <a:tc>
                  <a:txBody>
                    <a:bodyPr/>
                    <a:lstStyle/>
                    <a:p>
                      <a:pPr lvl="0" algn="ctr">
                        <a:spcBef>
                          <a:spcPts val="0"/>
                        </a:spcBef>
                        <a:buNone/>
                      </a:pPr>
                      <a:r>
                        <a:rPr lang="en" b="1"/>
                        <a:t>Spoken</a:t>
                      </a:r>
                    </a:p>
                  </a:txBody>
                  <a:tcPr marL="91425" marR="91425" marT="91425" marB="91425"/>
                </a:tc>
              </a:tr>
              <a:tr h="381000">
                <a:tc>
                  <a:txBody>
                    <a:bodyPr/>
                    <a:lstStyle/>
                    <a:p>
                      <a:pPr lvl="0">
                        <a:spcBef>
                          <a:spcPts val="0"/>
                        </a:spcBef>
                        <a:buNone/>
                      </a:pPr>
                      <a:r>
                        <a:rPr lang="en" b="1" i="1"/>
                        <a:t>Spanish </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rPr>
                        <a:t>¿</a:t>
                      </a:r>
                      <a:r>
                        <a:rPr lang="en" b="1" u="sng">
                          <a:solidFill>
                            <a:schemeClr val="dk1"/>
                          </a:solidFill>
                        </a:rPr>
                        <a:t>Para</a:t>
                      </a:r>
                      <a:r>
                        <a:rPr lang="en">
                          <a:solidFill>
                            <a:schemeClr val="dk1"/>
                          </a:solidFill>
                        </a:rPr>
                        <a:t> dónde vas?</a:t>
                      </a:r>
                    </a:p>
                    <a:p>
                      <a:pPr lvl="0">
                        <a:spcBef>
                          <a:spcPts val="0"/>
                        </a:spcBef>
                        <a:buNone/>
                      </a:pPr>
                      <a:endParaRPr/>
                    </a:p>
                  </a:txBody>
                  <a:tcPr marL="91425" marR="91425" marT="91425" marB="91425"/>
                </a:tc>
                <a:tc>
                  <a:txBody>
                    <a:bodyPr/>
                    <a:lstStyle/>
                    <a:p>
                      <a:pPr lvl="0">
                        <a:spcBef>
                          <a:spcPts val="0"/>
                        </a:spcBef>
                        <a:buNone/>
                      </a:pPr>
                      <a:r>
                        <a:rPr lang="en"/>
                        <a:t>¿</a:t>
                      </a:r>
                      <a:r>
                        <a:rPr lang="en" b="1" u="sng"/>
                        <a:t>Pa</a:t>
                      </a:r>
                      <a:r>
                        <a:rPr lang="en"/>
                        <a:t> dónde vas?</a:t>
                      </a:r>
                    </a:p>
                  </a:txBody>
                  <a:tcPr marL="91425" marR="91425" marT="91425" marB="91425"/>
                </a:tc>
              </a:tr>
              <a:tr h="381000">
                <a:tc>
                  <a:txBody>
                    <a:bodyPr/>
                    <a:lstStyle/>
                    <a:p>
                      <a:pPr lvl="0" rtl="0">
                        <a:spcBef>
                          <a:spcPts val="0"/>
                        </a:spcBef>
                        <a:buNone/>
                      </a:pPr>
                      <a:r>
                        <a:rPr lang="en" b="1" i="1"/>
                        <a:t>Chinese</a:t>
                      </a:r>
                    </a:p>
                  </a:txBody>
                  <a:tcPr marL="91425" marR="91425" marT="91425" marB="91425"/>
                </a:tc>
                <a:tc>
                  <a:txBody>
                    <a:bodyPr/>
                    <a:lstStyle/>
                    <a:p>
                      <a:pPr lvl="0">
                        <a:spcBef>
                          <a:spcPts val="0"/>
                        </a:spcBef>
                        <a:buClr>
                          <a:schemeClr val="dk1"/>
                        </a:buClr>
                        <a:buSzPct val="78571"/>
                        <a:buFont typeface="Arial"/>
                        <a:buNone/>
                      </a:pPr>
                      <a:r>
                        <a:rPr lang="en"/>
                        <a:t>Ni jiao shenme mingzi?</a:t>
                      </a:r>
                    </a:p>
                    <a:p>
                      <a:pPr lvl="0">
                        <a:spcBef>
                          <a:spcPts val="0"/>
                        </a:spcBef>
                        <a:buNone/>
                      </a:pPr>
                      <a:endParaRPr/>
                    </a:p>
                    <a:p>
                      <a:pPr lvl="0">
                        <a:spcBef>
                          <a:spcPts val="0"/>
                        </a:spcBef>
                        <a:buNone/>
                      </a:pPr>
                      <a:r>
                        <a:rPr lang="en" sz="1200"/>
                        <a:t>"What is your name?"</a:t>
                      </a:r>
                    </a:p>
                  </a:txBody>
                  <a:tcPr marL="91425" marR="91425" marT="91425" marB="91425"/>
                </a:tc>
                <a:tc>
                  <a:txBody>
                    <a:bodyPr/>
                    <a:lstStyle/>
                    <a:p>
                      <a:pPr lvl="0">
                        <a:spcBef>
                          <a:spcPts val="0"/>
                        </a:spcBef>
                        <a:buNone/>
                      </a:pPr>
                      <a:r>
                        <a:rPr lang="en"/>
                        <a:t>Ni jiao shenme mingzi </a:t>
                      </a:r>
                      <a:r>
                        <a:rPr lang="en" b="1" u="sng"/>
                        <a:t>a</a:t>
                      </a:r>
                      <a:r>
                        <a:rPr lang="en"/>
                        <a:t>?</a:t>
                      </a:r>
                    </a:p>
                    <a:p>
                      <a:pPr lvl="0">
                        <a:spcBef>
                          <a:spcPts val="0"/>
                        </a:spcBef>
                        <a:buNone/>
                      </a:pPr>
                      <a:endParaRPr/>
                    </a:p>
                    <a:p>
                      <a:pPr lvl="0">
                        <a:spcBef>
                          <a:spcPts val="0"/>
                        </a:spcBef>
                        <a:buNone/>
                      </a:pPr>
                      <a:r>
                        <a:rPr lang="en" sz="1200"/>
                        <a:t>(</a:t>
                      </a:r>
                      <a:r>
                        <a:rPr lang="en" sz="1200">
                          <a:solidFill>
                            <a:schemeClr val="dk1"/>
                          </a:solidFill>
                          <a:highlight>
                            <a:srgbClr val="FFFFFF"/>
                          </a:highlight>
                        </a:rPr>
                        <a:t>discourse particle "a" softens the tone of the question)  </a:t>
                      </a:r>
                    </a:p>
                  </a:txBody>
                  <a:tcPr marL="91425" marR="91425" marT="91425" marB="91425"/>
                </a:tc>
              </a:tr>
              <a:tr h="381000">
                <a:tc>
                  <a:txBody>
                    <a:bodyPr/>
                    <a:lstStyle/>
                    <a:p>
                      <a:pPr lvl="0" rtl="0">
                        <a:spcBef>
                          <a:spcPts val="0"/>
                        </a:spcBef>
                        <a:buNone/>
                      </a:pPr>
                      <a:r>
                        <a:rPr lang="en" b="1" i="1"/>
                        <a:t>French</a:t>
                      </a:r>
                    </a:p>
                  </a:txBody>
                  <a:tcPr marL="91425" marR="91425" marT="91425" marB="91425"/>
                </a:tc>
                <a:tc>
                  <a:txBody>
                    <a:bodyPr/>
                    <a:lstStyle/>
                    <a:p>
                      <a:pPr lvl="0">
                        <a:spcBef>
                          <a:spcPts val="0"/>
                        </a:spcBef>
                        <a:buNone/>
                      </a:pPr>
                      <a:r>
                        <a:rPr lang="en" b="1" u="sng">
                          <a:solidFill>
                            <a:schemeClr val="dk1"/>
                          </a:solidFill>
                        </a:rPr>
                        <a:t>Ce n'est</a:t>
                      </a:r>
                      <a:r>
                        <a:rPr lang="en" b="1">
                          <a:solidFill>
                            <a:schemeClr val="dk1"/>
                          </a:solidFill>
                        </a:rPr>
                        <a:t> </a:t>
                      </a:r>
                      <a:r>
                        <a:rPr lang="en">
                          <a:solidFill>
                            <a:schemeClr val="dk1"/>
                          </a:solidFill>
                        </a:rPr>
                        <a:t>pas possible!</a:t>
                      </a:r>
                    </a:p>
                    <a:p>
                      <a:pPr lvl="0" rtl="0">
                        <a:spcBef>
                          <a:spcPts val="0"/>
                        </a:spcBef>
                        <a:buNone/>
                      </a:pPr>
                      <a:endParaRPr sz="1100">
                        <a:solidFill>
                          <a:schemeClr val="dk1"/>
                        </a:solidFill>
                      </a:endParaRPr>
                    </a:p>
                  </a:txBody>
                  <a:tcPr marL="91425" marR="91425" marT="91425" marB="91425"/>
                </a:tc>
                <a:tc>
                  <a:txBody>
                    <a:bodyPr/>
                    <a:lstStyle/>
                    <a:p>
                      <a:pPr lvl="0" rtl="0">
                        <a:spcBef>
                          <a:spcPts val="0"/>
                        </a:spcBef>
                        <a:buNone/>
                      </a:pPr>
                      <a:r>
                        <a:rPr lang="en" b="1" u="sng">
                          <a:solidFill>
                            <a:schemeClr val="dk1"/>
                          </a:solidFill>
                        </a:rPr>
                        <a:t>C'est</a:t>
                      </a:r>
                      <a:r>
                        <a:rPr lang="en">
                          <a:solidFill>
                            <a:schemeClr val="dk1"/>
                          </a:solidFill>
                        </a:rPr>
                        <a:t> pas possible!</a:t>
                      </a:r>
                    </a:p>
                  </a:txBody>
                  <a:tcPr marL="91425" marR="91425" marT="91425" marB="91425"/>
                </a:tc>
              </a:tr>
              <a:tr h="381000">
                <a:tc>
                  <a:txBody>
                    <a:bodyPr/>
                    <a:lstStyle/>
                    <a:p>
                      <a:pPr lvl="0">
                        <a:spcBef>
                          <a:spcPts val="0"/>
                        </a:spcBef>
                        <a:buNone/>
                      </a:pPr>
                      <a:r>
                        <a:rPr lang="en" b="1" i="1"/>
                        <a:t>Korean </a:t>
                      </a:r>
                    </a:p>
                    <a:p>
                      <a:pPr lvl="0" rtl="0">
                        <a:spcBef>
                          <a:spcPts val="0"/>
                        </a:spcBef>
                        <a:buNone/>
                      </a:pPr>
                      <a:endParaRPr b="1" i="1"/>
                    </a:p>
                  </a:txBody>
                  <a:tcPr marL="91425" marR="91425" marT="91425" marB="91425"/>
                </a:tc>
                <a:tc>
                  <a:txBody>
                    <a:bodyPr/>
                    <a:lstStyle/>
                    <a:p>
                      <a:pPr lvl="0">
                        <a:spcBef>
                          <a:spcPts val="0"/>
                        </a:spcBef>
                        <a:buNone/>
                      </a:pPr>
                      <a:r>
                        <a:rPr lang="en">
                          <a:solidFill>
                            <a:schemeClr val="dk1"/>
                          </a:solidFill>
                        </a:rPr>
                        <a:t>Jeo Neun Kimchi</a:t>
                      </a:r>
                      <a:r>
                        <a:rPr lang="en" b="1" u="sng">
                          <a:solidFill>
                            <a:schemeClr val="dk1"/>
                          </a:solidFill>
                        </a:rPr>
                        <a:t>reul</a:t>
                      </a:r>
                      <a:r>
                        <a:rPr lang="en" b="1">
                          <a:solidFill>
                            <a:schemeClr val="dk1"/>
                          </a:solidFill>
                        </a:rPr>
                        <a:t> </a:t>
                      </a:r>
                      <a:r>
                        <a:rPr lang="en">
                          <a:solidFill>
                            <a:schemeClr val="dk1"/>
                          </a:solidFill>
                        </a:rPr>
                        <a:t>Joahaeyo.</a:t>
                      </a:r>
                    </a:p>
                    <a:p>
                      <a:pPr lvl="0">
                        <a:spcBef>
                          <a:spcPts val="0"/>
                        </a:spcBef>
                        <a:buNone/>
                      </a:pPr>
                      <a:endParaRPr>
                        <a:solidFill>
                          <a:schemeClr val="dk1"/>
                        </a:solidFill>
                      </a:endParaRPr>
                    </a:p>
                    <a:p>
                      <a:pPr lvl="0" rtl="0">
                        <a:spcBef>
                          <a:spcPts val="0"/>
                        </a:spcBef>
                        <a:buNone/>
                      </a:pPr>
                      <a:r>
                        <a:rPr lang="en" sz="1200">
                          <a:solidFill>
                            <a:schemeClr val="dk1"/>
                          </a:solidFill>
                        </a:rPr>
                        <a:t>(“I like Kimchi” with object marker)</a:t>
                      </a:r>
                    </a:p>
                  </a:txBody>
                  <a:tcPr marL="91425" marR="91425" marT="91425" marB="91425"/>
                </a:tc>
                <a:tc>
                  <a:txBody>
                    <a:bodyPr/>
                    <a:lstStyle/>
                    <a:p>
                      <a:pPr lvl="0">
                        <a:spcBef>
                          <a:spcPts val="0"/>
                        </a:spcBef>
                        <a:buClr>
                          <a:schemeClr val="dk1"/>
                        </a:buClr>
                        <a:buSzPct val="78571"/>
                        <a:buFont typeface="Arial"/>
                        <a:buNone/>
                      </a:pPr>
                      <a:r>
                        <a:rPr lang="en">
                          <a:solidFill>
                            <a:schemeClr val="dk1"/>
                          </a:solidFill>
                        </a:rPr>
                        <a:t>Jeo Neun Kimchi Joahaeyo.</a:t>
                      </a:r>
                    </a:p>
                    <a:p>
                      <a:pPr lvl="0">
                        <a:spcBef>
                          <a:spcPts val="0"/>
                        </a:spcBef>
                        <a:buClr>
                          <a:schemeClr val="dk1"/>
                        </a:buClr>
                        <a:buSzPct val="78571"/>
                        <a:buFont typeface="Arial"/>
                        <a:buNone/>
                      </a:pPr>
                      <a:endParaRPr>
                        <a:solidFill>
                          <a:schemeClr val="dk1"/>
                        </a:solidFill>
                      </a:endParaRPr>
                    </a:p>
                    <a:p>
                      <a:pPr lvl="0">
                        <a:spcBef>
                          <a:spcPts val="0"/>
                        </a:spcBef>
                        <a:buNone/>
                      </a:pPr>
                      <a:endParaRPr sz="1200">
                        <a:solidFill>
                          <a:schemeClr val="dk1"/>
                        </a:solidFill>
                      </a:endParaRPr>
                    </a:p>
                    <a:p>
                      <a:pPr lvl="0" rtl="0">
                        <a:spcBef>
                          <a:spcPts val="0"/>
                        </a:spcBef>
                        <a:buNone/>
                      </a:pPr>
                      <a:r>
                        <a:rPr lang="en" sz="1200">
                          <a:solidFill>
                            <a:schemeClr val="dk1"/>
                          </a:solidFill>
                        </a:rPr>
                        <a:t>(“I like Kimchi” without object marker)</a:t>
                      </a:r>
                    </a:p>
                  </a:txBody>
                  <a:tcPr marL="91425" marR="91425" marT="91425" marB="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endParaRPr sz="3600" b="1"/>
          </a:p>
          <a:p>
            <a:pPr lvl="0" algn="ctr" rtl="0">
              <a:spcBef>
                <a:spcPts val="0"/>
              </a:spcBef>
              <a:buNone/>
            </a:pPr>
            <a:r>
              <a:rPr lang="en" sz="3600" b="1"/>
              <a:t>HOW TO TEACH? </a:t>
            </a:r>
          </a:p>
          <a:p>
            <a:pPr lvl="0" algn="ctr" rtl="0">
              <a:spcBef>
                <a:spcPts val="0"/>
              </a:spcBef>
              <a:buNone/>
            </a:pPr>
            <a:r>
              <a:rPr lang="en" sz="3600" b="1"/>
              <a:t>TASK EXAMPLES</a:t>
            </a:r>
          </a:p>
        </p:txBody>
      </p:sp>
      <p:sp>
        <p:nvSpPr>
          <p:cNvPr id="97" name="Shape 9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293187"/>
            <a:ext cx="8520600" cy="572700"/>
          </a:xfrm>
          <a:prstGeom prst="rect">
            <a:avLst/>
          </a:prstGeom>
        </p:spPr>
        <p:txBody>
          <a:bodyPr lIns="91425" tIns="91425" rIns="91425" bIns="91425" anchor="t" anchorCtr="0">
            <a:noAutofit/>
          </a:bodyPr>
          <a:lstStyle/>
          <a:p>
            <a:pPr lvl="0">
              <a:spcBef>
                <a:spcPts val="0"/>
              </a:spcBef>
              <a:buNone/>
            </a:pPr>
            <a:r>
              <a:rPr lang="en" dirty="0"/>
              <a:t>Data Analysis Task: Noticing</a:t>
            </a:r>
          </a:p>
        </p:txBody>
      </p:sp>
      <p:sp>
        <p:nvSpPr>
          <p:cNvPr id="103" name="Shape 103"/>
          <p:cNvSpPr txBox="1">
            <a:spLocks noGrp="1"/>
          </p:cNvSpPr>
          <p:nvPr>
            <p:ph type="body" idx="1"/>
          </p:nvPr>
        </p:nvSpPr>
        <p:spPr>
          <a:xfrm>
            <a:off x="311700" y="1007650"/>
            <a:ext cx="8520600" cy="4049165"/>
          </a:xfrm>
          <a:prstGeom prst="rect">
            <a:avLst/>
          </a:prstGeom>
        </p:spPr>
        <p:txBody>
          <a:bodyPr lIns="91425" tIns="91425" rIns="91425" bIns="91425" anchor="t" anchorCtr="0">
            <a:noAutofit/>
          </a:bodyPr>
          <a:lstStyle/>
          <a:p>
            <a:pPr lvl="0">
              <a:spcBef>
                <a:spcPts val="0"/>
              </a:spcBef>
              <a:buNone/>
            </a:pPr>
            <a:r>
              <a:rPr lang="en" dirty="0"/>
              <a:t>Have a closer look at what the people say. Answer the questions with a partner: </a:t>
            </a:r>
          </a:p>
          <a:p>
            <a:pPr marL="457200" lvl="0" indent="-228600" rtl="0">
              <a:spcBef>
                <a:spcPts val="0"/>
              </a:spcBef>
              <a:buAutoNum type="alphaLcPeriod"/>
            </a:pPr>
            <a:r>
              <a:rPr lang="en" dirty="0"/>
              <a:t>All these people talk about themselves. Have a look at the verb endings.</a:t>
            </a:r>
          </a:p>
          <a:p>
            <a:pPr marL="457200" lvl="0" indent="-228600" rtl="0">
              <a:spcBef>
                <a:spcPts val="0"/>
              </a:spcBef>
              <a:buAutoNum type="alphaLcPeriod"/>
            </a:pPr>
            <a:r>
              <a:rPr lang="en" dirty="0"/>
              <a:t>Find the main and subordinate clauses in the following statements. What do you notice? </a:t>
            </a:r>
          </a:p>
          <a:p>
            <a:pPr marL="914400" lvl="1" indent="-228600" rtl="0">
              <a:spcBef>
                <a:spcPts val="0"/>
              </a:spcBef>
              <a:buAutoNum type="romanLcPeriod"/>
            </a:pPr>
            <a:r>
              <a:rPr lang="en" dirty="0"/>
              <a:t>Person 1: “Da, wo ich mich wohl fühl, da, wo meine Freunde sind, wo mein Zuhause is.”</a:t>
            </a:r>
          </a:p>
          <a:p>
            <a:pPr marL="914400" lvl="1" indent="-228600" rtl="0">
              <a:spcBef>
                <a:spcPts val="0"/>
              </a:spcBef>
              <a:buAutoNum type="romanLcPeriod"/>
            </a:pPr>
            <a:r>
              <a:rPr lang="en" dirty="0"/>
              <a:t>Person 6: “Wo meine Freunde leben. Stuttgart.”</a:t>
            </a:r>
          </a:p>
          <a:p>
            <a:pPr marL="914400" lvl="1" indent="-228600" rtl="0">
              <a:spcBef>
                <a:spcPts val="0"/>
              </a:spcBef>
              <a:buAutoNum type="romanLcPeriod"/>
            </a:pPr>
            <a:r>
              <a:rPr lang="en" dirty="0"/>
              <a:t>Person 7: “Ja, wo man aufgewachsen is.”</a:t>
            </a:r>
          </a:p>
          <a:p>
            <a:pPr marL="914400" lvl="1" indent="-228600" rtl="0">
              <a:spcBef>
                <a:spcPts val="0"/>
              </a:spcBef>
              <a:buAutoNum type="romanLcPeriod"/>
            </a:pPr>
            <a:r>
              <a:rPr lang="en" dirty="0"/>
              <a:t>Person 6: “Wo meine Schule is.”</a:t>
            </a:r>
          </a:p>
          <a:p>
            <a:pPr marL="457200" lvl="0" indent="-228600" rtl="0">
              <a:spcBef>
                <a:spcPts val="0"/>
              </a:spcBef>
              <a:buAutoNum type="alphaLcPeriod"/>
            </a:pPr>
            <a:r>
              <a:rPr lang="en" dirty="0"/>
              <a:t>Find the subject in the following statement. What do you notice?</a:t>
            </a:r>
          </a:p>
          <a:p>
            <a:pPr marL="914400" lvl="1" indent="-228600">
              <a:spcBef>
                <a:spcPts val="0"/>
              </a:spcBef>
              <a:buAutoNum type="romanLcPeriod"/>
            </a:pPr>
            <a:r>
              <a:rPr lang="en" dirty="0"/>
              <a:t>Person 8: “Bin Ausländerin.” </a:t>
            </a:r>
          </a:p>
        </p:txBody>
      </p:sp>
      <p:sp>
        <p:nvSpPr>
          <p:cNvPr id="104" name="Shape 10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Data Analysis Task: Identifying written forms</a:t>
            </a:r>
          </a:p>
        </p:txBody>
      </p:sp>
      <p:sp>
        <p:nvSpPr>
          <p:cNvPr id="110" name="Shape 11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Complete the table with a partner. (a) Write the sentences from the survey in the appropriate “Sprechen” column. (b) How would you </a:t>
            </a:r>
            <a:r>
              <a:rPr lang="en" u="sng"/>
              <a:t>write</a:t>
            </a:r>
            <a:r>
              <a:rPr lang="en"/>
              <a:t> these sentences?</a:t>
            </a:r>
          </a:p>
        </p:txBody>
      </p:sp>
      <p:sp>
        <p:nvSpPr>
          <p:cNvPr id="111" name="Shape 11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8</a:t>
            </a:fld>
            <a:endParaRPr lang="en"/>
          </a:p>
        </p:txBody>
      </p:sp>
      <p:pic>
        <p:nvPicPr>
          <p:cNvPr id="112" name="Shape 112"/>
          <p:cNvPicPr preferRelativeResize="0"/>
          <p:nvPr/>
        </p:nvPicPr>
        <p:blipFill>
          <a:blip r:embed="rId3">
            <a:alphaModFix/>
          </a:blip>
          <a:stretch>
            <a:fillRect/>
          </a:stretch>
        </p:blipFill>
        <p:spPr>
          <a:xfrm>
            <a:off x="1516475" y="1977950"/>
            <a:ext cx="5847299" cy="296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Data Analysis Task: Finding short forms </a:t>
            </a:r>
          </a:p>
        </p:txBody>
      </p:sp>
      <p:sp>
        <p:nvSpPr>
          <p:cNvPr id="118" name="Shape 118"/>
          <p:cNvSpPr txBox="1">
            <a:spLocks noGrp="1"/>
          </p:cNvSpPr>
          <p:nvPr>
            <p:ph type="body" idx="1"/>
          </p:nvPr>
        </p:nvSpPr>
        <p:spPr>
          <a:xfrm>
            <a:off x="311700" y="1152475"/>
            <a:ext cx="8423100" cy="3416400"/>
          </a:xfrm>
          <a:prstGeom prst="rect">
            <a:avLst/>
          </a:prstGeom>
        </p:spPr>
        <p:txBody>
          <a:bodyPr lIns="91425" tIns="91425" rIns="91425" bIns="91425" anchor="t" anchorCtr="0">
            <a:noAutofit/>
          </a:bodyPr>
          <a:lstStyle/>
          <a:p>
            <a:pPr lvl="0">
              <a:spcBef>
                <a:spcPts val="0"/>
              </a:spcBef>
              <a:buNone/>
            </a:pPr>
            <a:r>
              <a:rPr lang="en"/>
              <a:t>Short forms do not only exist in spoken language but also in text messaging. Read the text messages below. (a) Find the short forms and write them in the table. (b) How would these forms look like in a newspaper article or a story? </a:t>
            </a:r>
          </a:p>
        </p:txBody>
      </p:sp>
      <p:sp>
        <p:nvSpPr>
          <p:cNvPr id="119" name="Shape 1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pic>
        <p:nvPicPr>
          <p:cNvPr id="120" name="Shape 120"/>
          <p:cNvPicPr preferRelativeResize="0"/>
          <p:nvPr/>
        </p:nvPicPr>
        <p:blipFill>
          <a:blip r:embed="rId3">
            <a:alphaModFix/>
          </a:blip>
          <a:stretch>
            <a:fillRect/>
          </a:stretch>
        </p:blipFill>
        <p:spPr>
          <a:xfrm rot="147580">
            <a:off x="245925" y="2751673"/>
            <a:ext cx="4280974" cy="1641024"/>
          </a:xfrm>
          <a:prstGeom prst="rect">
            <a:avLst/>
          </a:prstGeom>
          <a:noFill/>
          <a:ln>
            <a:noFill/>
          </a:ln>
        </p:spPr>
      </p:pic>
      <p:pic>
        <p:nvPicPr>
          <p:cNvPr id="121" name="Shape 121"/>
          <p:cNvPicPr preferRelativeResize="0"/>
          <p:nvPr/>
        </p:nvPicPr>
        <p:blipFill>
          <a:blip r:embed="rId4">
            <a:alphaModFix/>
          </a:blip>
          <a:stretch>
            <a:fillRect/>
          </a:stretch>
        </p:blipFill>
        <p:spPr>
          <a:xfrm rot="-150370">
            <a:off x="4297499" y="2417649"/>
            <a:ext cx="4675398" cy="2309074"/>
          </a:xfrm>
          <a:prstGeom prst="rect">
            <a:avLst/>
          </a:prstGeom>
          <a:noFill/>
          <a:ln>
            <a:noFill/>
          </a:ln>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840</Words>
  <Application>Microsoft Macintosh PowerPoint</Application>
  <PresentationFormat>On-screen Show (16:9)</PresentationFormat>
  <Paragraphs>119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simple-light-2</vt:lpstr>
      <vt:lpstr>Approaching written vs. oral authentic materials</vt:lpstr>
      <vt:lpstr>Authentic materials </vt:lpstr>
      <vt:lpstr>PowerPoint Presentation</vt:lpstr>
      <vt:lpstr>Written vs. spoken language: German examples (Lightfoot, 2016)</vt:lpstr>
      <vt:lpstr>Examples from other languages</vt:lpstr>
      <vt:lpstr>PowerPoint Presentation</vt:lpstr>
      <vt:lpstr>Data Analysis Task: Noticing</vt:lpstr>
      <vt:lpstr>Data Analysis Task: Identifying written forms</vt:lpstr>
      <vt:lpstr>Data Analysis Task: Finding short forms </vt:lpstr>
      <vt:lpstr>Listening Task: Recognizing words</vt:lpstr>
      <vt:lpstr>Listening Task: Matching</vt:lpstr>
      <vt:lpstr>Speaking Task: Talking about one’s own opinion </vt:lpstr>
      <vt:lpstr>Reading Task: Comprehending text content</vt:lpstr>
      <vt:lpstr>Writing Task: Writing their own text messages</vt:lpstr>
      <vt:lpstr>Now it’s your turn…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written vs. oral authentic materials</dc:title>
  <cp:lastModifiedBy>Katharina Kley</cp:lastModifiedBy>
  <cp:revision>1</cp:revision>
  <dcterms:modified xsi:type="dcterms:W3CDTF">2017-05-08T04:03:01Z</dcterms:modified>
</cp:coreProperties>
</file>