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14"/>
      <p:bold r:id="rId15"/>
      <p:italic r:id="rId16"/>
      <p:boldItalic r:id="rId17"/>
    </p:embeddedFont>
    <p:embeddedFont>
      <p:font typeface="Bree Serif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30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733800" y="-304800"/>
            <a:ext cx="4953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733800" y="-304800"/>
            <a:ext cx="4953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4486274" y="1895474"/>
            <a:ext cx="6400799" cy="2000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409574" y="-28575"/>
            <a:ext cx="6400799" cy="5848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733800" y="-304800"/>
            <a:ext cx="4953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733800" y="-304800"/>
            <a:ext cx="4953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RicePP-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5586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733800" y="-304800"/>
            <a:ext cx="4953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-2151650" y="3023375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000" b="1" i="1"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1051800" y="4411549"/>
            <a:ext cx="7040400" cy="73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1">
                <a:latin typeface="Garamond"/>
                <a:ea typeface="Garamond"/>
                <a:cs typeface="Garamond"/>
                <a:sym typeface="Garamond"/>
              </a:rPr>
              <a:t>Aymará Boggiano</a:t>
            </a:r>
            <a:r>
              <a:rPr lang="en-US" sz="30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&amp; Luziris Pineda Turi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03425"/>
            <a:ext cx="9144000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330900" y="1308875"/>
            <a:ext cx="8482200" cy="274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800" b="1">
                <a:latin typeface="Garamond"/>
                <a:ea typeface="Garamond"/>
                <a:cs typeface="Garamond"/>
                <a:sym typeface="Garamond"/>
              </a:rPr>
              <a:t>Connecting Textbooks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4800" b="1">
                <a:latin typeface="Garamond"/>
                <a:ea typeface="Garamond"/>
                <a:cs typeface="Garamond"/>
                <a:sym typeface="Garamond"/>
              </a:rPr>
              <a:t>to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4800" b="1">
                <a:latin typeface="Garamond"/>
                <a:ea typeface="Garamond"/>
                <a:cs typeface="Garamond"/>
                <a:sym typeface="Garamond"/>
              </a:rPr>
              <a:t>Authentic Data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82575" y="823125"/>
            <a:ext cx="8754300" cy="558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500" b="1">
                <a:latin typeface="Garamond"/>
                <a:ea typeface="Garamond"/>
                <a:cs typeface="Garamond"/>
                <a:sym typeface="Garamond"/>
              </a:rPr>
              <a:t>3. Other Authentic Materials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Web Site: How much is your hamburger?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Video: BBC-Mundo Changes in the price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of the arepa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500" b="1">
                <a:latin typeface="Garamond"/>
                <a:ea typeface="Garamond"/>
                <a:cs typeface="Garamond"/>
                <a:sym typeface="Garamond"/>
              </a:rPr>
              <a:t>Activity: </a:t>
            </a:r>
            <a:r>
              <a:rPr lang="en-US" sz="2500">
                <a:latin typeface="Garamond"/>
                <a:ea typeface="Garamond"/>
                <a:cs typeface="Garamond"/>
                <a:sym typeface="Garamond"/>
              </a:rPr>
              <a:t>Compare prices of hamburger and arepa.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50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500">
                <a:latin typeface="Garamond"/>
                <a:ea typeface="Garamond"/>
                <a:cs typeface="Garamond"/>
                <a:sym typeface="Garamond"/>
              </a:rPr>
              <a:t>S</a:t>
            </a: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hort article &amp; map: Inflation in Latin-America.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500" b="1">
                <a:latin typeface="Garamond"/>
                <a:ea typeface="Garamond"/>
                <a:cs typeface="Garamond"/>
                <a:sym typeface="Garamond"/>
              </a:rPr>
              <a:t>Activity:</a:t>
            </a:r>
            <a:r>
              <a:rPr lang="en-US" sz="2500">
                <a:latin typeface="Garamond"/>
                <a:ea typeface="Garamond"/>
                <a:cs typeface="Garamond"/>
                <a:sym typeface="Garamond"/>
              </a:rPr>
              <a:t> Short reflection comparing rates and consequences.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Google images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500" b="1">
                <a:latin typeface="Garamond"/>
                <a:ea typeface="Garamond"/>
                <a:cs typeface="Garamond"/>
                <a:sym typeface="Garamond"/>
              </a:rPr>
              <a:t>Activity:</a:t>
            </a:r>
            <a:r>
              <a:rPr lang="en-US" sz="2500">
                <a:latin typeface="Garamond"/>
                <a:ea typeface="Garamond"/>
                <a:cs typeface="Garamond"/>
                <a:sym typeface="Garamond"/>
              </a:rPr>
              <a:t> What is inflation?  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500">
                <a:latin typeface="Garamond"/>
                <a:ea typeface="Garamond"/>
                <a:cs typeface="Garamond"/>
                <a:sym typeface="Garamond"/>
              </a:rPr>
              <a:t>Draw a picture and short paragraph to explain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300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3000">
              <a:latin typeface="Garamond"/>
              <a:ea typeface="Garamond"/>
              <a:cs typeface="Garamond"/>
              <a:sym typeface="Garamond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0825" y="690325"/>
            <a:ext cx="3382750" cy="21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2702" y="4423577"/>
            <a:ext cx="2562450" cy="234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733800" y="-304800"/>
            <a:ext cx="49530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b="1">
                <a:latin typeface="Garamond"/>
                <a:ea typeface="Garamond"/>
                <a:cs typeface="Garamond"/>
                <a:sym typeface="Garamond"/>
              </a:rPr>
              <a:t>Conclusion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205800" y="1518550"/>
            <a:ext cx="8732400" cy="417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 b="1">
                <a:latin typeface="Garamond"/>
                <a:ea typeface="Garamond"/>
                <a:cs typeface="Garamond"/>
                <a:sym typeface="Garamond"/>
              </a:rPr>
              <a:t>1.Vocabulary &amp; Grammar:</a:t>
            </a:r>
          </a:p>
          <a:p>
            <a:pPr marL="9144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Garamond"/>
              <a:buAutoNum type="alphaLcPeriod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New vocabulary as used by native speakers in the real world</a:t>
            </a:r>
          </a:p>
          <a:p>
            <a:pPr marL="9144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Garamond"/>
              <a:buAutoNum type="alphaLcPeriod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Grammar concepts using real world examples</a:t>
            </a:r>
          </a:p>
          <a:p>
            <a:pPr marL="9144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Garamond"/>
              <a:buAutoNum type="alphaLcPeriod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Grammar usage in new ways and contexts beyond textbook</a:t>
            </a:r>
          </a:p>
          <a:p>
            <a:pPr marL="457200" marR="0" lvl="0" indent="-69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endParaRPr sz="2400"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-69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-US" sz="2400" b="1">
                <a:latin typeface="Garamond"/>
                <a:ea typeface="Garamond"/>
                <a:cs typeface="Garamond"/>
                <a:sym typeface="Garamond"/>
              </a:rPr>
              <a:t>2. Language analysis &amp; Expanded use of the target language</a:t>
            </a:r>
          </a:p>
          <a:p>
            <a:pPr marL="9144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Garamond"/>
              <a:buAutoNum type="alphaLcPeriod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Analyze target language usage in contrast with their own.</a:t>
            </a:r>
          </a:p>
          <a:p>
            <a:pPr marL="9144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Font typeface="Garamond"/>
              <a:buAutoNum type="alphaLcPeriod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Transition from the classroom to the real world. </a:t>
            </a:r>
          </a:p>
          <a:p>
            <a:pPr marL="8001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0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5410400" y="-50500"/>
            <a:ext cx="49530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342900" lvl="0" indent="-209550" algn="ctr" rtl="0">
              <a:spcBef>
                <a:spcPts val="64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latin typeface="Garamond"/>
                <a:ea typeface="Garamond"/>
                <a:cs typeface="Garamond"/>
                <a:sym typeface="Garamond"/>
              </a:rPr>
              <a:t>Outline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8050" y="1759000"/>
            <a:ext cx="7767900" cy="7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SzPct val="100000"/>
              <a:buFont typeface="Garamond"/>
              <a:buAutoNum type="arabicPerio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Define authentic material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8050" y="2838025"/>
            <a:ext cx="7767900" cy="7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Font typeface="Garamond"/>
              <a:buAutoNum type="arabicPeriod" startAt="2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First Year Spanish Sample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8050" y="3866500"/>
            <a:ext cx="7767900" cy="70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Font typeface="Garamond"/>
              <a:buAutoNum type="arabicPeriod" startAt="3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Second Year Spanish Sample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205700" y="-304800"/>
            <a:ext cx="57792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342900" lvl="0" indent="-209550" algn="ctr" rtl="0">
              <a:spcBef>
                <a:spcPts val="64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Enhancing Your Textbook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1264125"/>
            <a:ext cx="7772400" cy="70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 b="1">
              <a:latin typeface="Garamond"/>
              <a:ea typeface="Garamond"/>
              <a:cs typeface="Garamond"/>
              <a:sym typeface="Garamond"/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 b="1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3000" b="1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722975" y="2028575"/>
            <a:ext cx="7890600" cy="436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485225" y="1364500"/>
            <a:ext cx="8334900" cy="198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SzPct val="100000"/>
              <a:buFont typeface="Garamond"/>
              <a:buChar char="●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Limitations of textbooks materials</a:t>
            </a:r>
          </a:p>
          <a:p>
            <a:pPr marL="914400" lvl="1" indent="-419100" rtl="0">
              <a:lnSpc>
                <a:spcPct val="100000"/>
              </a:lnSpc>
              <a:spcBef>
                <a:spcPts val="0"/>
              </a:spcBef>
              <a:buSzPct val="100000"/>
              <a:buFont typeface="Garamond"/>
              <a:buChar char="○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Scripted</a:t>
            </a:r>
          </a:p>
          <a:p>
            <a:pPr marL="914400" lvl="1" indent="-419100" rtl="0">
              <a:lnSpc>
                <a:spcPct val="100000"/>
              </a:lnSpc>
              <a:spcBef>
                <a:spcPts val="0"/>
              </a:spcBef>
              <a:buSzPct val="100000"/>
              <a:buFont typeface="Garamond"/>
              <a:buChar char="○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Slow pronunciation</a:t>
            </a:r>
          </a:p>
          <a:p>
            <a:pPr marL="914400" lvl="1" indent="-419100" rtl="0">
              <a:lnSpc>
                <a:spcPct val="100000"/>
              </a:lnSpc>
              <a:spcBef>
                <a:spcPts val="0"/>
              </a:spcBef>
              <a:buSzPct val="100000"/>
              <a:buFont typeface="Garamond"/>
              <a:buChar char="○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Extremely modified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85225" y="2969925"/>
            <a:ext cx="8366100" cy="18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6985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aramond"/>
              <a:buChar char="●"/>
            </a:pP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What is meant by the word “authentic”.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489450" y="3705275"/>
            <a:ext cx="8165100" cy="15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aramond"/>
              <a:buChar char="●"/>
            </a:pP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Are you already using some?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489450" y="4886150"/>
            <a:ext cx="7671600" cy="129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aramond"/>
              <a:buChar char="●"/>
            </a:pP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Written vs. spoken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733800" y="-304800"/>
            <a:ext cx="49530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342900" lvl="0" indent="-209550" algn="ctr" rtl="0">
              <a:spcBef>
                <a:spcPts val="64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Sample 1: Beginner Spanish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85225" y="927725"/>
            <a:ext cx="7773600" cy="980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Font typeface="Garamon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The importance of “us” commands.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0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919" y="3555094"/>
            <a:ext cx="4154000" cy="312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9750" y="2690318"/>
            <a:ext cx="2349175" cy="82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485225" y="1597900"/>
            <a:ext cx="6274500" cy="105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40"/>
              </a:spcBef>
              <a:buClr>
                <a:schemeClr val="dk1"/>
              </a:buClr>
              <a:buSzPct val="100000"/>
              <a:buFont typeface="Garamond"/>
              <a:buChar char="●"/>
            </a:pP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Why do textbooks wait so long to teach commands for “us”?</a:t>
            </a:r>
          </a:p>
          <a:p>
            <a:pPr lvl="0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lvl="0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x="560525" y="2754750"/>
            <a:ext cx="4468200" cy="173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40"/>
              </a:spcBef>
              <a:buClr>
                <a:schemeClr val="dk1"/>
              </a:buClr>
              <a:buSzPct val="100000"/>
              <a:buFont typeface="Garamond"/>
              <a:buChar char="●"/>
            </a:pP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How do Spanish-speakers </a:t>
            </a:r>
          </a:p>
          <a:p>
            <a:pPr lvl="0" rtl="0">
              <a:spcBef>
                <a:spcPts val="64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actually command for the</a:t>
            </a:r>
          </a:p>
          <a:p>
            <a:pPr lvl="0" rtl="0">
              <a:spcBef>
                <a:spcPts val="64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“us” form?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733800" y="-304800"/>
            <a:ext cx="49530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b="1">
                <a:latin typeface="Garamond"/>
                <a:ea typeface="Garamond"/>
                <a:cs typeface="Garamond"/>
                <a:sym typeface="Garamond"/>
              </a:rPr>
              <a:t>Some research and a lesson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1133050"/>
            <a:ext cx="7772400" cy="244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sz="3000"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362" y="972650"/>
            <a:ext cx="4867275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1173075" y="3709725"/>
            <a:ext cx="7128600" cy="26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391025" y="3629525"/>
            <a:ext cx="8632500" cy="299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Font typeface="Garamond"/>
              <a:buAutoNum type="arabicPerio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When to teach commands for “us”?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Garamond"/>
              <a:buAutoNum type="arabicPerio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Which form to teach?</a:t>
            </a:r>
          </a:p>
          <a:p>
            <a:pPr marL="457200" lvl="0" indent="-419100">
              <a:spcBef>
                <a:spcPts val="0"/>
              </a:spcBef>
              <a:buSzPct val="100000"/>
              <a:buFont typeface="Garamond"/>
              <a:buAutoNum type="arabicPerio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Contextualized use.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375" y="4461700"/>
            <a:ext cx="4473425" cy="221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6267175" y="-306300"/>
            <a:ext cx="5541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US" sz="3000" b="1">
                <a:latin typeface="Garamond"/>
                <a:ea typeface="Garamond"/>
                <a:cs typeface="Garamond"/>
                <a:sym typeface="Garamond"/>
              </a:rPr>
              <a:t>The Lesson Plan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39950" y="1414775"/>
            <a:ext cx="7772400" cy="449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buNone/>
            </a:pPr>
            <a:endParaRPr sz="280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44" name="Shape 144"/>
          <p:cNvSpPr txBox="1"/>
          <p:nvPr/>
        </p:nvSpPr>
        <p:spPr>
          <a:xfrm>
            <a:off x="731925" y="1263325"/>
            <a:ext cx="8141400" cy="7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Font typeface="Garamond"/>
              <a:buAutoNum type="arabicPerio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Contexts for using “us” commands.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latin typeface="Garamond"/>
              <a:ea typeface="Garamond"/>
              <a:cs typeface="Garamond"/>
              <a:sym typeface="Garamond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757500" y="2191725"/>
            <a:ext cx="8160900" cy="201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aramond"/>
              <a:buAutoNum type="arabicPeriod" startAt="2"/>
            </a:pP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Youtube videos</a:t>
            </a:r>
          </a:p>
          <a:p>
            <a:pPr marL="914400" lvl="1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aramond"/>
              <a:buAutoNum type="alphaLcPeriod"/>
            </a:pP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Cooking </a:t>
            </a:r>
          </a:p>
          <a:p>
            <a:pPr marL="914400" lvl="1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aramond"/>
              <a:buAutoNum type="alphaLcPeriod"/>
            </a:pP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Braiding</a:t>
            </a:r>
          </a:p>
          <a:p>
            <a:pPr marL="914400" lvl="1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aramond"/>
              <a:buAutoNum type="alphaLcPeriod"/>
            </a:pP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Pilates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797900" y="4403675"/>
            <a:ext cx="8075400" cy="7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aramond"/>
              <a:buAutoNum type="arabicPeriod" startAt="3"/>
            </a:pP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Transcription and enhancement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0300" y="2520143"/>
            <a:ext cx="3123026" cy="18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4574" y="4959774"/>
            <a:ext cx="5657896" cy="181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5309425" y="-264400"/>
            <a:ext cx="49530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latin typeface="Garamond"/>
                <a:ea typeface="Garamond"/>
                <a:cs typeface="Garamond"/>
                <a:sym typeface="Garamond"/>
              </a:rPr>
              <a:t>The Lesson Plan Cont.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1072200"/>
            <a:ext cx="7772400" cy="62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3000" b="1">
                <a:latin typeface="Garamond"/>
                <a:ea typeface="Garamond"/>
                <a:cs typeface="Garamond"/>
                <a:sym typeface="Garamond"/>
              </a:rPr>
              <a:t>Steps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727200" y="1888725"/>
            <a:ext cx="7772400" cy="11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r>
              <a:rPr lang="en-US" sz="3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Warm-up:</a:t>
            </a: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Have students think of a dish and instruct each other orally on how to make it.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1198500" y="2989725"/>
            <a:ext cx="6747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3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Pre-viewing: </a:t>
            </a: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Fill-in transcripts before listening (hypotheses about verb tense used)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1198500" y="4090550"/>
            <a:ext cx="6625800" cy="10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3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While viewing:</a:t>
            </a: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Listen and fill-in with actual audio.</a:t>
            </a:r>
          </a:p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1228800" y="5080375"/>
            <a:ext cx="6686400" cy="105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30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Post-viewing: </a:t>
            </a:r>
          </a:p>
          <a:p>
            <a:pPr marL="9144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aramond"/>
              <a:buAutoNum type="arabicPeriod"/>
            </a:pP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Compare and contrast</a:t>
            </a:r>
          </a:p>
          <a:p>
            <a:pPr marL="9144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aramond"/>
              <a:buAutoNum type="arabicPeriod"/>
            </a:pPr>
            <a:r>
              <a:rPr lang="en-US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Identify patterns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4801" y="5140850"/>
            <a:ext cx="3306124" cy="1456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5774600" y="5126975"/>
            <a:ext cx="3346500" cy="14847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512950" y="-304800"/>
            <a:ext cx="5553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 b="1">
                <a:latin typeface="Garamond"/>
                <a:ea typeface="Garamond"/>
                <a:cs typeface="Garamond"/>
                <a:sym typeface="Garamond"/>
              </a:rPr>
              <a:t>Sample 2 Intermediate Spanish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16125" y="838200"/>
            <a:ext cx="8658900" cy="575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000" b="1">
                <a:latin typeface="Garamond"/>
                <a:ea typeface="Garamond"/>
                <a:cs typeface="Garamond"/>
                <a:sym typeface="Garamond"/>
              </a:rPr>
              <a:t>Inflation:</a:t>
            </a: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 Calculating it and its consequences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000" b="1">
                <a:latin typeface="Garamond"/>
                <a:ea typeface="Garamond"/>
                <a:cs typeface="Garamond"/>
                <a:sym typeface="Garamond"/>
              </a:rPr>
              <a:t>1. Main source:</a:t>
            </a: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 Vocabulary and Content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3000">
              <a:latin typeface="Garamond"/>
              <a:ea typeface="Garamond"/>
              <a:cs typeface="Garamond"/>
              <a:sym typeface="Garamond"/>
            </a:endParaRPr>
          </a:p>
          <a:p>
            <a:pPr marL="0" lvl="0" indent="38735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latin typeface="Garamond"/>
                <a:ea typeface="Garamond"/>
                <a:cs typeface="Garamond"/>
                <a:sym typeface="Garamond"/>
              </a:rPr>
              <a:t>Activities:</a:t>
            </a:r>
          </a:p>
          <a:p>
            <a:pPr marL="0" lvl="0" indent="38735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 b="1">
              <a:latin typeface="Garamond"/>
              <a:ea typeface="Garamond"/>
              <a:cs typeface="Garamond"/>
              <a:sym typeface="Garamond"/>
            </a:endParaRPr>
          </a:p>
          <a:p>
            <a:pPr marL="914400" lvl="0" indent="-419100">
              <a:spcBef>
                <a:spcPts val="0"/>
              </a:spcBef>
              <a:buSzPct val="100000"/>
              <a:buFont typeface="Garamond"/>
              <a:buAutoNum type="alphaLcPerio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Reading comprehension</a:t>
            </a:r>
          </a:p>
          <a:p>
            <a:pPr marL="914400" lvl="0" indent="-419100">
              <a:spcBef>
                <a:spcPts val="0"/>
              </a:spcBef>
              <a:buSzPct val="100000"/>
              <a:buFont typeface="Garamond"/>
              <a:buAutoNum type="alphaLcPerio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Classify words </a:t>
            </a:r>
          </a:p>
          <a:p>
            <a:pPr marL="914400" lvl="0" indent="-419100" rtl="0">
              <a:spcBef>
                <a:spcPts val="0"/>
              </a:spcBef>
              <a:buSzPct val="100000"/>
              <a:buFont typeface="Garamond"/>
              <a:buAutoNum type="alphaLcPerio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Use vocab in fact finding: Sign here.</a:t>
            </a:r>
          </a:p>
          <a:p>
            <a:pPr marL="914400" lvl="0" indent="-419100" rtl="0">
              <a:spcBef>
                <a:spcPts val="0"/>
              </a:spcBef>
              <a:buSzPct val="100000"/>
              <a:buFont typeface="Garamond"/>
              <a:buAutoNum type="alphaLcPerio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Using content: Calculate inflation in the U.S</a:t>
            </a:r>
          </a:p>
          <a:p>
            <a:pPr marL="914400" lvl="0" indent="-419100">
              <a:spcBef>
                <a:spcPts val="0"/>
              </a:spcBef>
              <a:buSzPct val="100000"/>
              <a:buFont typeface="Garamond"/>
              <a:buAutoNum type="alphaLcPerio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Dictogloss: Effect of inflation in your salary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076" y="2013300"/>
            <a:ext cx="3066024" cy="229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5247075" y="3325800"/>
            <a:ext cx="1722000" cy="77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Calculo de la Inflacion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00125" y="752650"/>
            <a:ext cx="8844000" cy="586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lvl="0" indent="-6985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2. </a:t>
            </a:r>
            <a:r>
              <a:rPr lang="en-US" sz="3000" b="1">
                <a:latin typeface="Garamond"/>
                <a:ea typeface="Garamond"/>
                <a:cs typeface="Garamond"/>
                <a:sym typeface="Garamond"/>
              </a:rPr>
              <a:t>Grammar Support: </a:t>
            </a: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Video-Dialogue: Use of negatives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 b="1">
              <a:latin typeface="Garamond"/>
              <a:ea typeface="Garamond"/>
              <a:cs typeface="Garamond"/>
              <a:sym typeface="Garamond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>
                <a:latin typeface="Garamond"/>
                <a:ea typeface="Garamond"/>
                <a:cs typeface="Garamond"/>
                <a:sym typeface="Garamond"/>
              </a:rPr>
              <a:t>Activities: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 b="1">
              <a:latin typeface="Garamond"/>
              <a:ea typeface="Garamond"/>
              <a:cs typeface="Garamond"/>
              <a:sym typeface="Garamond"/>
            </a:endParaRPr>
          </a:p>
          <a:p>
            <a:pPr marL="914400" lvl="0" indent="-419100" rtl="0">
              <a:spcBef>
                <a:spcPts val="0"/>
              </a:spcBef>
              <a:buSzPct val="100000"/>
              <a:buFont typeface="Garamond"/>
              <a:buAutoNum type="alphaLcPerio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Activating previous knowledge: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Conversation using same questions asked in video</a:t>
            </a:r>
          </a:p>
          <a:p>
            <a:pPr marL="914400" lvl="0" indent="-419100" rtl="0">
              <a:spcBef>
                <a:spcPts val="0"/>
              </a:spcBef>
              <a:buSzPct val="100000"/>
              <a:buFont typeface="Garamond"/>
              <a:buAutoNum type="alphaLcPerio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Listening comprehension with enhanced input</a:t>
            </a:r>
          </a:p>
          <a:p>
            <a:pPr marL="914400" lvl="0" indent="-419100" rtl="0">
              <a:spcBef>
                <a:spcPts val="0"/>
              </a:spcBef>
              <a:buSzPct val="100000"/>
              <a:buFont typeface="Garamond"/>
              <a:buAutoNum type="alphaLcPerio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Negating: Use transcription to compare and infer new uses of known concept: How to negate</a:t>
            </a:r>
          </a:p>
          <a:p>
            <a:pPr marL="914400" lvl="0" indent="-419100" rtl="0">
              <a:spcBef>
                <a:spcPts val="0"/>
              </a:spcBef>
              <a:buSzPct val="100000"/>
              <a:buFont typeface="Garamond"/>
              <a:buAutoNum type="alphaLcPeriod"/>
            </a:pPr>
            <a:r>
              <a:rPr lang="en-US" sz="3000">
                <a:latin typeface="Garamond"/>
                <a:ea typeface="Garamond"/>
                <a:cs typeface="Garamond"/>
                <a:sym typeface="Garamond"/>
              </a:rPr>
              <a:t>Mini-Conversation with an observer: Three situations to discuss using vocabulary and grammar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649" y="1397800"/>
            <a:ext cx="2980350" cy="23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ceU_bluebar">
  <a:themeElements>
    <a:clrScheme name="RiceU_blueb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On-screen Show (4:3)</PresentationFormat>
  <Paragraphs>98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Bree Serif</vt:lpstr>
      <vt:lpstr>RiceU_bluebar</vt:lpstr>
      <vt:lpstr>PowerPoint Presentation</vt:lpstr>
      <vt:lpstr>Outline </vt:lpstr>
      <vt:lpstr>Enhancing Your Textbook</vt:lpstr>
      <vt:lpstr>Sample 1: Beginner Spanish</vt:lpstr>
      <vt:lpstr>Some research and a lesson</vt:lpstr>
      <vt:lpstr>The Lesson Plan</vt:lpstr>
      <vt:lpstr>The Lesson Plan Cont.</vt:lpstr>
      <vt:lpstr>Sample 2 Intermediate Spanish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Test</cp:lastModifiedBy>
  <cp:revision>1</cp:revision>
  <dcterms:modified xsi:type="dcterms:W3CDTF">2017-06-15T17:19:53Z</dcterms:modified>
</cp:coreProperties>
</file>