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0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150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9A65-D259-44B2-9E5D-52E807865177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C2C2-7E6D-4F1B-AB89-6479CF068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89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9A65-D259-44B2-9E5D-52E807865177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C2C2-7E6D-4F1B-AB89-6479CF068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6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9A65-D259-44B2-9E5D-52E807865177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C2C2-7E6D-4F1B-AB89-6479CF068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67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9A65-D259-44B2-9E5D-52E807865177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C2C2-7E6D-4F1B-AB89-6479CF068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3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9A65-D259-44B2-9E5D-52E807865177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C2C2-7E6D-4F1B-AB89-6479CF068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9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9A65-D259-44B2-9E5D-52E807865177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C2C2-7E6D-4F1B-AB89-6479CF068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6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9A65-D259-44B2-9E5D-52E807865177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C2C2-7E6D-4F1B-AB89-6479CF068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9A65-D259-44B2-9E5D-52E807865177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C2C2-7E6D-4F1B-AB89-6479CF068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37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9A65-D259-44B2-9E5D-52E807865177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C2C2-7E6D-4F1B-AB89-6479CF068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4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9A65-D259-44B2-9E5D-52E807865177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C2C2-7E6D-4F1B-AB89-6479CF068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4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9A65-D259-44B2-9E5D-52E807865177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C2C2-7E6D-4F1B-AB89-6479CF068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3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19A65-D259-44B2-9E5D-52E807865177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4C2C2-7E6D-4F1B-AB89-6479CF068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21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1044052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Devising Student Learning Outcomes for Teaching Interactional Competence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634" y="4382840"/>
            <a:ext cx="9144000" cy="1655762"/>
          </a:xfrm>
        </p:spPr>
        <p:txBody>
          <a:bodyPr/>
          <a:lstStyle/>
          <a:p>
            <a:pPr algn="l">
              <a:lnSpc>
                <a:spcPts val="3000"/>
              </a:lnSpc>
            </a:pPr>
            <a:r>
              <a:rPr lang="en-US" dirty="0" smtClean="0"/>
              <a:t>Rue Burch</a:t>
            </a:r>
          </a:p>
          <a:p>
            <a:pPr algn="l">
              <a:lnSpc>
                <a:spcPts val="3000"/>
              </a:lnSpc>
            </a:pPr>
            <a:r>
              <a:rPr lang="en-US" dirty="0" smtClean="0"/>
              <a:t>April 6</a:t>
            </a:r>
            <a:r>
              <a:rPr lang="en-US" baseline="30000" dirty="0" smtClean="0"/>
              <a:t>th</a:t>
            </a:r>
            <a:r>
              <a:rPr lang="en-US" dirty="0" smtClean="0"/>
              <a:t>, 2017</a:t>
            </a:r>
          </a:p>
          <a:p>
            <a:pPr algn="l">
              <a:lnSpc>
                <a:spcPts val="3000"/>
              </a:lnSpc>
            </a:pPr>
            <a:r>
              <a:rPr lang="en-US" dirty="0" err="1" smtClean="0"/>
              <a:t>CLIC</a:t>
            </a:r>
            <a:r>
              <a:rPr lang="en-US" dirty="0" smtClean="0"/>
              <a:t> Faculty Workshop</a:t>
            </a:r>
            <a:endParaRPr lang="en-US" dirty="0"/>
          </a:p>
        </p:txBody>
      </p:sp>
      <p:pic>
        <p:nvPicPr>
          <p:cNvPr id="1026" name="Picture 2" descr="https://s-media-cache-ak0.pinimg.com/736x/6a/7e/c6/6a7ec6f1530fa173de1e62d85d9391af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 trans="12000" numberOfShades="6"/>
                    </a14:imgEffect>
                    <a14:imgEffect>
                      <a14:sharpenSoften amount="-50000"/>
                    </a14:imgEffect>
                    <a14:imgEffect>
                      <a14:saturation sat="2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126" y="2667546"/>
            <a:ext cx="7758412" cy="3298204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18302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013343" y="1836548"/>
            <a:ext cx="6178657" cy="5021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5051722" cy="898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Requests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9099" y="144028"/>
            <a:ext cx="9432901" cy="6507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7831" y="1651882"/>
            <a:ext cx="2504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Pre-request: background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7831" y="2165242"/>
            <a:ext cx="29381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Request: “</a:t>
            </a:r>
            <a:r>
              <a:rPr lang="en-US" dirty="0" err="1" smtClean="0">
                <a:solidFill>
                  <a:srgbClr val="0070C0"/>
                </a:solidFill>
              </a:rPr>
              <a:t>Dju</a:t>
            </a:r>
            <a:r>
              <a:rPr lang="en-US" dirty="0" smtClean="0">
                <a:solidFill>
                  <a:srgbClr val="0070C0"/>
                </a:solidFill>
              </a:rPr>
              <a:t> think I could…”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Minimized “could just pop…”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Note: no space for go-ahead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5087818" y="2334126"/>
            <a:ext cx="350457" cy="336884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9205" y="3102889"/>
            <a:ext cx="996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Granting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9205" y="3398003"/>
            <a:ext cx="1222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Confirming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52809" y="3650933"/>
            <a:ext cx="1678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Repair initiation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4974" y="3969664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Minimizing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12741" y="4199898"/>
            <a:ext cx="1863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Minimal response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9462" y="4624043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Further minimizing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4974" y="5157962"/>
            <a:ext cx="1269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Acceptance</a:t>
            </a:r>
          </a:p>
        </p:txBody>
      </p:sp>
    </p:spTree>
    <p:extLst>
      <p:ext uri="{BB962C8B-B14F-4D97-AF65-F5344CB8AC3E}">
        <p14:creationId xmlns:p14="http://schemas.microsoft.com/office/powerpoint/2010/main" val="63219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" grpId="0" animBg="1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013343" y="1836548"/>
            <a:ext cx="6178657" cy="5021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5051722" cy="898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Requests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399" y="81332"/>
            <a:ext cx="10236601" cy="67301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3325" y="657067"/>
            <a:ext cx="2080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Pre-request: 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Checking availability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325" y="1449672"/>
            <a:ext cx="2144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Expresses availability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325" y="2841153"/>
            <a:ext cx="1403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Request w/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minimization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325" y="4822353"/>
            <a:ext cx="1437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Acceptance +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offer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267" y="6306167"/>
            <a:ext cx="1386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Appreciation</a:t>
            </a:r>
          </a:p>
        </p:txBody>
      </p:sp>
    </p:spTree>
    <p:extLst>
      <p:ext uri="{BB962C8B-B14F-4D97-AF65-F5344CB8AC3E}">
        <p14:creationId xmlns:p14="http://schemas.microsoft.com/office/powerpoint/2010/main" val="92280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013343" y="1836548"/>
            <a:ext cx="6178657" cy="5021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5051722" cy="898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Requests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5899" y="964768"/>
            <a:ext cx="8756101" cy="53015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5988" y="1169305"/>
            <a:ext cx="1145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Pre-telling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5988" y="1467216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Go-ahead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5987" y="1949793"/>
            <a:ext cx="3047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Troubles telling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pre-request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5987" y="2518108"/>
            <a:ext cx="289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Recognition but no go-ahead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5986" y="4044438"/>
            <a:ext cx="2637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Request (cut off)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Return to pre-request info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5985" y="5201699"/>
            <a:ext cx="33389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Non-granting of request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Hedging, account for not granting</a:t>
            </a:r>
          </a:p>
        </p:txBody>
      </p:sp>
    </p:spTree>
    <p:extLst>
      <p:ext uri="{BB962C8B-B14F-4D97-AF65-F5344CB8AC3E}">
        <p14:creationId xmlns:p14="http://schemas.microsoft.com/office/powerpoint/2010/main" val="219840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2975675" cy="898901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3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22" y="1711244"/>
            <a:ext cx="12160278" cy="5021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Revisiting the questions: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various common actions when performing and 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responding to requests?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some contextual variables and other considerations to keep in mind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(Including those that may be specific to languages and cultures)?</a:t>
            </a:r>
          </a:p>
          <a:p>
            <a:pPr>
              <a:buFontTx/>
              <a:buChar char="-"/>
            </a:pP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SLOs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we devise based upon this?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13343" y="1836548"/>
            <a:ext cx="6178657" cy="5021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722" y="668774"/>
            <a:ext cx="5051722" cy="898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Identifying focal actions: Requests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59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2975675" cy="668773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4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22" y="1711244"/>
            <a:ext cx="12160278" cy="502145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various common actions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doing being an active listener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some contextual variables and other considerations to keep in mind (Including those that may be specific to languages and cultures)?</a:t>
            </a:r>
          </a:p>
          <a:p>
            <a:pPr>
              <a:buFontTx/>
              <a:buChar char="-"/>
            </a:pP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SLOs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we devise based upon this?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13343" y="1836548"/>
            <a:ext cx="6178657" cy="5021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722" y="668774"/>
            <a:ext cx="5051722" cy="898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Identifying focal actions: Active Listening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32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2975675" cy="668773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Wrapping Up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22" y="836908"/>
            <a:ext cx="12160278" cy="5895787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endParaRPr lang="en-US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Identifying the common actions involved with our IC topics…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… and …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Considering other contextual factors that influence these actions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									… and …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 concrete, active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SLOs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focus on </a:t>
            </a:r>
            <a:r>
              <a:rPr lang="en-US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doing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>
              <a:buFontTx/>
              <a:buChar char="-"/>
            </a:pP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… lays the foundation for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curricular planning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 rubrics</a:t>
            </a: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further challenges we face, and what are some </a:t>
            </a:r>
            <a:r>
              <a:rPr lang="en-US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concrete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ideas for meeting these challenges?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13343" y="1836548"/>
            <a:ext cx="6178657" cy="5021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90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6059837" cy="184429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Learning Outcomes,</a:t>
            </a:r>
            <a:b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Goals,</a:t>
            </a:r>
            <a:b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180" y="1836549"/>
            <a:ext cx="5575793" cy="502145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apply to …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 Lessons &amp; Tasks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Units or Series of Lessons/Tasks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Syllabi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Sequences / Curricula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13343" y="1836548"/>
            <a:ext cx="6178657" cy="5021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help to …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Specify Expectations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Assessment</a:t>
            </a:r>
            <a:endParaRPr lang="en-US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 a Framework for Planning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 Common Ground for Sharing Plans and Materials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Articulate between Levels and Courses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 Our Successes and Identify Areas for Improvement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61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6059837" cy="184429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Learning Outcomes,</a:t>
            </a:r>
            <a:b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Goals,</a:t>
            </a:r>
            <a:b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806" y="1711244"/>
            <a:ext cx="9925373" cy="5021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SLOs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need to …</a:t>
            </a:r>
          </a:p>
          <a:p>
            <a:pPr lvl="2">
              <a:buFontTx/>
              <a:buChar char="-"/>
            </a:pP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Active, Concrete, Measurable</a:t>
            </a:r>
          </a:p>
          <a:p>
            <a:pPr lvl="2">
              <a:buFontTx/>
              <a:buChar char="-"/>
            </a:pP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 on action and product, not on “knowledge”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</a:p>
          <a:p>
            <a:pPr marL="914400" lvl="2" indent="0">
              <a:buNone/>
            </a:pPr>
            <a:r>
              <a:rPr lang="en-US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“The student will…”   	       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	 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(Focus on DOING)</a:t>
            </a:r>
          </a:p>
          <a:p>
            <a:pPr lvl="2">
              <a:buFontTx/>
              <a:buChar char="-"/>
            </a:pP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Avoid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psychological predicates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such as… 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	… “learn” 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	… “understand”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	… “remember”</a:t>
            </a:r>
          </a:p>
          <a:p>
            <a:pPr>
              <a:buFontTx/>
              <a:buChar char="-"/>
            </a:pPr>
            <a:endParaRPr lang="en-US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13343" y="1836548"/>
            <a:ext cx="6178657" cy="5021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13343" y="1"/>
            <a:ext cx="6059837" cy="18442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Formulating</a:t>
            </a:r>
            <a:b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6725653" cy="1198873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Information Gap Task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6627" y="5499473"/>
            <a:ext cx="9925373" cy="502145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Information Gap Activity objects in a ro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627" y="1198874"/>
            <a:ext cx="7620000" cy="525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00135" y="6456675"/>
            <a:ext cx="52297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Source: http://www.engames.eu/school-subjects-speaking-activities/</a:t>
            </a:r>
          </a:p>
        </p:txBody>
      </p:sp>
    </p:spTree>
    <p:extLst>
      <p:ext uri="{BB962C8B-B14F-4D97-AF65-F5344CB8AC3E}">
        <p14:creationId xmlns:p14="http://schemas.microsoft.com/office/powerpoint/2010/main" val="365088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6725653" cy="1198873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Information Gap Task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Information Gap Activity objects in a ro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559" y="416823"/>
            <a:ext cx="3894900" cy="2687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8794" y="1387507"/>
            <a:ext cx="61149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The students will be able to understand </a:t>
            </a:r>
          </a:p>
          <a:p>
            <a:r>
              <a:rPr lang="en-US" sz="2400" dirty="0"/>
              <a:t>  </a:t>
            </a:r>
            <a:r>
              <a:rPr lang="en-US" sz="2400" dirty="0" smtClean="0"/>
              <a:t>     how to ask about each other’s schedules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The students will ask clarification questions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48794" y="3233347"/>
            <a:ext cx="98697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The students will ask questions about each other’s schedules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using examples such as 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400" dirty="0" smtClean="0"/>
              <a:t>“What are you doing next [DAY] at [TIME]?”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400" dirty="0" smtClean="0"/>
              <a:t>“When is your [SUBJECT] class?”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400" dirty="0" smtClean="0"/>
              <a:t>“What about [</a:t>
            </a:r>
            <a:r>
              <a:rPr lang="en-US" sz="2400" dirty="0" err="1" smtClean="0"/>
              <a:t>DAY&amp;TIME</a:t>
            </a:r>
            <a:r>
              <a:rPr lang="en-US" sz="2400" dirty="0" smtClean="0"/>
              <a:t> / SUBJECT]?”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400" dirty="0" smtClean="0"/>
              <a:t>“When are you free?”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The students will repair difficulties in understanding </a:t>
            </a:r>
          </a:p>
          <a:p>
            <a:r>
              <a:rPr lang="en-US" sz="2400" dirty="0" smtClean="0"/>
              <a:t>       using repetitions and “Do you mean…?” reformulations.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48794" y="1387507"/>
            <a:ext cx="6114944" cy="1175221"/>
          </a:xfrm>
          <a:prstGeom prst="line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48794" y="1387507"/>
            <a:ext cx="6114944" cy="1175221"/>
          </a:xfrm>
          <a:prstGeom prst="line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788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2975675" cy="898901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1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86" y="1711244"/>
            <a:ext cx="11949193" cy="50214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13343" y="1836548"/>
            <a:ext cx="6178657" cy="5021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722" y="668774"/>
            <a:ext cx="2138041" cy="898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Revising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5" b="50508"/>
          <a:stretch/>
        </p:blipFill>
        <p:spPr>
          <a:xfrm>
            <a:off x="2987847" y="1053885"/>
            <a:ext cx="9204154" cy="511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20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2975675" cy="898901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2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86" y="1711244"/>
            <a:ext cx="11949193" cy="50214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13343" y="1836548"/>
            <a:ext cx="6178657" cy="5021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722" y="668774"/>
            <a:ext cx="2138041" cy="898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039"/>
          <a:stretch/>
        </p:blipFill>
        <p:spPr>
          <a:xfrm>
            <a:off x="3227239" y="668774"/>
            <a:ext cx="8845940" cy="583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58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2975675" cy="898901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3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86" y="1711244"/>
            <a:ext cx="11949193" cy="50214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various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actions when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performing and </a:t>
            </a:r>
            <a:endParaRPr lang="en-US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responding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requests?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some contextual variables and other considerations to keep in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(Including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that may be specific to languages and cultures)?</a:t>
            </a:r>
          </a:p>
          <a:p>
            <a:pPr>
              <a:buFontTx/>
              <a:buChar char="-"/>
            </a:pP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look at some data…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and then revisit these questions…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and then devise some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SLOs</a:t>
            </a:r>
            <a:endParaRPr lang="en-US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13343" y="1836548"/>
            <a:ext cx="6178657" cy="5021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722" y="668774"/>
            <a:ext cx="5051722" cy="898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Identifying focal actions: Requests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80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013343" y="1836548"/>
            <a:ext cx="6178657" cy="5021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5051722" cy="898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Requests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518"/>
          <a:stretch/>
        </p:blipFill>
        <p:spPr>
          <a:xfrm>
            <a:off x="47083" y="1144589"/>
            <a:ext cx="10245693" cy="350579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969718" y="1305903"/>
            <a:ext cx="2521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Pre-request: Announcing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86464" y="1883522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Go-ahead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69309" y="2141348"/>
            <a:ext cx="2151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Checking recognition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40299" y="2434302"/>
            <a:ext cx="2892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Minimal response, Go-ahead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70732" y="2731654"/>
            <a:ext cx="2507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Pre-request: Background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(opens space for Lau to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offer)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84502" y="3566405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Offer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00027" y="3851513"/>
            <a:ext cx="186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Response to offer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360405" y="4130324"/>
            <a:ext cx="2480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Response, specifies time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75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492</Words>
  <Application>Microsoft Office PowerPoint</Application>
  <PresentationFormat>Widescreen</PresentationFormat>
  <Paragraphs>122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Devising Student Learning Outcomes for Teaching Interactional Competence </vt:lpstr>
      <vt:lpstr>Student Learning Outcomes, Goals, Objectives</vt:lpstr>
      <vt:lpstr>Student Learning Outcomes, Goals, Objectives</vt:lpstr>
      <vt:lpstr>Example: Information Gap Task</vt:lpstr>
      <vt:lpstr>Example: Information Gap Task</vt:lpstr>
      <vt:lpstr>EXERCISE 1</vt:lpstr>
      <vt:lpstr>EXERCISE 2</vt:lpstr>
      <vt:lpstr>EXERCISE 3</vt:lpstr>
      <vt:lpstr>PowerPoint Presentation</vt:lpstr>
      <vt:lpstr>PowerPoint Presentation</vt:lpstr>
      <vt:lpstr>PowerPoint Presentation</vt:lpstr>
      <vt:lpstr>PowerPoint Presentation</vt:lpstr>
      <vt:lpstr>EXERCISE 3</vt:lpstr>
      <vt:lpstr>EXERCISE 4</vt:lpstr>
      <vt:lpstr>Wrapping 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Devising Student Learning Outcomes for teaching Interactional Competence </dc:title>
  <dc:creator>Alfred R Burch</dc:creator>
  <cp:lastModifiedBy>Alfred R Burch</cp:lastModifiedBy>
  <cp:revision>25</cp:revision>
  <dcterms:created xsi:type="dcterms:W3CDTF">2017-03-28T21:13:36Z</dcterms:created>
  <dcterms:modified xsi:type="dcterms:W3CDTF">2017-04-05T16:13:27Z</dcterms:modified>
</cp:coreProperties>
</file>