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p:restoredTop sz="94643"/>
  </p:normalViewPr>
  <p:slideViewPr>
    <p:cSldViewPr snapToGrid="0" snapToObjects="1">
      <p:cViewPr varScale="1">
        <p:scale>
          <a:sx n="84" d="100"/>
          <a:sy n="84" d="100"/>
        </p:scale>
        <p:origin x="1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4878484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prstGeom prst="rect">
            <a:avLst/>
          </a:prstGeom>
        </p:spPr>
        <p:txBody>
          <a:bodyPr/>
          <a:lstStyle/>
          <a:p>
            <a:r>
              <a:t>Bridging frameworks:</a:t>
            </a:r>
          </a:p>
        </p:txBody>
      </p:sp>
      <p:pic>
        <p:nvPicPr>
          <p:cNvPr id="134" name="Picture Placeholder 133"/>
          <p:cNvPicPr>
            <a:picLocks noGrp="1"/>
          </p:cNvPicPr>
          <p:nvPr>
            <p:ph type="pic" idx="14"/>
          </p:nvPr>
        </p:nvPicPr>
        <p:blipFill>
          <a:blip r:embed="rId2">
            <a:extLst/>
          </a:blip>
          <a:stretch>
            <a:fillRect/>
          </a:stretch>
        </p:blipFill>
        <p:spPr>
          <a:xfrm>
            <a:off x="469900" y="544561"/>
            <a:ext cx="12065000" cy="5537201"/>
          </a:xfrm>
          <a:prstGeom prst="rect">
            <a:avLst/>
          </a:prstGeom>
        </p:spPr>
      </p:pic>
      <p:sp>
        <p:nvSpPr>
          <p:cNvPr id="135" name="Shape 135"/>
          <p:cNvSpPr>
            <a:spLocks noGrp="1"/>
          </p:cNvSpPr>
          <p:nvPr>
            <p:ph type="title"/>
          </p:nvPr>
        </p:nvSpPr>
        <p:spPr>
          <a:prstGeom prst="rect">
            <a:avLst/>
          </a:prstGeom>
        </p:spPr>
        <p:txBody>
          <a:bodyPr/>
          <a:lstStyle>
            <a:lvl1pPr defTabSz="449833">
              <a:spcBef>
                <a:spcPts val="1200"/>
              </a:spcBef>
              <a:defRPr sz="5390"/>
            </a:lvl1pPr>
          </a:lstStyle>
          <a:p>
            <a:r>
              <a:t>Researching and teaching L2 interactional competencies</a:t>
            </a:r>
          </a:p>
        </p:txBody>
      </p:sp>
      <p:sp>
        <p:nvSpPr>
          <p:cNvPr id="136" name="Shape 136"/>
          <p:cNvSpPr>
            <a:spLocks noGrp="1"/>
          </p:cNvSpPr>
          <p:nvPr>
            <p:ph type="body" sz="quarter" idx="1"/>
          </p:nvPr>
        </p:nvSpPr>
        <p:spPr>
          <a:prstGeom prst="rect">
            <a:avLst/>
          </a:prstGeom>
        </p:spPr>
        <p:txBody>
          <a:bodyPr/>
          <a:lstStyle/>
          <a:p>
            <a:pPr>
              <a:defRPr b="1"/>
            </a:pPr>
            <a:r>
              <a:t>Thorsten Huth, Ph.D.</a:t>
            </a:r>
          </a:p>
          <a:p>
            <a:r>
              <a:t>German &amp; Linguistics</a:t>
            </a:r>
          </a:p>
          <a:p>
            <a:r>
              <a:t>The University of Tennessee, Knoxville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Thank you - II</a:t>
            </a:r>
          </a:p>
        </p:txBody>
      </p:sp>
      <p:sp>
        <p:nvSpPr>
          <p:cNvPr id="162" name="Shape 162"/>
          <p:cNvSpPr>
            <a:spLocks noGrp="1"/>
          </p:cNvSpPr>
          <p:nvPr>
            <p:ph type="body" idx="1"/>
          </p:nvPr>
        </p:nvSpPr>
        <p:spPr>
          <a:prstGeom prst="rect">
            <a:avLst/>
          </a:prstGeom>
        </p:spPr>
        <p:txBody>
          <a:bodyPr/>
          <a:lstStyle/>
          <a:p>
            <a:r>
              <a:t>A: (opens door for B)</a:t>
            </a:r>
          </a:p>
          <a:p>
            <a:r>
              <a:t>B: Thank you!</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Thank you - III</a:t>
            </a:r>
          </a:p>
        </p:txBody>
      </p:sp>
      <p:sp>
        <p:nvSpPr>
          <p:cNvPr id="165" name="Shape 165"/>
          <p:cNvSpPr>
            <a:spLocks noGrp="1"/>
          </p:cNvSpPr>
          <p:nvPr>
            <p:ph type="body" idx="1"/>
          </p:nvPr>
        </p:nvSpPr>
        <p:spPr>
          <a:prstGeom prst="rect">
            <a:avLst/>
          </a:prstGeom>
        </p:spPr>
        <p:txBody>
          <a:bodyPr/>
          <a:lstStyle/>
          <a:p>
            <a:r>
              <a:t>A: Thank you!</a:t>
            </a:r>
          </a:p>
          <a:p>
            <a:r>
              <a:t>B: You’re welcome.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Thank you - IV</a:t>
            </a:r>
          </a:p>
        </p:txBody>
      </p:sp>
      <p:sp>
        <p:nvSpPr>
          <p:cNvPr id="168" name="Shape 168"/>
          <p:cNvSpPr>
            <a:spLocks noGrp="1"/>
          </p:cNvSpPr>
          <p:nvPr>
            <p:ph type="body" idx="1"/>
          </p:nvPr>
        </p:nvSpPr>
        <p:spPr>
          <a:prstGeom prst="rect">
            <a:avLst/>
          </a:prstGeom>
        </p:spPr>
        <p:txBody>
          <a:bodyPr/>
          <a:lstStyle/>
          <a:p>
            <a:r>
              <a:t>A: I love you.</a:t>
            </a:r>
          </a:p>
          <a:p>
            <a:r>
              <a:t>B: Thank you!</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t>Thankful insights</a:t>
            </a:r>
          </a:p>
        </p:txBody>
      </p:sp>
      <p:sp>
        <p:nvSpPr>
          <p:cNvPr id="171" name="Shape 171"/>
          <p:cNvSpPr>
            <a:spLocks noGrp="1"/>
          </p:cNvSpPr>
          <p:nvPr>
            <p:ph type="body" idx="1"/>
          </p:nvPr>
        </p:nvSpPr>
        <p:spPr>
          <a:prstGeom prst="rect">
            <a:avLst/>
          </a:prstGeom>
        </p:spPr>
        <p:txBody>
          <a:bodyPr/>
          <a:lstStyle/>
          <a:p>
            <a:pPr marL="465201" indent="-465201" defTabSz="578358">
              <a:spcBef>
                <a:spcPts val="2300"/>
              </a:spcBef>
              <a:defRPr sz="3564"/>
            </a:pPr>
            <a:r>
              <a:t>What we say always also </a:t>
            </a:r>
            <a:r>
              <a:rPr i="1"/>
              <a:t>does</a:t>
            </a:r>
            <a:r>
              <a:t> something</a:t>
            </a:r>
          </a:p>
          <a:p>
            <a:pPr marL="465201" indent="-465201" defTabSz="578358">
              <a:spcBef>
                <a:spcPts val="2300"/>
              </a:spcBef>
              <a:defRPr sz="3564"/>
            </a:pPr>
            <a:r>
              <a:t>What </a:t>
            </a:r>
            <a:r>
              <a:rPr i="1"/>
              <a:t>is done </a:t>
            </a:r>
            <a:r>
              <a:t>depends on interactional context - specifically, </a:t>
            </a:r>
            <a:r>
              <a:rPr b="1"/>
              <a:t>placement</a:t>
            </a:r>
            <a:r>
              <a:t> in the back and forth of talk</a:t>
            </a:r>
          </a:p>
          <a:p>
            <a:pPr marL="465201" indent="-465201" defTabSz="578358">
              <a:spcBef>
                <a:spcPts val="2300"/>
              </a:spcBef>
              <a:defRPr sz="3564"/>
            </a:pPr>
            <a:r>
              <a:t>Placement matters: What did just happen, what happens now, what is to happen next (“conditional relevance”)</a:t>
            </a:r>
          </a:p>
          <a:p>
            <a:pPr marL="465201" indent="-465201" defTabSz="578358">
              <a:spcBef>
                <a:spcPts val="2300"/>
              </a:spcBef>
              <a:defRPr sz="3564"/>
            </a:pPr>
            <a:r>
              <a:t>With each turn we take, context &amp; meaning are renewed</a:t>
            </a:r>
          </a:p>
          <a:p>
            <a:pPr marL="465201" indent="-465201" defTabSz="578358">
              <a:spcBef>
                <a:spcPts val="2300"/>
              </a:spcBef>
              <a:defRPr sz="3564"/>
            </a:pPr>
            <a:r>
              <a:t>With each turn we take, the forward trajectory of what is relevantly and fittingly to “come next” may change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r>
              <a:t>Language as action</a:t>
            </a:r>
          </a:p>
        </p:txBody>
      </p:sp>
      <p:sp>
        <p:nvSpPr>
          <p:cNvPr id="174" name="Shape 174"/>
          <p:cNvSpPr>
            <a:spLocks noGrp="1"/>
          </p:cNvSpPr>
          <p:nvPr>
            <p:ph type="body" idx="1"/>
          </p:nvPr>
        </p:nvSpPr>
        <p:spPr>
          <a:prstGeom prst="rect">
            <a:avLst/>
          </a:prstGeom>
        </p:spPr>
        <p:txBody>
          <a:bodyPr/>
          <a:lstStyle/>
          <a:p>
            <a:pPr marL="465201" indent="-465201" defTabSz="578358">
              <a:spcBef>
                <a:spcPts val="2300"/>
              </a:spcBef>
              <a:defRPr sz="3564"/>
            </a:pPr>
            <a:r>
              <a:t>(A and B meet for the first time. A notices B and starts talking.)</a:t>
            </a:r>
          </a:p>
          <a:p>
            <a:pPr marL="465201" indent="-465201" defTabSz="578358">
              <a:spcBef>
                <a:spcPts val="2300"/>
              </a:spcBef>
              <a:defRPr sz="3564" b="1"/>
            </a:pPr>
            <a:r>
              <a:t>A: Good morning!</a:t>
            </a:r>
          </a:p>
          <a:p>
            <a:pPr marL="465201" indent="-465201" defTabSz="578358">
              <a:spcBef>
                <a:spcPts val="2300"/>
              </a:spcBef>
              <a:defRPr sz="3564" b="1"/>
            </a:pPr>
            <a:r>
              <a:t>B: What do you mean? Do you mean to wish me a good morning or do you mean it is a good morning whether I want it or not? Or perhaps you mean to say that you feel good on this particular morning. Or are you simply stating that this is a morning to be good on?</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On intentionality &amp; understanding</a:t>
            </a:r>
          </a:p>
        </p:txBody>
      </p:sp>
      <p:sp>
        <p:nvSpPr>
          <p:cNvPr id="177" name="Shape 177"/>
          <p:cNvSpPr>
            <a:spLocks noGrp="1"/>
          </p:cNvSpPr>
          <p:nvPr>
            <p:ph type="body" idx="1"/>
          </p:nvPr>
        </p:nvSpPr>
        <p:spPr>
          <a:prstGeom prst="rect">
            <a:avLst/>
          </a:prstGeom>
        </p:spPr>
        <p:txBody>
          <a:bodyPr/>
          <a:lstStyle/>
          <a:p>
            <a:pPr marL="385318" indent="-385318" defTabSz="479044">
              <a:spcBef>
                <a:spcPts val="1900"/>
              </a:spcBef>
              <a:defRPr sz="2952" b="1"/>
            </a:pPr>
            <a:r>
              <a:t>Action can be multifaceted</a:t>
            </a:r>
          </a:p>
          <a:p>
            <a:pPr marL="770636" lvl="1" indent="-385318" defTabSz="479044">
              <a:spcBef>
                <a:spcPts val="1900"/>
              </a:spcBef>
              <a:defRPr sz="2952"/>
            </a:pPr>
            <a:r>
              <a:t>What we say in a given sequential position might mean (i.e. </a:t>
            </a:r>
            <a:r>
              <a:rPr i="1"/>
              <a:t>do</a:t>
            </a:r>
            <a:r>
              <a:t>) a number of things</a:t>
            </a:r>
          </a:p>
          <a:p>
            <a:pPr marL="385318" indent="-385318" defTabSz="479044">
              <a:spcBef>
                <a:spcPts val="1900"/>
              </a:spcBef>
              <a:defRPr sz="2952" b="1"/>
            </a:pPr>
            <a:r>
              <a:t>Action can be ambiguous</a:t>
            </a:r>
          </a:p>
          <a:p>
            <a:pPr marL="770636" lvl="1" indent="-385318" defTabSz="479044">
              <a:spcBef>
                <a:spcPts val="1900"/>
              </a:spcBef>
              <a:defRPr sz="2952"/>
            </a:pPr>
            <a:r>
              <a:t>We actively, consciously </a:t>
            </a:r>
            <a:r>
              <a:rPr i="1"/>
              <a:t>ascribe</a:t>
            </a:r>
            <a:r>
              <a:t> action to that which was said in a given moment</a:t>
            </a:r>
          </a:p>
          <a:p>
            <a:pPr marL="385318" indent="-385318" defTabSz="479044">
              <a:spcBef>
                <a:spcPts val="1900"/>
              </a:spcBef>
              <a:defRPr sz="2952"/>
            </a:pPr>
            <a:r>
              <a:t>“The big question is not whether actors understand each other or not. The fact is they do understand each other, they will understand each other, but the catch is that they will understand each other regardless of how they would be understood.” (Garfinkel, 1952:367)</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Interaction: Beyond the sentence</a:t>
            </a:r>
          </a:p>
        </p:txBody>
      </p:sp>
      <p:sp>
        <p:nvSpPr>
          <p:cNvPr id="180" name="Shape 180"/>
          <p:cNvSpPr>
            <a:spLocks noGrp="1"/>
          </p:cNvSpPr>
          <p:nvPr>
            <p:ph type="body" idx="1"/>
          </p:nvPr>
        </p:nvSpPr>
        <p:spPr>
          <a:prstGeom prst="rect">
            <a:avLst/>
          </a:prstGeom>
        </p:spPr>
        <p:txBody>
          <a:bodyPr/>
          <a:lstStyle/>
          <a:p>
            <a:r>
              <a:rPr b="1"/>
              <a:t>Streeck (1980):</a:t>
            </a:r>
            <a:r>
              <a:t> Verticality in talk: “Speech acts” may span multiple turns in interaction</a:t>
            </a:r>
          </a:p>
          <a:p>
            <a:endParaRPr/>
          </a:p>
          <a:p>
            <a:r>
              <a:rPr b="1"/>
              <a:t>Golato (2003):</a:t>
            </a:r>
            <a:r>
              <a:t> Perception vs. reality; what people think they do in interaction and what they actually do may be (and often is) quite different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lvl1pPr defTabSz="572516">
              <a:spcBef>
                <a:spcPts val="1500"/>
              </a:spcBef>
              <a:defRPr sz="6860"/>
            </a:lvl1pPr>
          </a:lstStyle>
          <a:p>
            <a:r>
              <a:t>Conversation Analysis &amp; interaction</a:t>
            </a:r>
          </a:p>
        </p:txBody>
      </p:sp>
      <p:sp>
        <p:nvSpPr>
          <p:cNvPr id="183" name="Shape 183"/>
          <p:cNvSpPr>
            <a:spLocks noGrp="1"/>
          </p:cNvSpPr>
          <p:nvPr>
            <p:ph type="body" idx="1"/>
          </p:nvPr>
        </p:nvSpPr>
        <p:spPr>
          <a:prstGeom prst="rect">
            <a:avLst/>
          </a:prstGeom>
        </p:spPr>
        <p:txBody>
          <a:bodyPr/>
          <a:lstStyle/>
          <a:p>
            <a:pPr marL="338328" indent="-338328" defTabSz="420624">
              <a:spcBef>
                <a:spcPts val="1700"/>
              </a:spcBef>
              <a:defRPr sz="2592"/>
            </a:pPr>
            <a:r>
              <a:t>Conversation is incrementally built from UTTERANCES</a:t>
            </a:r>
          </a:p>
          <a:p>
            <a:pPr marL="338328" indent="-338328" defTabSz="420624">
              <a:spcBef>
                <a:spcPts val="1700"/>
              </a:spcBef>
              <a:defRPr sz="2592"/>
            </a:pPr>
            <a:r>
              <a:t>Utterances follow one another as TURNS</a:t>
            </a:r>
          </a:p>
          <a:p>
            <a:pPr marL="338328" indent="-338328" defTabSz="420624">
              <a:spcBef>
                <a:spcPts val="1700"/>
              </a:spcBef>
              <a:defRPr sz="2592"/>
            </a:pPr>
            <a:r>
              <a:t>Some turns are TYPED</a:t>
            </a:r>
          </a:p>
          <a:p>
            <a:pPr marL="338328" indent="-338328" defTabSz="420624">
              <a:spcBef>
                <a:spcPts val="1700"/>
              </a:spcBef>
              <a:defRPr sz="2592"/>
            </a:pPr>
            <a:r>
              <a:t>Some typed turns are forming PAIRS </a:t>
            </a:r>
          </a:p>
          <a:p>
            <a:pPr marL="676656" lvl="1" indent="-338328" defTabSz="420624">
              <a:spcBef>
                <a:spcPts val="1700"/>
              </a:spcBef>
              <a:defRPr sz="2592"/>
            </a:pPr>
            <a:r>
              <a:t>(i.e. question-answer; invitation-acceptance/rejection; compliment-response)</a:t>
            </a:r>
          </a:p>
          <a:p>
            <a:pPr marL="338328" indent="-338328" defTabSz="420624">
              <a:spcBef>
                <a:spcPts val="1700"/>
              </a:spcBef>
              <a:defRPr sz="2592"/>
            </a:pPr>
            <a:r>
              <a:t>Pairs have FIRST PARTS and SECOND PARTS</a:t>
            </a:r>
          </a:p>
          <a:p>
            <a:pPr marL="338328" indent="-338328" defTabSz="420624">
              <a:spcBef>
                <a:spcPts val="1700"/>
              </a:spcBef>
              <a:defRPr sz="2592"/>
            </a:pPr>
            <a:r>
              <a:t>Typed turns &amp; pairs may occur as regular SEQUENCES</a:t>
            </a:r>
          </a:p>
          <a:p>
            <a:pPr marL="338328" indent="-338328" defTabSz="420624">
              <a:spcBef>
                <a:spcPts val="1700"/>
              </a:spcBef>
              <a:defRPr sz="2592"/>
            </a:pPr>
            <a:r>
              <a:t>PREFERENCE ORGANIZATION: Some second pair parts are preferred over others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r>
              <a:t>What is interactional competence?</a:t>
            </a:r>
          </a:p>
        </p:txBody>
      </p:sp>
      <p:sp>
        <p:nvSpPr>
          <p:cNvPr id="186" name="Shape 186"/>
          <p:cNvSpPr>
            <a:spLocks noGrp="1"/>
          </p:cNvSpPr>
          <p:nvPr>
            <p:ph type="body" idx="1"/>
          </p:nvPr>
        </p:nvSpPr>
        <p:spPr>
          <a:prstGeom prst="rect">
            <a:avLst/>
          </a:prstGeom>
        </p:spPr>
        <p:txBody>
          <a:bodyPr/>
          <a:lstStyle/>
          <a:p>
            <a:r>
              <a:rPr b="1"/>
              <a:t>General</a:t>
            </a:r>
            <a:r>
              <a:t>: </a:t>
            </a:r>
          </a:p>
          <a:p>
            <a:pPr lvl="1"/>
            <a:r>
              <a:t>the ability to make relevant and fitting contributions to an ongoing conversation in an orderly way </a:t>
            </a:r>
          </a:p>
          <a:p>
            <a:r>
              <a:t>S</a:t>
            </a:r>
            <a:r>
              <a:rPr b="1"/>
              <a:t>pecific</a:t>
            </a:r>
            <a:r>
              <a:t>:</a:t>
            </a:r>
          </a:p>
          <a:p>
            <a:pPr lvl="1"/>
            <a:r>
              <a:t>the ability to anticipate, interpret, and produce relevant next turns in specific sequential contexts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L2 learning: Transfer on all levels</a:t>
            </a:r>
          </a:p>
        </p:txBody>
      </p:sp>
      <p:sp>
        <p:nvSpPr>
          <p:cNvPr id="189" name="Shape 189"/>
          <p:cNvSpPr>
            <a:spLocks noGrp="1"/>
          </p:cNvSpPr>
          <p:nvPr>
            <p:ph type="body" idx="1"/>
          </p:nvPr>
        </p:nvSpPr>
        <p:spPr>
          <a:prstGeom prst="rect">
            <a:avLst/>
          </a:prstGeom>
        </p:spPr>
        <p:txBody>
          <a:bodyPr/>
          <a:lstStyle/>
          <a:p>
            <a:pPr marL="418211" indent="-418211" defTabSz="519937">
              <a:spcBef>
                <a:spcPts val="2100"/>
              </a:spcBef>
              <a:defRPr sz="3204"/>
            </a:pPr>
            <a:r>
              <a:t>Native speaker “blindness”; L2 learner “blindness”</a:t>
            </a:r>
          </a:p>
          <a:p>
            <a:pPr marL="418211" indent="-418211" defTabSz="519937">
              <a:spcBef>
                <a:spcPts val="2100"/>
              </a:spcBef>
              <a:defRPr sz="3204"/>
            </a:pPr>
            <a:r>
              <a:t>L2 learners learn: sounds, words, grammar</a:t>
            </a:r>
          </a:p>
          <a:p>
            <a:pPr marL="418211" indent="-418211" defTabSz="519937">
              <a:spcBef>
                <a:spcPts val="2100"/>
              </a:spcBef>
              <a:defRPr sz="3204"/>
            </a:pPr>
            <a:r>
              <a:t>L2 learners </a:t>
            </a:r>
            <a:r>
              <a:rPr b="1"/>
              <a:t>transfer</a:t>
            </a:r>
            <a:r>
              <a:t> L1 interaction patterns when using L2 to fulfill their social and interactional needs (pragmatic transfer, see Kasper 1992)</a:t>
            </a:r>
          </a:p>
          <a:p>
            <a:pPr marL="418211" indent="-418211" defTabSz="519937">
              <a:spcBef>
                <a:spcPts val="2100"/>
              </a:spcBef>
              <a:defRPr sz="3204"/>
            </a:pPr>
            <a:r>
              <a:rPr b="1"/>
              <a:t>Transfer</a:t>
            </a:r>
            <a:r>
              <a:t> = major mechanism underlying difficulties in cross-cultural communication</a:t>
            </a:r>
          </a:p>
          <a:p>
            <a:pPr marL="418211" indent="-418211" defTabSz="519937">
              <a:spcBef>
                <a:spcPts val="2100"/>
              </a:spcBef>
              <a:defRPr sz="3204" i="1"/>
            </a:pPr>
            <a:r>
              <a:t>—&gt;as you collect NS-L2 learner data, make sure you know what the nature of your recordings are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t>Connections</a:t>
            </a:r>
          </a:p>
        </p:txBody>
      </p:sp>
      <p:sp>
        <p:nvSpPr>
          <p:cNvPr id="139" name="Shape 139"/>
          <p:cNvSpPr>
            <a:spLocks noGrp="1"/>
          </p:cNvSpPr>
          <p:nvPr>
            <p:ph type="body" idx="1"/>
          </p:nvPr>
        </p:nvSpPr>
        <p:spPr>
          <a:prstGeom prst="rect">
            <a:avLst/>
          </a:prstGeom>
        </p:spPr>
        <p:txBody>
          <a:bodyPr/>
          <a:lstStyle/>
          <a:p>
            <a:r>
              <a:t>Understanding language</a:t>
            </a:r>
          </a:p>
          <a:p>
            <a:r>
              <a:t>Understanding language as action (&amp; interaction)</a:t>
            </a:r>
          </a:p>
          <a:p>
            <a:r>
              <a:t>Understanding language learning</a:t>
            </a:r>
          </a:p>
          <a:p>
            <a:r>
              <a:t>Understanding language teaching</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t>Researching (inter-)action</a:t>
            </a:r>
          </a:p>
        </p:txBody>
      </p:sp>
      <p:sp>
        <p:nvSpPr>
          <p:cNvPr id="192" name="Shape 192"/>
          <p:cNvSpPr>
            <a:spLocks noGrp="1"/>
          </p:cNvSpPr>
          <p:nvPr>
            <p:ph type="body" idx="1"/>
          </p:nvPr>
        </p:nvSpPr>
        <p:spPr>
          <a:prstGeom prst="rect">
            <a:avLst/>
          </a:prstGeom>
        </p:spPr>
        <p:txBody>
          <a:bodyPr/>
          <a:lstStyle/>
          <a:p>
            <a:r>
              <a:t>Record naturally occurring interaction</a:t>
            </a:r>
          </a:p>
          <a:p>
            <a:r>
              <a:t>Transcribe interaction in great detail (“high granularity”)</a:t>
            </a:r>
          </a:p>
          <a:p>
            <a:r>
              <a:t>Demonstrate what interactants are doing (i.e. analyze action) by working out </a:t>
            </a:r>
            <a:r>
              <a:rPr i="1"/>
              <a:t>how</a:t>
            </a:r>
            <a:r>
              <a:t> &amp; </a:t>
            </a:r>
            <a:r>
              <a:rPr i="1"/>
              <a:t>as what </a:t>
            </a:r>
            <a:r>
              <a:t>interactants are understanding their co-participant’s action to be </a:t>
            </a:r>
            <a:r>
              <a:rPr i="1"/>
              <a:t>in situ</a:t>
            </a:r>
            <a:r>
              <a:t> </a:t>
            </a:r>
          </a:p>
          <a:p>
            <a:pPr>
              <a:defRPr b="1"/>
            </a:pPr>
            <a:r>
              <a:t>—&gt; “next turn proof procedure”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r>
              <a:t>Language learning &amp; teaching</a:t>
            </a:r>
          </a:p>
        </p:txBody>
      </p:sp>
      <p:sp>
        <p:nvSpPr>
          <p:cNvPr id="195" name="Shape 195"/>
          <p:cNvSpPr>
            <a:spLocks noGrp="1"/>
          </p:cNvSpPr>
          <p:nvPr>
            <p:ph type="body" idx="1"/>
          </p:nvPr>
        </p:nvSpPr>
        <p:spPr>
          <a:prstGeom prst="rect">
            <a:avLst/>
          </a:prstGeom>
        </p:spPr>
        <p:txBody>
          <a:bodyPr/>
          <a:lstStyle/>
          <a:p>
            <a:r>
              <a:t>Can we teach learning targets that are situated beyond the sentence level?</a:t>
            </a:r>
          </a:p>
          <a:p>
            <a:r>
              <a:t>Can the ability to anticipate, interpret, and produce relevant next turns be taught and learned?</a:t>
            </a:r>
          </a:p>
          <a:p>
            <a:r>
              <a:t>Can turns, sequences of turns, paired action, preference structure be taught and learned in institutional settings?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Basic SLA inquiry</a:t>
            </a:r>
          </a:p>
        </p:txBody>
      </p:sp>
      <p:sp>
        <p:nvSpPr>
          <p:cNvPr id="198" name="Shape 198"/>
          <p:cNvSpPr>
            <a:spLocks noGrp="1"/>
          </p:cNvSpPr>
          <p:nvPr>
            <p:ph type="body" idx="1"/>
          </p:nvPr>
        </p:nvSpPr>
        <p:spPr>
          <a:prstGeom prst="rect">
            <a:avLst/>
          </a:prstGeom>
        </p:spPr>
        <p:txBody>
          <a:bodyPr/>
          <a:lstStyle/>
          <a:p>
            <a:r>
              <a:t>Research learnability/teachability of interactional mechanisms</a:t>
            </a:r>
          </a:p>
          <a:p>
            <a:r>
              <a:t>Procedure: </a:t>
            </a:r>
          </a:p>
          <a:p>
            <a:pPr lvl="1"/>
            <a:r>
              <a:t>find CA-studies on German &amp; English</a:t>
            </a:r>
          </a:p>
          <a:p>
            <a:pPr lvl="1"/>
            <a:r>
              <a:t>prepare teaching units, do in class</a:t>
            </a:r>
          </a:p>
          <a:p>
            <a:pPr lvl="1"/>
            <a:r>
              <a:t>pre-test (role play), teach unit in class, post-test (role play), compare verbal behavior</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Specific research targets</a:t>
            </a:r>
          </a:p>
        </p:txBody>
      </p:sp>
      <p:sp>
        <p:nvSpPr>
          <p:cNvPr id="201" name="Shape 201"/>
          <p:cNvSpPr>
            <a:spLocks noGrp="1"/>
          </p:cNvSpPr>
          <p:nvPr>
            <p:ph type="body" idx="1"/>
          </p:nvPr>
        </p:nvSpPr>
        <p:spPr>
          <a:prstGeom prst="rect">
            <a:avLst/>
          </a:prstGeom>
        </p:spPr>
        <p:txBody>
          <a:bodyPr/>
          <a:lstStyle/>
          <a:p>
            <a:r>
              <a:t>Telephone opening sequences (Huth &amp; Taleghani-Nikazm, 2006)</a:t>
            </a:r>
          </a:p>
          <a:p>
            <a:r>
              <a:t>Compliment-responses (Huth, 2006)</a:t>
            </a:r>
          </a:p>
          <a:p>
            <a:r>
              <a:t>Requests (Taleghani-Nikazm, 2010)</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Results</a:t>
            </a:r>
          </a:p>
        </p:txBody>
      </p:sp>
      <p:sp>
        <p:nvSpPr>
          <p:cNvPr id="204" name="Shape 204"/>
          <p:cNvSpPr>
            <a:spLocks noGrp="1"/>
          </p:cNvSpPr>
          <p:nvPr>
            <p:ph type="body" idx="1"/>
          </p:nvPr>
        </p:nvSpPr>
        <p:spPr>
          <a:prstGeom prst="rect">
            <a:avLst/>
          </a:prstGeom>
        </p:spPr>
        <p:txBody>
          <a:bodyPr/>
          <a:lstStyle/>
          <a:p>
            <a:pPr marL="385318" indent="-385318" defTabSz="479044">
              <a:spcBef>
                <a:spcPts val="1900"/>
              </a:spcBef>
              <a:defRPr sz="2952"/>
            </a:pPr>
            <a:r>
              <a:t>L2 interaction patterns are learnable on the beginner level (second semester!) to the point of de facto use in real-time-talk in the L2</a:t>
            </a:r>
          </a:p>
          <a:p>
            <a:pPr marL="385318" indent="-385318" defTabSz="479044">
              <a:spcBef>
                <a:spcPts val="1900"/>
              </a:spcBef>
              <a:defRPr sz="2952"/>
            </a:pPr>
            <a:r>
              <a:t>L2 interaction data illustrate that L2 learners are able to a) anticipate, b) interpret, and c) produce relevant next turns in ways specific to the L2 structures they learned weeks after the teaching unit</a:t>
            </a:r>
          </a:p>
          <a:p>
            <a:pPr marL="385318" indent="-385318" defTabSz="479044">
              <a:spcBef>
                <a:spcPts val="1900"/>
              </a:spcBef>
              <a:defRPr sz="2952"/>
            </a:pPr>
            <a:r>
              <a:t>L2 learner perception data (self-reports) showed that the teaching of interaction patterns</a:t>
            </a:r>
          </a:p>
          <a:p>
            <a:pPr marL="770636" lvl="1" indent="-385318" defTabSz="479044">
              <a:spcBef>
                <a:spcPts val="1900"/>
              </a:spcBef>
              <a:defRPr sz="2952"/>
            </a:pPr>
            <a:r>
              <a:t>heightened L2 learners’ meta-linguistic awareness</a:t>
            </a:r>
          </a:p>
          <a:p>
            <a:pPr marL="770636" lvl="1" indent="-385318" defTabSz="479044">
              <a:spcBef>
                <a:spcPts val="1900"/>
              </a:spcBef>
              <a:defRPr sz="2952"/>
            </a:pPr>
            <a:r>
              <a:t>heightened L2 learners’ cultural reasoning skills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t>Implications</a:t>
            </a:r>
          </a:p>
        </p:txBody>
      </p:sp>
      <p:sp>
        <p:nvSpPr>
          <p:cNvPr id="207" name="Shape 207"/>
          <p:cNvSpPr>
            <a:spLocks noGrp="1"/>
          </p:cNvSpPr>
          <p:nvPr>
            <p:ph type="body" idx="1"/>
          </p:nvPr>
        </p:nvSpPr>
        <p:spPr>
          <a:prstGeom prst="rect">
            <a:avLst/>
          </a:prstGeom>
        </p:spPr>
        <p:txBody>
          <a:bodyPr/>
          <a:lstStyle/>
          <a:p>
            <a:r>
              <a:t>There is no reason to avoid teaching L2 interaction patterns as a learning target</a:t>
            </a:r>
          </a:p>
          <a:p>
            <a:r>
              <a:t>There are good reasons to start teaching interaction patterns from the very beginning</a:t>
            </a:r>
          </a:p>
          <a:p>
            <a:r>
              <a:t>Pedagogical models to teach L2 interaction patterns are available</a:t>
            </a:r>
          </a:p>
          <a:p>
            <a:r>
              <a:t>Challenge: finding reliable, empirical studies to support this effort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lvl1pPr defTabSz="578358">
              <a:spcBef>
                <a:spcPts val="1500"/>
              </a:spcBef>
              <a:defRPr sz="6930"/>
            </a:lvl1pPr>
          </a:lstStyle>
          <a:p>
            <a:r>
              <a:t>Outlook: Current, future challenges</a:t>
            </a:r>
          </a:p>
        </p:txBody>
      </p:sp>
      <p:sp>
        <p:nvSpPr>
          <p:cNvPr id="210" name="Shape 210"/>
          <p:cNvSpPr>
            <a:spLocks noGrp="1"/>
          </p:cNvSpPr>
          <p:nvPr>
            <p:ph type="body" idx="1"/>
          </p:nvPr>
        </p:nvSpPr>
        <p:spPr>
          <a:prstGeom prst="rect">
            <a:avLst/>
          </a:prstGeom>
        </p:spPr>
        <p:txBody>
          <a:bodyPr/>
          <a:lstStyle/>
          <a:p>
            <a:pPr marL="441705" indent="-441705" defTabSz="549148">
              <a:spcBef>
                <a:spcPts val="2200"/>
              </a:spcBef>
              <a:defRPr sz="3384"/>
            </a:pPr>
            <a:r>
              <a:t>Prepare and make accessible concrete teaching materials (Betz &amp; Huth, 2014), including assessment</a:t>
            </a:r>
          </a:p>
          <a:p>
            <a:pPr marL="441705" indent="-441705" defTabSz="549148">
              <a:spcBef>
                <a:spcPts val="2200"/>
              </a:spcBef>
              <a:defRPr sz="3384"/>
            </a:pPr>
            <a:r>
              <a:t>Create teaching materials including audio &amp; video</a:t>
            </a:r>
          </a:p>
          <a:p>
            <a:pPr marL="441705" indent="-441705" defTabSz="549148">
              <a:spcBef>
                <a:spcPts val="2200"/>
              </a:spcBef>
              <a:defRPr sz="3384"/>
            </a:pPr>
            <a:r>
              <a:t>Make it count: Integrate materials systematically into elementary &amp; intermediate language class sequences</a:t>
            </a:r>
          </a:p>
          <a:p>
            <a:pPr marL="441705" indent="-441705" defTabSz="549148">
              <a:spcBef>
                <a:spcPts val="2200"/>
              </a:spcBef>
              <a:defRPr sz="3384"/>
            </a:pPr>
            <a:r>
              <a:t>Educate the field: Make interactional competencies an accepted learning target in the profession, train colleagues</a:t>
            </a:r>
          </a:p>
          <a:p>
            <a:pPr marL="441705" indent="-441705" defTabSz="549148">
              <a:spcBef>
                <a:spcPts val="2200"/>
              </a:spcBef>
              <a:defRPr sz="3384"/>
            </a:pPr>
            <a:r>
              <a:t>Educate future language teachers: Train future professionals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Disciplinary grounding</a:t>
            </a:r>
          </a:p>
        </p:txBody>
      </p:sp>
      <p:sp>
        <p:nvSpPr>
          <p:cNvPr id="142" name="Shape 142"/>
          <p:cNvSpPr>
            <a:spLocks noGrp="1"/>
          </p:cNvSpPr>
          <p:nvPr>
            <p:ph type="body" idx="1"/>
          </p:nvPr>
        </p:nvSpPr>
        <p:spPr>
          <a:prstGeom prst="rect">
            <a:avLst/>
          </a:prstGeom>
        </p:spPr>
        <p:txBody>
          <a:bodyPr/>
          <a:lstStyle/>
          <a:p>
            <a:pPr marL="399415" indent="-399415" defTabSz="496570">
              <a:spcBef>
                <a:spcPts val="2000"/>
              </a:spcBef>
              <a:defRPr sz="3060"/>
            </a:pPr>
            <a:r>
              <a:t>Understanding language</a:t>
            </a:r>
          </a:p>
          <a:p>
            <a:pPr marL="798830" lvl="1" indent="-399415" defTabSz="496570">
              <a:spcBef>
                <a:spcPts val="2000"/>
              </a:spcBef>
              <a:defRPr sz="3060" b="1"/>
            </a:pPr>
            <a:r>
              <a:t>Linguistics</a:t>
            </a:r>
          </a:p>
          <a:p>
            <a:pPr marL="399415" indent="-399415" defTabSz="496570">
              <a:spcBef>
                <a:spcPts val="2000"/>
              </a:spcBef>
              <a:defRPr sz="3060"/>
            </a:pPr>
            <a:r>
              <a:t>Understanding language as action (&amp; interaction)</a:t>
            </a:r>
          </a:p>
          <a:p>
            <a:pPr marL="798830" lvl="1" indent="-399415" defTabSz="496570">
              <a:spcBef>
                <a:spcPts val="2000"/>
              </a:spcBef>
              <a:defRPr sz="3060" b="1"/>
            </a:pPr>
            <a:r>
              <a:t>Conversation Analysis (CA)</a:t>
            </a:r>
          </a:p>
          <a:p>
            <a:pPr marL="399415" indent="-399415" defTabSz="496570">
              <a:spcBef>
                <a:spcPts val="2000"/>
              </a:spcBef>
              <a:defRPr sz="3060"/>
            </a:pPr>
            <a:r>
              <a:t>Understanding language learning</a:t>
            </a:r>
          </a:p>
          <a:p>
            <a:pPr marL="798830" lvl="1" indent="-399415" defTabSz="496570">
              <a:spcBef>
                <a:spcPts val="2000"/>
              </a:spcBef>
              <a:defRPr sz="3060" b="1"/>
            </a:pPr>
            <a:r>
              <a:t>Second Language Acquisition (SLA)</a:t>
            </a:r>
          </a:p>
          <a:p>
            <a:pPr marL="399415" indent="-399415" defTabSz="496570">
              <a:spcBef>
                <a:spcPts val="2000"/>
              </a:spcBef>
              <a:defRPr sz="3060"/>
            </a:pPr>
            <a:r>
              <a:t>Understanding language teaching</a:t>
            </a:r>
          </a:p>
          <a:p>
            <a:pPr marL="798830" lvl="1" indent="-399415" defTabSz="496570">
              <a:spcBef>
                <a:spcPts val="2000"/>
              </a:spcBef>
              <a:defRPr sz="3060" b="1"/>
            </a:pPr>
            <a:r>
              <a:t>Pedagogy</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Language: Classic taxonomy</a:t>
            </a:r>
          </a:p>
        </p:txBody>
      </p:sp>
      <p:sp>
        <p:nvSpPr>
          <p:cNvPr id="145" name="Shape 145"/>
          <p:cNvSpPr>
            <a:spLocks noGrp="1"/>
          </p:cNvSpPr>
          <p:nvPr>
            <p:ph type="body" idx="1"/>
          </p:nvPr>
        </p:nvSpPr>
        <p:spPr>
          <a:prstGeom prst="rect">
            <a:avLst/>
          </a:prstGeom>
        </p:spPr>
        <p:txBody>
          <a:bodyPr/>
          <a:lstStyle/>
          <a:p>
            <a:r>
              <a:t>Sounds (Phonology, Phonetics)</a:t>
            </a:r>
          </a:p>
          <a:p>
            <a:r>
              <a:t>Words &amp; word formation (Lexis, Morphology)</a:t>
            </a:r>
          </a:p>
          <a:p>
            <a:r>
              <a:t>Sentences (Syntax)</a:t>
            </a:r>
          </a:p>
          <a:p>
            <a:r>
              <a:t>Meaning: Semantics</a:t>
            </a:r>
          </a:p>
          <a:p>
            <a:r>
              <a:t>Meaning: Pragmatics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nouseitfortalking.jpg"/>
          <p:cNvPicPr>
            <a:picLocks noChangeAspect="1"/>
          </p:cNvPicPr>
          <p:nvPr/>
        </p:nvPicPr>
        <p:blipFill>
          <a:blip r:embed="rId2">
            <a:extLst/>
          </a:blip>
          <a:stretch>
            <a:fillRect/>
          </a:stretch>
        </p:blipFill>
        <p:spPr>
          <a:xfrm>
            <a:off x="3651250" y="1441450"/>
            <a:ext cx="5702300" cy="68707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Language as action: Pragmatics</a:t>
            </a:r>
          </a:p>
        </p:txBody>
      </p:sp>
      <p:sp>
        <p:nvSpPr>
          <p:cNvPr id="150" name="Shape 150"/>
          <p:cNvSpPr>
            <a:spLocks noGrp="1"/>
          </p:cNvSpPr>
          <p:nvPr>
            <p:ph type="body" idx="1"/>
          </p:nvPr>
        </p:nvSpPr>
        <p:spPr>
          <a:prstGeom prst="rect">
            <a:avLst/>
          </a:prstGeom>
        </p:spPr>
        <p:txBody>
          <a:bodyPr/>
          <a:lstStyle/>
          <a:p>
            <a:r>
              <a:t>The study of language in (social, cultural) context</a:t>
            </a:r>
          </a:p>
          <a:p>
            <a:r>
              <a:t>Language use (rather than iLanguage)</a:t>
            </a:r>
          </a:p>
          <a:p>
            <a:r>
              <a:t>Language as action, achievement</a:t>
            </a:r>
          </a:p>
          <a:p>
            <a:r>
              <a:t>What actions do we perform when we make an utterance?</a:t>
            </a:r>
          </a:p>
          <a:p>
            <a:r>
              <a:t>When I say something - what does that </a:t>
            </a:r>
            <a:r>
              <a:rPr i="1"/>
              <a:t>do</a:t>
            </a:r>
            <a:r>
              <a: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Prominent frameworks</a:t>
            </a:r>
          </a:p>
        </p:txBody>
      </p:sp>
      <p:sp>
        <p:nvSpPr>
          <p:cNvPr id="153" name="Shape 153"/>
          <p:cNvSpPr>
            <a:spLocks noGrp="1"/>
          </p:cNvSpPr>
          <p:nvPr>
            <p:ph type="body" idx="1"/>
          </p:nvPr>
        </p:nvSpPr>
        <p:spPr>
          <a:prstGeom prst="rect">
            <a:avLst/>
          </a:prstGeom>
        </p:spPr>
        <p:txBody>
          <a:bodyPr/>
          <a:lstStyle/>
          <a:p>
            <a:r>
              <a:rPr b="1"/>
              <a:t>Politeness theory</a:t>
            </a:r>
            <a:r>
              <a:t> (Brown &amp; Levinson, 1987): face-threatening acts, positive/negative politeness</a:t>
            </a:r>
          </a:p>
          <a:p>
            <a:r>
              <a:rPr b="1"/>
              <a:t>Gricean maxims</a:t>
            </a:r>
            <a:r>
              <a:t> (Grice, 1975): quality, quantity, relevance, manner</a:t>
            </a:r>
          </a:p>
          <a:p>
            <a:r>
              <a:rPr b="1"/>
              <a:t>Speech act theory</a:t>
            </a:r>
            <a:r>
              <a:t> (Austin, 1962; Searle 1969)</a:t>
            </a:r>
          </a:p>
          <a:p>
            <a:r>
              <a:rPr b="1"/>
              <a:t>Pragmatics</a:t>
            </a:r>
            <a:r>
              <a:t> (Leech, 1983, Levinson, 1983, Mey, 2001)</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t>Assumptions</a:t>
            </a:r>
          </a:p>
        </p:txBody>
      </p:sp>
      <p:sp>
        <p:nvSpPr>
          <p:cNvPr id="156" name="Shape 156"/>
          <p:cNvSpPr>
            <a:spLocks noGrp="1"/>
          </p:cNvSpPr>
          <p:nvPr>
            <p:ph type="body" idx="1"/>
          </p:nvPr>
        </p:nvSpPr>
        <p:spPr>
          <a:prstGeom prst="rect">
            <a:avLst/>
          </a:prstGeom>
        </p:spPr>
        <p:txBody>
          <a:bodyPr/>
          <a:lstStyle/>
          <a:p>
            <a:pPr marL="399415" indent="-399415" defTabSz="496570">
              <a:spcBef>
                <a:spcPts val="2000"/>
              </a:spcBef>
              <a:defRPr sz="3060"/>
            </a:pPr>
            <a:r>
              <a:t>Language as object of study = 1) </a:t>
            </a:r>
            <a:r>
              <a:rPr i="1"/>
              <a:t>the well formed</a:t>
            </a:r>
            <a:r>
              <a:t>, 2) </a:t>
            </a:r>
            <a:r>
              <a:rPr i="1"/>
              <a:t>complete, </a:t>
            </a:r>
            <a:r>
              <a:t>3) </a:t>
            </a:r>
            <a:r>
              <a:rPr i="1"/>
              <a:t>written 4) sentence </a:t>
            </a:r>
            <a:r>
              <a:t>isolated from context</a:t>
            </a:r>
            <a:r>
              <a:rPr i="1"/>
              <a:t>.</a:t>
            </a:r>
          </a:p>
          <a:p>
            <a:pPr marL="399415" indent="-399415" defTabSz="496570">
              <a:spcBef>
                <a:spcPts val="2000"/>
              </a:spcBef>
              <a:defRPr sz="3060"/>
            </a:pPr>
            <a:r>
              <a:t>All action-relevant cues can be found on the sentence level (i.e. in words and morpho-syntactic principles)</a:t>
            </a:r>
            <a:endParaRPr i="1"/>
          </a:p>
          <a:p>
            <a:pPr marL="399415" indent="-399415" defTabSz="496570">
              <a:spcBef>
                <a:spcPts val="2000"/>
              </a:spcBef>
              <a:defRPr sz="3060"/>
            </a:pPr>
            <a:r>
              <a:t>Intention behind a message can be gauged from the outset</a:t>
            </a:r>
          </a:p>
          <a:p>
            <a:pPr marL="399415" indent="-399415" defTabSz="496570">
              <a:spcBef>
                <a:spcPts val="2000"/>
              </a:spcBef>
              <a:defRPr sz="3060"/>
            </a:pPr>
            <a:r>
              <a:t>Content of a message can be gauged from the outset</a:t>
            </a:r>
          </a:p>
          <a:p>
            <a:pPr marL="399415" indent="-399415" defTabSz="496570">
              <a:spcBef>
                <a:spcPts val="2000"/>
              </a:spcBef>
              <a:defRPr sz="3060"/>
            </a:pPr>
            <a:r>
              <a:t>Effect of a message can be gauged from the outset</a:t>
            </a:r>
          </a:p>
          <a:p>
            <a:pPr marL="399415" indent="-399415" defTabSz="496570">
              <a:spcBef>
                <a:spcPts val="2000"/>
              </a:spcBef>
              <a:defRPr sz="3060"/>
            </a:pPr>
            <a:r>
              <a:t>Native speakers have direct &amp; reliable insight into how their language works on the action level</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r>
              <a:t>Thank you - I</a:t>
            </a:r>
          </a:p>
        </p:txBody>
      </p:sp>
      <p:sp>
        <p:nvSpPr>
          <p:cNvPr id="159" name="Shape 159"/>
          <p:cNvSpPr>
            <a:spLocks noGrp="1"/>
          </p:cNvSpPr>
          <p:nvPr>
            <p:ph type="body" idx="1"/>
          </p:nvPr>
        </p:nvSpPr>
        <p:spPr>
          <a:prstGeom prst="rect">
            <a:avLst/>
          </a:prstGeom>
        </p:spPr>
        <p:txBody>
          <a:bodyPr/>
          <a:lstStyle/>
          <a:p>
            <a:r>
              <a:t>A: Here’s your coffee!</a:t>
            </a:r>
          </a:p>
          <a:p>
            <a:r>
              <a:t>B: Thank you!</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1237</Words>
  <Application>Microsoft Macintosh PowerPoint</Application>
  <PresentationFormat>Custom</PresentationFormat>
  <Paragraphs>131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Bodoni SvtyTwo ITC TT-Book</vt:lpstr>
      <vt:lpstr>Helvetica</vt:lpstr>
      <vt:lpstr>Helvetica Neue</vt:lpstr>
      <vt:lpstr>Palatino</vt:lpstr>
      <vt:lpstr>Zapf Dingbats</vt:lpstr>
      <vt:lpstr>New_Template4</vt:lpstr>
      <vt:lpstr>Researching and teaching L2 interactional competencies</vt:lpstr>
      <vt:lpstr>Connections</vt:lpstr>
      <vt:lpstr>Disciplinary grounding</vt:lpstr>
      <vt:lpstr>Language: Classic taxonomy</vt:lpstr>
      <vt:lpstr>PowerPoint Presentation</vt:lpstr>
      <vt:lpstr>Language as action: Pragmatics</vt:lpstr>
      <vt:lpstr>Prominent frameworks</vt:lpstr>
      <vt:lpstr>Assumptions</vt:lpstr>
      <vt:lpstr>Thank you - I</vt:lpstr>
      <vt:lpstr>Thank you - II</vt:lpstr>
      <vt:lpstr>Thank you - III</vt:lpstr>
      <vt:lpstr>Thank you - IV</vt:lpstr>
      <vt:lpstr>Thankful insights</vt:lpstr>
      <vt:lpstr>Language as action</vt:lpstr>
      <vt:lpstr>On intentionality &amp; understanding</vt:lpstr>
      <vt:lpstr>Interaction: Beyond the sentence</vt:lpstr>
      <vt:lpstr>Conversation Analysis &amp; interaction</vt:lpstr>
      <vt:lpstr>What is interactional competence?</vt:lpstr>
      <vt:lpstr>L2 learning: Transfer on all levels</vt:lpstr>
      <vt:lpstr>Researching (inter-)action</vt:lpstr>
      <vt:lpstr>Language learning &amp; teaching</vt:lpstr>
      <vt:lpstr>Basic SLA inquiry</vt:lpstr>
      <vt:lpstr>Specific research targets</vt:lpstr>
      <vt:lpstr>Results</vt:lpstr>
      <vt:lpstr>Implications</vt:lpstr>
      <vt:lpstr>Outlook: Current, future challenges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and teaching L2 interactional competencies</dc:title>
  <cp:lastModifiedBy>Silvia Kunitz</cp:lastModifiedBy>
  <cp:revision>1</cp:revision>
  <dcterms:modified xsi:type="dcterms:W3CDTF">2015-12-10T15:21:42Z</dcterms:modified>
</cp:coreProperties>
</file>