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5AFBC-4C22-4678-9D9E-F4FD6F8EB3E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AFB4-653F-425A-814C-7061FEA1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344A-9AE8-4B46-99EF-3823ECA109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3A1B-3DAC-457D-82EB-AA5B6237E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023" y="754227"/>
            <a:ext cx="1043841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Rethinking Strategies in Interaction:</a:t>
            </a:r>
            <a:br>
              <a:rPr lang="en-US" dirty="0" smtClean="0"/>
            </a:br>
            <a:r>
              <a:rPr lang="en-US" dirty="0" smtClean="0"/>
              <a:t>Action and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559" y="4077051"/>
            <a:ext cx="4825340" cy="1655762"/>
          </a:xfrm>
        </p:spPr>
        <p:txBody>
          <a:bodyPr/>
          <a:lstStyle/>
          <a:p>
            <a:pPr algn="l"/>
            <a:r>
              <a:rPr lang="en-US" dirty="0" smtClean="0"/>
              <a:t>September 15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2016</a:t>
            </a:r>
          </a:p>
          <a:p>
            <a:pPr algn="l"/>
            <a:r>
              <a:rPr lang="en-US" dirty="0" smtClean="0"/>
              <a:t>Rue Burch</a:t>
            </a:r>
          </a:p>
          <a:p>
            <a:pPr algn="l"/>
            <a:r>
              <a:rPr lang="en-US" dirty="0" smtClean="0"/>
              <a:t>Rice University</a:t>
            </a:r>
            <a:endParaRPr lang="en-US" dirty="0"/>
          </a:p>
        </p:txBody>
      </p:sp>
      <p:pic>
        <p:nvPicPr>
          <p:cNvPr id="9" name="Picture 2" descr="http://vagarights.com/wp-content/uploads/2014/06/F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50184"/>
            <a:ext cx="6460177" cy="4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metaphor…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1489306"/>
            <a:ext cx="4764315" cy="3182563"/>
          </a:xfrm>
        </p:spPr>
      </p:pic>
      <p:sp>
        <p:nvSpPr>
          <p:cNvPr id="5" name="TextBox 4"/>
          <p:cNvSpPr txBox="1"/>
          <p:nvPr/>
        </p:nvSpPr>
        <p:spPr>
          <a:xfrm>
            <a:off x="5535049" y="1358680"/>
            <a:ext cx="665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You’re outside of a locked room that you absolutely </a:t>
            </a:r>
          </a:p>
          <a:p>
            <a:r>
              <a:rPr lang="en-US" sz="2400" dirty="0" smtClean="0"/>
              <a:t>must get into. What is the best tool to use?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56821" y="2265824"/>
            <a:ext cx="221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 course, a key.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07281" y="2264623"/>
            <a:ext cx="287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don’t have one.</a:t>
            </a:r>
          </a:p>
          <a:p>
            <a:r>
              <a:rPr lang="en-US" sz="2400" dirty="0" smtClean="0"/>
              <a:t>Can you get in? How?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56824" y="3122162"/>
            <a:ext cx="5816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methods may not be clean or efficient,</a:t>
            </a:r>
          </a:p>
          <a:p>
            <a:r>
              <a:rPr lang="en-US" sz="2400" dirty="0" smtClean="0"/>
              <a:t>they may mean you need to apologize or</a:t>
            </a:r>
          </a:p>
          <a:p>
            <a:r>
              <a:rPr lang="en-US" sz="2400" dirty="0" smtClean="0"/>
              <a:t>clean up later…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86917" y="4223659"/>
            <a:ext cx="406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…but they get you in the room.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9549" y="4806189"/>
            <a:ext cx="1137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All linguistic and communicative resources are tools for an interactional job.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Some work better than others.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The use of one that doesn’t work as well may lead to the opportunity to get one that works better.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49" y="5930074"/>
            <a:ext cx="11618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This goes for grammar, vocabulary, constructions, pragmatic formulas, discourse connectors,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repair initiations, action formulations, </a:t>
            </a:r>
            <a:r>
              <a:rPr lang="en-US" sz="2200" i="1" dirty="0" smtClean="0">
                <a:solidFill>
                  <a:srgbClr val="C00000"/>
                </a:solidFill>
              </a:rPr>
              <a:t>ad infinitum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in point…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79" y="698377"/>
            <a:ext cx="5569118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1919939"/>
            <a:ext cx="3426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Levinson’s story about</a:t>
            </a:r>
          </a:p>
          <a:p>
            <a:r>
              <a:rPr lang="en-US" sz="2800" dirty="0" err="1" smtClean="0"/>
              <a:t>Kpémuwó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83972" y="3103297"/>
            <a:ext cx="3412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anyone refresh us</a:t>
            </a:r>
          </a:p>
          <a:p>
            <a:r>
              <a:rPr lang="en-US" sz="2800" dirty="0" smtClean="0"/>
              <a:t>on the gist?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7458" y="4286213"/>
            <a:ext cx="45695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just one bit of evidence</a:t>
            </a:r>
          </a:p>
          <a:p>
            <a:r>
              <a:rPr lang="en-US" sz="2800" dirty="0" smtClean="0"/>
              <a:t>for what Levinson calls</a:t>
            </a:r>
            <a:br>
              <a:rPr lang="en-US" sz="2800" dirty="0" smtClean="0"/>
            </a:br>
            <a:r>
              <a:rPr lang="en-US" sz="2800" dirty="0" smtClean="0"/>
              <a:t>“The Interaction Engine”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6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quotes…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883" y="1911928"/>
            <a:ext cx="76080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…so much attention has been given to [language] </a:t>
            </a:r>
          </a:p>
          <a:p>
            <a:r>
              <a:rPr lang="en-US" sz="2800" dirty="0" smtClean="0"/>
              <a:t>that we have been damagingly distracted from the </a:t>
            </a:r>
          </a:p>
          <a:p>
            <a:r>
              <a:rPr lang="en-US" sz="2800" dirty="0" smtClean="0"/>
              <a:t>interactional underpinnings that make it possible.</a:t>
            </a:r>
          </a:p>
          <a:p>
            <a:r>
              <a:rPr lang="en-US" sz="2800" dirty="0" smtClean="0"/>
              <a:t>(Levinson, 2006)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67540" y="3965092"/>
            <a:ext cx="7310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Language didn’t make interactional intelligence </a:t>
            </a:r>
          </a:p>
          <a:p>
            <a:r>
              <a:rPr lang="en-US" sz="2800" dirty="0" smtClean="0"/>
              <a:t>possible, it is interactional intelligence that made</a:t>
            </a:r>
          </a:p>
          <a:p>
            <a:r>
              <a:rPr lang="en-US" sz="2800" dirty="0" smtClean="0"/>
              <a:t>language possible as a means of communication.</a:t>
            </a:r>
          </a:p>
          <a:p>
            <a:r>
              <a:rPr lang="en-US" sz="2800" dirty="0" smtClean="0"/>
              <a:t>(Levinson, 1995)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8" y="1233992"/>
            <a:ext cx="3679404" cy="2493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" y="3949050"/>
            <a:ext cx="4099624" cy="28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19" y="67039"/>
            <a:ext cx="8456237" cy="1173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caveat about the “Interaction Engine”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484" y="1114424"/>
            <a:ext cx="8312268" cy="5155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2700" y="1114424"/>
            <a:ext cx="5578310" cy="252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4990" y="1370541"/>
            <a:ext cx="6917762" cy="34977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2540" y="1724420"/>
            <a:ext cx="8160211" cy="3693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2541" y="2093797"/>
            <a:ext cx="777500" cy="35235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5687" y="3342526"/>
            <a:ext cx="4227795" cy="28336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72700" y="3625896"/>
            <a:ext cx="7996046" cy="27967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9034" y="3905574"/>
            <a:ext cx="6852836" cy="34577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7944" y="4889774"/>
            <a:ext cx="7100802" cy="41587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50958" y="5305643"/>
            <a:ext cx="8017788" cy="9490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244" y="1336171"/>
            <a:ext cx="31769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concerned with a</a:t>
            </a:r>
          </a:p>
          <a:p>
            <a:r>
              <a:rPr lang="en-US" sz="2400" dirty="0" smtClean="0"/>
              <a:t>mental “black box”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92" y="3350236"/>
            <a:ext cx="320042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connected </a:t>
            </a:r>
            <a:r>
              <a:rPr lang="en-US" sz="2400" dirty="0" smtClean="0"/>
              <a:t>to the</a:t>
            </a:r>
          </a:p>
          <a:p>
            <a:r>
              <a:rPr lang="en-US" sz="2400" dirty="0" smtClean="0"/>
              <a:t>purposes of interaction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68" y="4886914"/>
            <a:ext cx="3244115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Varied </a:t>
            </a:r>
            <a:r>
              <a:rPr lang="en-US" sz="2400" dirty="0"/>
              <a:t>but </a:t>
            </a:r>
            <a:r>
              <a:rPr lang="en-US" sz="2400" dirty="0" smtClean="0"/>
              <a:t>systematic,</a:t>
            </a:r>
            <a:endParaRPr lang="en-US" sz="2400" dirty="0" smtClean="0"/>
          </a:p>
          <a:p>
            <a:r>
              <a:rPr lang="en-US" sz="2400" dirty="0" smtClean="0"/>
              <a:t>Not pre-determined</a:t>
            </a:r>
            <a:r>
              <a:rPr lang="en-US" sz="2400" dirty="0" smtClean="0"/>
              <a:t>, but </a:t>
            </a:r>
            <a:r>
              <a:rPr lang="en-US" sz="2400" dirty="0" smtClean="0"/>
              <a:t>also not </a:t>
            </a:r>
            <a:r>
              <a:rPr lang="en-US" sz="2400" dirty="0" smtClean="0"/>
              <a:t>“</a:t>
            </a:r>
            <a:r>
              <a:rPr lang="en-US" sz="2400" dirty="0" smtClean="0"/>
              <a:t>anything goes”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of The Engine </a:t>
            </a:r>
            <a:br>
              <a:rPr lang="en-US" dirty="0" smtClean="0"/>
            </a:br>
            <a:r>
              <a:rPr lang="en-US" sz="2400" dirty="0" smtClean="0"/>
              <a:t>(please help me unpack these)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600" dirty="0" smtClean="0"/>
              <a:t> 	Responses are to actions or intentions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Theory of Mind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Intention Attribution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11" y="3639476"/>
            <a:ext cx="4572000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223657"/>
            <a:ext cx="4468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Consider how this relates to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second pair parts / responses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2)  	Recipient Design</a:t>
            </a:r>
          </a:p>
          <a:p>
            <a:pPr marL="0" indent="0">
              <a:buNone/>
            </a:pPr>
            <a:r>
              <a:rPr lang="en-US" sz="3600" dirty="0" smtClean="0"/>
              <a:t>	Mutual Knowledge / Common Ground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Mutual Salience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Reflexive understanding of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		self in other’s eyes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3217695"/>
            <a:ext cx="5172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3) 	Language is only one way of conducting action</a:t>
            </a:r>
          </a:p>
          <a:p>
            <a:pPr marL="0" indent="0">
              <a:buNone/>
            </a:pPr>
            <a:r>
              <a:rPr lang="en-US" sz="3600" dirty="0" smtClean="0"/>
              <a:t>	‘Nonce signals’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‘Home sign systems’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Embodiment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2642936"/>
            <a:ext cx="3705726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4)	Cooperation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Gricean</a:t>
            </a:r>
            <a:r>
              <a:rPr lang="en-US" sz="3600" dirty="0" smtClean="0"/>
              <a:t> Maxims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		(and </a:t>
            </a:r>
            <a:r>
              <a:rPr lang="en-US" sz="3600" dirty="0" err="1" smtClean="0"/>
              <a:t>implicature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825625"/>
            <a:ext cx="4439653" cy="46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5) 	Action chains and sequences</a:t>
            </a:r>
          </a:p>
          <a:p>
            <a:pPr marL="0" indent="0">
              <a:buNone/>
            </a:pPr>
            <a:r>
              <a:rPr lang="en-US" sz="3600" dirty="0" smtClean="0"/>
              <a:t>	Expectation/Normativity (not rules!)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Conditional Relevance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59085" y="3778500"/>
            <a:ext cx="71913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A: 	Are you doing anything tonight?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B:	No, why?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A:	I was wondering if you’d like to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catch a movie.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B:	Sure, what’s on?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97" y="4209387"/>
            <a:ext cx="4441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What is the activity here?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What are the actions?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387" y="5717492"/>
            <a:ext cx="401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Breaching Experiments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 (please help me unpack these)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6) 	Reciprocity of roles, Turn-taking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Discourse identities (Zimmerman, 1998)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72619"/>
            <a:ext cx="5643600" cy="338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5879" y="3744686"/>
            <a:ext cx="3787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As well meaning as this is, what‘s the problem with it?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825625"/>
            <a:ext cx="11899076" cy="4351338"/>
          </a:xfrm>
        </p:spPr>
        <p:txBody>
          <a:bodyPr/>
          <a:lstStyle/>
          <a:p>
            <a:r>
              <a:rPr lang="en-US" dirty="0" smtClean="0"/>
              <a:t>Some disclaimers about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Discussion: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Rethinking communication strategies in light of Levinson’s “Interaction Engine”</a:t>
            </a:r>
          </a:p>
          <a:p>
            <a:r>
              <a:rPr lang="en-US" dirty="0" smtClean="0"/>
              <a:t>Data: “Long name”</a:t>
            </a:r>
          </a:p>
          <a:p>
            <a:r>
              <a:rPr lang="en-US" dirty="0" smtClean="0"/>
              <a:t>Discussion: Implications for…</a:t>
            </a:r>
          </a:p>
          <a:p>
            <a:pPr lvl="1"/>
            <a:r>
              <a:rPr lang="en-US" dirty="0" smtClean="0"/>
              <a:t>IC development</a:t>
            </a:r>
          </a:p>
          <a:p>
            <a:pPr lvl="1"/>
            <a:r>
              <a:rPr lang="en-US" dirty="0" smtClean="0"/>
              <a:t>Interaction in and outside of the class</a:t>
            </a:r>
          </a:p>
          <a:p>
            <a:pPr lvl="1"/>
            <a:r>
              <a:rPr lang="en-US" dirty="0" smtClean="0"/>
              <a:t>Teaching and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5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7)	Participation structure/framework (Goffman, 1981)</a:t>
            </a:r>
          </a:p>
          <a:p>
            <a:pPr marL="0" indent="0">
              <a:buNone/>
            </a:pPr>
            <a:r>
              <a:rPr lang="en-US" sz="3600" dirty="0" smtClean="0"/>
              <a:t>	Footing / Recipient roles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Ratified participation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33" y="2830079"/>
            <a:ext cx="3684467" cy="348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4001294"/>
            <a:ext cx="6684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 personally have a hard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time understanding language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on the TV, even when I understand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it in face to face talk. Why?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8)	Normatively close timing</a:t>
            </a:r>
          </a:p>
          <a:p>
            <a:pPr marL="0" indent="0">
              <a:buNone/>
            </a:pPr>
            <a:r>
              <a:rPr lang="en-US" sz="3600" dirty="0" smtClean="0"/>
              <a:t>	Immediate responses </a:t>
            </a:r>
            <a:r>
              <a:rPr lang="en-US" sz="3600" dirty="0" smtClean="0">
                <a:sym typeface="Wingdings" panose="05000000000000000000" pitchFamily="2" charset="2"/>
              </a:rPr>
              <a:t> Implications of delay</a:t>
            </a:r>
          </a:p>
          <a:p>
            <a:pPr marL="0" indent="0">
              <a:buNone/>
            </a:pPr>
            <a:endParaRPr lang="en-US" sz="3600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297488" y="3752850"/>
            <a:ext cx="5818187" cy="1971675"/>
            <a:chOff x="3337" y="2364"/>
            <a:chExt cx="3665" cy="124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37" y="2364"/>
              <a:ext cx="3665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  <a14:imgEffect>
                        <a14:brightnessContrast bright="71000" contras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364"/>
              <a:ext cx="3677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243046" y="577560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Sidnell</a:t>
            </a:r>
            <a:r>
              <a:rPr lang="en-US" dirty="0" smtClean="0"/>
              <a:t> (2010) p.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146" y="3994944"/>
            <a:ext cx="4767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How does Ann interpret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Jeff’s delay?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9) 	Multimodal signal streams</a:t>
            </a:r>
          </a:p>
          <a:p>
            <a:pPr marL="0" indent="0">
              <a:buNone/>
            </a:pPr>
            <a:r>
              <a:rPr lang="en-US" sz="3600" dirty="0" smtClean="0"/>
              <a:t>	Embodiment, gesture, facial expressions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64" y="3129756"/>
            <a:ext cx="4595788" cy="3047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9714" y="3846284"/>
            <a:ext cx="3470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An assessment?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A repair initiator?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Outputs of The Engine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(please help me unpack these)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10) 	Universals (?!?)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Crosslinguistic</a:t>
            </a:r>
            <a:r>
              <a:rPr lang="en-US" sz="3600" dirty="0" smtClean="0"/>
              <a:t> similarities regarding many of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	these elements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21" y="4001294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2515" y="4001294"/>
            <a:ext cx="4923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How do you say ‘huh’ in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the languages you know?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201623"/>
            <a:ext cx="5113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This is an example of an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“open class repair initiator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Bricolage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74" y="1618118"/>
            <a:ext cx="4400550" cy="3962400"/>
          </a:xfrm>
        </p:spPr>
      </p:pic>
      <p:sp>
        <p:nvSpPr>
          <p:cNvPr id="3" name="TextBox 2"/>
          <p:cNvSpPr txBox="1"/>
          <p:nvPr/>
        </p:nvSpPr>
        <p:spPr>
          <a:xfrm>
            <a:off x="838200" y="1451429"/>
            <a:ext cx="61657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 </a:t>
            </a:r>
            <a:r>
              <a:rPr lang="en-US" sz="3600" b="1" dirty="0" smtClean="0"/>
              <a:t>assemblage</a:t>
            </a:r>
            <a:r>
              <a:rPr lang="en-US" sz="3600" dirty="0" smtClean="0"/>
              <a:t> of resources </a:t>
            </a:r>
          </a:p>
          <a:p>
            <a:r>
              <a:rPr lang="en-US" sz="3600" dirty="0" smtClean="0"/>
              <a:t>and materials, brought together</a:t>
            </a:r>
          </a:p>
          <a:p>
            <a:r>
              <a:rPr lang="en-US" sz="3600" dirty="0" smtClean="0"/>
              <a:t>for a purpose and fit to the</a:t>
            </a:r>
          </a:p>
          <a:p>
            <a:r>
              <a:rPr lang="en-US" sz="3600" dirty="0" smtClean="0"/>
              <a:t>needs and goals of the current</a:t>
            </a:r>
          </a:p>
          <a:p>
            <a:r>
              <a:rPr lang="en-US" sz="3600" dirty="0" smtClean="0"/>
              <a:t>project.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36917" y="534125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Random?</a:t>
            </a:r>
            <a:endParaRPr lang="en-US" sz="3600" b="1" dirty="0"/>
          </a:p>
        </p:txBody>
      </p:sp>
      <p:sp>
        <p:nvSpPr>
          <p:cNvPr id="6" name="&quot;No&quot; Symbol 5"/>
          <p:cNvSpPr/>
          <p:nvPr/>
        </p:nvSpPr>
        <p:spPr>
          <a:xfrm>
            <a:off x="1596571" y="4960479"/>
            <a:ext cx="1636288" cy="1407886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897" y="5294877"/>
            <a:ext cx="319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Anything Goes?</a:t>
            </a:r>
            <a:endParaRPr lang="en-US" sz="3600" b="1" dirty="0"/>
          </a:p>
        </p:txBody>
      </p:sp>
      <p:sp>
        <p:nvSpPr>
          <p:cNvPr id="8" name="&quot;No&quot; Symbol 7"/>
          <p:cNvSpPr/>
          <p:nvPr/>
        </p:nvSpPr>
        <p:spPr>
          <a:xfrm>
            <a:off x="4631323" y="4953855"/>
            <a:ext cx="1636288" cy="1407886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 (A Slight Return)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19228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the term ‘strategy’ as a placeholder…</a:t>
            </a:r>
          </a:p>
          <a:p>
            <a:r>
              <a:rPr lang="en-US" sz="2400" dirty="0" smtClean="0"/>
              <a:t>“Productive” strategies (as opposed to </a:t>
            </a:r>
            <a:r>
              <a:rPr lang="en-US" sz="2400" dirty="0" smtClean="0"/>
              <a:t>avoidance*, </a:t>
            </a:r>
            <a:r>
              <a:rPr lang="en-US" sz="2400" dirty="0" smtClean="0"/>
              <a:t>etc.) are aimed at achieving </a:t>
            </a:r>
            <a:r>
              <a:rPr lang="en-US" sz="2400" dirty="0" err="1" smtClean="0"/>
              <a:t>intersubjectivity</a:t>
            </a:r>
            <a:r>
              <a:rPr lang="en-US" sz="2400" dirty="0" smtClean="0"/>
              <a:t>  – the point of interaction.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800" dirty="0" smtClean="0"/>
              <a:t>* Avoidance strategies certainly have an intersubjective function, but they may not fit pedagogical goals</a:t>
            </a:r>
          </a:p>
          <a:p>
            <a:r>
              <a:rPr lang="en-US" sz="2400" dirty="0" smtClean="0"/>
              <a:t>As such, they are inextricably linked to the elements of Levinson’s “Interaction Engine”.</a:t>
            </a:r>
          </a:p>
          <a:p>
            <a:r>
              <a:rPr lang="en-US" sz="2400" dirty="0" smtClean="0"/>
              <a:t>They also exhibit the use of a wide variety of resources and materials (bricolage).</a:t>
            </a:r>
          </a:p>
          <a:p>
            <a:r>
              <a:rPr lang="en-US" sz="2400" dirty="0" smtClean="0"/>
              <a:t>They are cooperative and “keep the channel open”, providing opportunities for further interaction.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 Table (arranged but not guided)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			* “</a:t>
            </a:r>
            <a:r>
              <a:rPr lang="en-US" dirty="0" smtClean="0"/>
              <a:t>Danny (Taka)”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L1 Japanese, L2 English,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“Jon”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L1 English, L2 Japanese (3</a:t>
            </a:r>
            <a:r>
              <a:rPr lang="en-US" baseline="30000" dirty="0" smtClean="0"/>
              <a:t>rd</a:t>
            </a:r>
            <a:r>
              <a:rPr lang="en-US" dirty="0" smtClean="0"/>
              <a:t> year),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First time meeting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Data from first minute of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08" t="31944" r="26042" b="6680"/>
          <a:stretch/>
        </p:blipFill>
        <p:spPr>
          <a:xfrm>
            <a:off x="838200" y="2394855"/>
            <a:ext cx="4587769" cy="28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– Reading the transcription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092" y="1506310"/>
            <a:ext cx="4955899" cy="508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3767" y="2971558"/>
            <a:ext cx="10760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GZ = gaze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3767" y="2554514"/>
            <a:ext cx="30285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 shows onset of embodiment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3767" y="3403826"/>
            <a:ext cx="27991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BH = Both Hands (</a:t>
            </a:r>
            <a:r>
              <a:rPr lang="en-US" dirty="0" err="1" smtClean="0"/>
              <a:t>cf</a:t>
            </a:r>
            <a:r>
              <a:rPr lang="en-US" dirty="0" smtClean="0"/>
              <a:t> RH, LH)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1079" y="4772042"/>
            <a:ext cx="800219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Talk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8336" y="5221034"/>
            <a:ext cx="95410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Gloss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5719" y="5655517"/>
            <a:ext cx="1364733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5541" y="4586742"/>
            <a:ext cx="26327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--- embodiment continues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18287" y="5522909"/>
            <a:ext cx="37514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/ / / rhythmic repetition of movement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26567" y="4285182"/>
            <a:ext cx="17235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Embodiment</a:t>
            </a:r>
            <a:endParaRPr lang="en-US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3257" y="4702625"/>
            <a:ext cx="2133600" cy="1886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065" y="4894781"/>
            <a:ext cx="2133600" cy="188688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2684" y="5126693"/>
            <a:ext cx="2133600" cy="18868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55328" y="5318849"/>
            <a:ext cx="2133600" cy="18868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37659" y="2881085"/>
            <a:ext cx="195941" cy="195944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32452" y="2246243"/>
            <a:ext cx="610232" cy="56629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61955" y="3649709"/>
            <a:ext cx="337929" cy="20288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52938" y="3403826"/>
            <a:ext cx="683118" cy="296603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55331" y="3881621"/>
            <a:ext cx="337929" cy="20288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26436" y="3655616"/>
            <a:ext cx="683118" cy="296603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273" y="4716511"/>
            <a:ext cx="337929" cy="20288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393193" y="3881621"/>
            <a:ext cx="383677" cy="73983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64324" y="5723675"/>
            <a:ext cx="2504024" cy="16856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459993" y="4928545"/>
            <a:ext cx="383677" cy="73983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6" grpId="0" animBg="1"/>
      <p:bldP spid="28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-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3600" dirty="0" smtClean="0"/>
              <a:t> 	Multiple viewings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Ask questions about transcription</a:t>
            </a:r>
          </a:p>
          <a:p>
            <a:pPr marL="0" indent="0">
              <a:buNone/>
            </a:pPr>
            <a:r>
              <a:rPr lang="en-US" sz="3600" dirty="0" smtClean="0"/>
              <a:t>2) 	Individual analysis time (10 minutes)</a:t>
            </a:r>
          </a:p>
          <a:p>
            <a:pPr marL="0" indent="0">
              <a:buNone/>
            </a:pPr>
            <a:r>
              <a:rPr lang="en-US" sz="3600" dirty="0" smtClean="0"/>
              <a:t>	(Just choose a spot that is interesting to you)</a:t>
            </a:r>
          </a:p>
          <a:p>
            <a:pPr marL="0" indent="0">
              <a:buNone/>
            </a:pPr>
            <a:r>
              <a:rPr lang="en-US" sz="3600" dirty="0" smtClean="0"/>
              <a:t>3)	Small group discussion</a:t>
            </a:r>
          </a:p>
          <a:p>
            <a:pPr marL="0" indent="0">
              <a:buNone/>
            </a:pPr>
            <a:r>
              <a:rPr lang="en-US" sz="3600" dirty="0" smtClean="0"/>
              <a:t>4)	Large group discussion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89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– Questions to focus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5"/>
            <a:ext cx="11910950" cy="4875426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dirty="0" smtClean="0"/>
              <a:t> 	What actions do they accomplish?</a:t>
            </a:r>
          </a:p>
          <a:p>
            <a:pPr marL="742950" indent="-742950">
              <a:buAutoNum type="arabicParenR"/>
            </a:pPr>
            <a:r>
              <a:rPr lang="en-US" dirty="0" smtClean="0"/>
              <a:t> 	What resources do they employ?</a:t>
            </a:r>
          </a:p>
          <a:p>
            <a:pPr marL="742950" indent="-74295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	In what ways do we see opportunities for pushing competencies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learning?</a:t>
            </a:r>
          </a:p>
          <a:p>
            <a:pPr marL="742950" indent="-742950">
              <a:buAutoNum type="arabicParenR" startAt="4"/>
            </a:pPr>
            <a:r>
              <a:rPr lang="en-US" dirty="0" smtClean="0"/>
              <a:t>  For large group: How can this provide a model for what we hope to see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students do? How can we encourage it? What kinds of tasks create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opportunities for it?</a:t>
            </a:r>
          </a:p>
          <a:p>
            <a:pPr marL="0" indent="0">
              <a:buNone/>
            </a:pPr>
            <a:r>
              <a:rPr lang="en-US" dirty="0" smtClean="0"/>
              <a:t>5)	How do we account for or deal with such ‘strategies’ in assessment?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25625"/>
            <a:ext cx="11021291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 	To </a:t>
            </a:r>
            <a:r>
              <a:rPr lang="en-US" dirty="0"/>
              <a:t>reconsider the notion of </a:t>
            </a:r>
            <a:r>
              <a:rPr lang="en-US" i="1" dirty="0"/>
              <a:t>communication strategy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relation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interactional </a:t>
            </a:r>
            <a:r>
              <a:rPr lang="en-US" dirty="0"/>
              <a:t>competence</a:t>
            </a:r>
          </a:p>
          <a:p>
            <a:pPr marL="514350" indent="-514350">
              <a:buAutoNum type="arabicParenR" startAt="2"/>
            </a:pPr>
            <a:r>
              <a:rPr lang="en-US" dirty="0" smtClean="0"/>
              <a:t> 	To </a:t>
            </a:r>
            <a:r>
              <a:rPr lang="en-US" dirty="0"/>
              <a:t>draw attention to how resources can be </a:t>
            </a:r>
            <a:r>
              <a:rPr lang="en-US" dirty="0" smtClean="0"/>
              <a:t>assembled, recycled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and built </a:t>
            </a:r>
            <a:r>
              <a:rPr lang="en-US" dirty="0"/>
              <a:t>upon</a:t>
            </a:r>
          </a:p>
          <a:p>
            <a:pPr marL="0" indent="0">
              <a:buNone/>
            </a:pPr>
            <a:r>
              <a:rPr lang="en-US" dirty="0" smtClean="0"/>
              <a:t>3)  	To </a:t>
            </a:r>
            <a:r>
              <a:rPr lang="en-US" dirty="0"/>
              <a:t>identify the relevance of this topic for L2 </a:t>
            </a:r>
            <a:r>
              <a:rPr lang="en-US" dirty="0" smtClean="0"/>
              <a:t>teaching in terms of…</a:t>
            </a:r>
          </a:p>
          <a:p>
            <a:pPr marL="0" indent="0">
              <a:buNone/>
            </a:pPr>
            <a:r>
              <a:rPr lang="en-US" dirty="0" smtClean="0"/>
              <a:t>	… adding to learners’ “tool kits”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</a:t>
            </a:r>
            <a:r>
              <a:rPr lang="en-US" dirty="0" err="1" smtClean="0"/>
              <a:t>teachability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</a:t>
            </a:r>
            <a:r>
              <a:rPr lang="en-US" dirty="0" err="1" smtClean="0"/>
              <a:t>assessability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9502" y="5111571"/>
            <a:ext cx="6334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I’m posing these as a puzzle.</a:t>
            </a:r>
            <a:br>
              <a:rPr lang="en-US" sz="2400" i="1" dirty="0" smtClean="0">
                <a:solidFill>
                  <a:srgbClr val="0070C0"/>
                </a:solidFill>
              </a:rPr>
            </a:br>
            <a:r>
              <a:rPr lang="en-US" sz="2400" i="1" dirty="0" smtClean="0">
                <a:solidFill>
                  <a:srgbClr val="0070C0"/>
                </a:solidFill>
              </a:rPr>
              <a:t>I have opinions, but may not have “answers”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(at least none that are any more valid than yours)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own interests, agendas, biases…</a:t>
            </a:r>
          </a:p>
          <a:p>
            <a:pPr lvl="1"/>
            <a:r>
              <a:rPr lang="en-US" sz="2800" dirty="0" smtClean="0"/>
              <a:t>CA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for</a:t>
            </a:r>
            <a:r>
              <a:rPr lang="en-US" sz="2800" dirty="0" smtClean="0"/>
              <a:t> SLA</a:t>
            </a:r>
          </a:p>
          <a:p>
            <a:pPr lvl="2"/>
            <a:r>
              <a:rPr lang="en-US" sz="2800" dirty="0" smtClean="0"/>
              <a:t>Communication Strategies</a:t>
            </a:r>
          </a:p>
          <a:p>
            <a:pPr lvl="2"/>
            <a:r>
              <a:rPr lang="en-US" sz="2800" dirty="0" smtClean="0"/>
              <a:t>Motivation, WTC, Individual Differences</a:t>
            </a:r>
          </a:p>
          <a:p>
            <a:pPr lvl="2"/>
            <a:r>
              <a:rPr lang="en-US" sz="2800" dirty="0" smtClean="0"/>
              <a:t>TBLT</a:t>
            </a:r>
          </a:p>
          <a:p>
            <a:pPr lvl="1"/>
            <a:r>
              <a:rPr lang="en-US" sz="2800" dirty="0" smtClean="0"/>
              <a:t>Embodiment, Use of Materials, Distributed Cognition</a:t>
            </a:r>
          </a:p>
          <a:p>
            <a:pPr lvl="1"/>
            <a:r>
              <a:rPr lang="en-US" sz="2800" dirty="0" smtClean="0"/>
              <a:t>Exploring connections with Anthropology, Sociology, Psychology etc.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90755" y="2660073"/>
            <a:ext cx="286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of ‘traditional’ </a:t>
            </a:r>
          </a:p>
          <a:p>
            <a:r>
              <a:rPr lang="en-US" sz="2400" dirty="0" smtClean="0"/>
              <a:t>interest to SLA </a:t>
            </a:r>
          </a:p>
          <a:p>
            <a:r>
              <a:rPr lang="en-US" sz="2400" dirty="0" smtClean="0"/>
              <a:t>researchers</a:t>
            </a:r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8158348" y="2660073"/>
            <a:ext cx="249382" cy="1341221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 (?)      </a:t>
            </a:r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9608" cy="4836432"/>
          </a:xfrm>
        </p:spPr>
        <p:txBody>
          <a:bodyPr>
            <a:normAutofit/>
          </a:bodyPr>
          <a:lstStyle/>
          <a:p>
            <a:r>
              <a:rPr lang="en-US" dirty="0" smtClean="0"/>
              <a:t>Your views…</a:t>
            </a:r>
          </a:p>
          <a:p>
            <a:pPr lvl="1"/>
            <a:r>
              <a:rPr lang="en-US" sz="2800" dirty="0" smtClean="0"/>
              <a:t>What is a communication strategy? What makes a strategy a strategy?</a:t>
            </a:r>
          </a:p>
          <a:p>
            <a:pPr lvl="1"/>
            <a:r>
              <a:rPr lang="en-US" sz="2800" dirty="0" smtClean="0"/>
              <a:t>Good for learners to employ, or bad?</a:t>
            </a:r>
          </a:p>
          <a:p>
            <a:pPr lvl="1"/>
            <a:r>
              <a:rPr lang="en-US" sz="2800" dirty="0" smtClean="0"/>
              <a:t>Teachable? If so, </a:t>
            </a:r>
            <a:r>
              <a:rPr lang="en-US" sz="2800" i="1" dirty="0" smtClean="0"/>
              <a:t>should</a:t>
            </a:r>
            <a:r>
              <a:rPr lang="en-US" sz="2800" dirty="0" smtClean="0"/>
              <a:t> we teach them?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141029" y="4862286"/>
            <a:ext cx="35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Discuss in small groups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852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Strategies </a:t>
            </a:r>
            <a:r>
              <a:rPr lang="en-US" dirty="0" smtClean="0"/>
              <a:t>(?) - CERF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39" y="2184208"/>
            <a:ext cx="10132812" cy="2291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2031" y="2465203"/>
            <a:ext cx="4762005" cy="296883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3464" y="2761950"/>
            <a:ext cx="9460572" cy="29086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0879" y="3053833"/>
            <a:ext cx="9460572" cy="29086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0879" y="3341913"/>
            <a:ext cx="9460572" cy="29086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796" y="3625086"/>
            <a:ext cx="7639757" cy="27156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Strategies (?) - CERF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5320"/>
            <a:ext cx="10116492" cy="3374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5648" y="2292824"/>
            <a:ext cx="3207224" cy="147395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2872" y="2566453"/>
            <a:ext cx="278804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why consider these </a:t>
            </a:r>
          </a:p>
          <a:p>
            <a:r>
              <a:rPr lang="en-US" dirty="0" smtClean="0"/>
              <a:t>strategies? They are simply</a:t>
            </a:r>
          </a:p>
          <a:p>
            <a:r>
              <a:rPr lang="en-US" dirty="0" smtClean="0"/>
              <a:t>what we do when we </a:t>
            </a:r>
          </a:p>
          <a:p>
            <a:r>
              <a:rPr lang="en-US" dirty="0" smtClean="0"/>
              <a:t>interact.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87922" y="3864596"/>
            <a:ext cx="3207224" cy="113048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95144" y="3837975"/>
            <a:ext cx="278577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take up on the next </a:t>
            </a:r>
          </a:p>
          <a:p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 (?)      </a:t>
            </a:r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8882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‘Traditional’ 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(Potentially) Conscious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Planned, Goal directed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Compensatory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 err="1" smtClean="0"/>
              <a:t>Canale</a:t>
            </a:r>
            <a:r>
              <a:rPr lang="en-US" sz="1200" dirty="0" smtClean="0"/>
              <a:t> &amp; Swain (1980); </a:t>
            </a:r>
            <a:r>
              <a:rPr lang="en-US" sz="1200" dirty="0" err="1" smtClean="0"/>
              <a:t>Dörnyei</a:t>
            </a:r>
            <a:r>
              <a:rPr lang="en-US" sz="1200" dirty="0"/>
              <a:t> &amp; Scott (1997); </a:t>
            </a:r>
            <a:r>
              <a:rPr lang="en-US" sz="1200" dirty="0" err="1" smtClean="0"/>
              <a:t>Færch</a:t>
            </a:r>
            <a:r>
              <a:rPr lang="en-US" sz="1200" dirty="0" smtClean="0"/>
              <a:t> &amp; Kasper (1983), Kellerman (1991); Kellerman &amp; Bialystok (1997); </a:t>
            </a:r>
            <a:r>
              <a:rPr lang="en-US" sz="1200" dirty="0" err="1" smtClean="0"/>
              <a:t>Tarone</a:t>
            </a:r>
            <a:r>
              <a:rPr lang="en-US" sz="1200" dirty="0" smtClean="0"/>
              <a:t> &amp; Yule (1997)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9506" y="3082304"/>
            <a:ext cx="142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07530" y="4125353"/>
            <a:ext cx="142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05552" y="5109026"/>
            <a:ext cx="142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3945" y="2820694"/>
            <a:ext cx="2664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tell?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31968" y="3222474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it matter if it is?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31968" y="3863743"/>
            <a:ext cx="2198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Whose goals?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9992" y="4253646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smtClean="0"/>
              <a:t>does </a:t>
            </a:r>
            <a:r>
              <a:rPr lang="en-US" sz="2800" dirty="0" smtClean="0"/>
              <a:t>the planning </a:t>
            </a:r>
            <a:r>
              <a:rPr lang="en-US" sz="2800" dirty="0" smtClean="0"/>
              <a:t>happen?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9992" y="4847416"/>
            <a:ext cx="4064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judges? (Etic vs Emic)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9992" y="5292654"/>
            <a:ext cx="3606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an IC perspective,</a:t>
            </a:r>
          </a:p>
          <a:p>
            <a:r>
              <a:rPr lang="en-US" sz="2800" dirty="0" smtClean="0"/>
              <a:t>does it matter if it 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5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 (?)      </a:t>
            </a:r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25625"/>
            <a:ext cx="11814629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Let’s reconsider…</a:t>
            </a:r>
          </a:p>
          <a:p>
            <a:pPr marL="0" indent="0">
              <a:buNone/>
            </a:pPr>
            <a:r>
              <a:rPr lang="en-US" dirty="0" smtClean="0"/>
              <a:t>If…		the goal of language learning is to be able to interact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more interaction provides more input (recursively)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the goal of interaction is </a:t>
            </a:r>
            <a:r>
              <a:rPr lang="en-US" dirty="0" err="1" smtClean="0"/>
              <a:t>intersubjectivity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then…	things we consider </a:t>
            </a:r>
            <a:r>
              <a:rPr lang="en-US" i="1" dirty="0" smtClean="0"/>
              <a:t>productive</a:t>
            </a:r>
            <a:r>
              <a:rPr lang="en-US" dirty="0" smtClean="0"/>
              <a:t>* strategies are simply “methods”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	or “resources” for achieving </a:t>
            </a:r>
            <a:r>
              <a:rPr lang="en-US" dirty="0" err="1" smtClean="0"/>
              <a:t>intersubjectivity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which in turn afford more opportunities for input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negotiation of meaning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* </a:t>
            </a:r>
            <a:r>
              <a:rPr lang="en-US" sz="2000" i="1" dirty="0" smtClean="0"/>
              <a:t>productive</a:t>
            </a:r>
            <a:r>
              <a:rPr lang="en-US" sz="2000" dirty="0" smtClean="0"/>
              <a:t> as opposed to </a:t>
            </a:r>
            <a:r>
              <a:rPr lang="en-US" sz="2000" i="1" dirty="0" smtClean="0"/>
              <a:t>avoidance</a:t>
            </a:r>
            <a:r>
              <a:rPr lang="en-US" sz="2000" dirty="0" smtClean="0"/>
              <a:t> (cf. </a:t>
            </a:r>
            <a:r>
              <a:rPr lang="en-US" sz="2000" dirty="0" err="1" smtClean="0"/>
              <a:t>Markee</a:t>
            </a:r>
            <a:r>
              <a:rPr lang="en-US" sz="2000" dirty="0" smtClean="0"/>
              <a:t> </a:t>
            </a:r>
            <a:r>
              <a:rPr lang="en-US" sz="2000" dirty="0" smtClean="0"/>
              <a:t>2011)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922</Words>
  <Application>Microsoft Office PowerPoint</Application>
  <PresentationFormat>Widescreen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游ゴシック Light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Rethinking Strategies in Interaction: Action and Resources </vt:lpstr>
      <vt:lpstr>Todays Plan</vt:lpstr>
      <vt:lpstr>Goals </vt:lpstr>
      <vt:lpstr>Disclaimers</vt:lpstr>
      <vt:lpstr>Communication Strategies (?)      ¯\_(ツ)_/¯</vt:lpstr>
      <vt:lpstr>Communication Strategies (?) - CERF</vt:lpstr>
      <vt:lpstr>Communication Strategies (?) - CERF</vt:lpstr>
      <vt:lpstr>Communication Strategies (?)      ¯\_(ツ)_/¯</vt:lpstr>
      <vt:lpstr>Communication Strategies (?)      ¯\_(ツ)_/¯</vt:lpstr>
      <vt:lpstr>A metaphor…</vt:lpstr>
      <vt:lpstr>A case in point…</vt:lpstr>
      <vt:lpstr>A couple of quotes…</vt:lpstr>
      <vt:lpstr>A caveat about the “Interaction Engine” </vt:lpstr>
      <vt:lpstr>Outputs of The Engine  (please help me unpack these)</vt:lpstr>
      <vt:lpstr>Outputs of The Engine  (please help me unpack these)</vt:lpstr>
      <vt:lpstr>Outputs of The Engine  (please help me unpack these)</vt:lpstr>
      <vt:lpstr>Outputs of The Engine  (please help me unpack these)</vt:lpstr>
      <vt:lpstr>Outputs of The Engine  (please help me unpack these)</vt:lpstr>
      <vt:lpstr>The Engine (please help me unpack these)</vt:lpstr>
      <vt:lpstr>Outputs of The Engine  (please help me unpack these)</vt:lpstr>
      <vt:lpstr>Outputs of The Engine  (please help me unpack these)</vt:lpstr>
      <vt:lpstr>Outputs of The Engine  (please help me unpack these)</vt:lpstr>
      <vt:lpstr>Outputs of The Engine  (please help me unpack these)</vt:lpstr>
      <vt:lpstr>Bricolage</vt:lpstr>
      <vt:lpstr>Communication Strategies (A Slight Return)</vt:lpstr>
      <vt:lpstr>The Data</vt:lpstr>
      <vt:lpstr>The Data – Reading the transcription</vt:lpstr>
      <vt:lpstr>The Data - Procedure</vt:lpstr>
      <vt:lpstr>The Data – Questions to focus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Resources, Bricolage,  and Action </dc:title>
  <dc:creator>Alfred R Burch</dc:creator>
  <cp:lastModifiedBy>Alfred R Burch</cp:lastModifiedBy>
  <cp:revision>62</cp:revision>
  <cp:lastPrinted>2016-09-14T21:35:43Z</cp:lastPrinted>
  <dcterms:created xsi:type="dcterms:W3CDTF">2016-09-06T21:53:39Z</dcterms:created>
  <dcterms:modified xsi:type="dcterms:W3CDTF">2016-09-14T22:11:55Z</dcterms:modified>
</cp:coreProperties>
</file>