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80"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SzPct val="125000"/>
              <a:buChar char="▸"/>
            </a:lvl1pPr>
            <a:lvl2pPr>
              <a:buClr>
                <a:schemeClr val="accent1"/>
              </a:buClr>
              <a:buSzPct val="125000"/>
              <a:buChar char="▸"/>
            </a:lvl2pPr>
            <a:lvl3pPr>
              <a:buClr>
                <a:schemeClr val="accent1"/>
              </a:buClr>
              <a:buSzPct val="125000"/>
              <a:buChar char="▸"/>
            </a:lvl3pPr>
            <a:lvl4pPr>
              <a:buClr>
                <a:schemeClr val="accent1"/>
              </a:buClr>
              <a:buSzPct val="125000"/>
              <a:buChar char="▸"/>
            </a:lvl4pPr>
            <a:lvl5pPr>
              <a:buClr>
                <a:schemeClr val="accent1"/>
              </a:buClr>
              <a:buSzPct val="125000"/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12192000" y="0"/>
            <a:ext cx="12192000" cy="6832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12192000" y="6896100"/>
            <a:ext cx="12192000" cy="6819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121285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76300" y="3314700"/>
            <a:ext cx="22631400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40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1676400" y="4089400"/>
            <a:ext cx="210566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13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762000" y="10953750"/>
            <a:ext cx="22860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7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80"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11049000" y="3721100"/>
            <a:ext cx="125730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13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10287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11049000" y="10953750"/>
            <a:ext cx="12573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700">
              <a:spcBef>
                <a:spcPts val="0"/>
              </a:spcBef>
              <a:buClrTx/>
              <a:buSzTx/>
              <a:buFontTx/>
              <a:buNone/>
              <a:defRPr sz="87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23013221" y="584200"/>
            <a:ext cx="553195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762000" y="5676900"/>
            <a:ext cx="22860000" cy="635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11049000" y="8635798"/>
            <a:ext cx="12572997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10287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7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80"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80"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80"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80"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13335000" y="2159000"/>
            <a:ext cx="10287000" cy="10795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4000"/>
            </a:lvl1pPr>
            <a:lvl2pPr>
              <a:buClr>
                <a:schemeClr val="accent1"/>
              </a:buClr>
              <a:buChar char="▸"/>
              <a:defRPr sz="4000"/>
            </a:lvl2pPr>
            <a:lvl3pPr>
              <a:buClr>
                <a:schemeClr val="accent1"/>
              </a:buClr>
              <a:buChar char="▸"/>
              <a:defRPr sz="4000"/>
            </a:lvl3pPr>
            <a:lvl4pPr>
              <a:buClr>
                <a:schemeClr val="accent1"/>
              </a:buClr>
              <a:buChar char="▸"/>
              <a:defRPr sz="4000"/>
            </a:lvl4pPr>
            <a:lvl5pPr>
              <a:buClr>
                <a:schemeClr val="accent1"/>
              </a:buClr>
              <a:buChar char="▸"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762000" y="1396632"/>
            <a:ext cx="22859999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7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27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90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254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317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381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444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508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571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8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1809">
              <a:defRPr sz="14384"/>
            </a:lvl1pPr>
          </a:lstStyle>
          <a:p>
            <a:pPr/>
            <a:r>
              <a:t>Incorporating interactional competence into curriculum design</a:t>
            </a:r>
          </a:p>
        </p:txBody>
      </p:sp>
      <p:sp>
        <p:nvSpPr>
          <p:cNvPr id="167" name="Shape 1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/>
            <a:r>
              <a:t>Kate White, CLIC</a:t>
            </a:r>
          </a:p>
        </p:txBody>
      </p:sp>
      <p:sp>
        <p:nvSpPr>
          <p:cNvPr id="168" name="Shape 168"/>
          <p:cNvSpPr/>
          <p:nvPr>
            <p:ph type="sldNum" sz="quarter" idx="2"/>
          </p:nvPr>
        </p:nvSpPr>
        <p:spPr>
          <a:xfrm>
            <a:off x="23232668" y="584200"/>
            <a:ext cx="333748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10" name="Shape 2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Example: Russian 141 Learning Outcomes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7050" indent="-527050" defTabSz="685165">
              <a:spcBef>
                <a:spcPts val="3200"/>
              </a:spcBef>
              <a:defRPr sz="3984"/>
            </a:pPr>
            <a:r>
              <a:t>From my course plan: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Greetings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Goodbyes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Introductions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Question-answer sequences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Talking on the phone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Simple invitations</a:t>
            </a:r>
          </a:p>
          <a:p>
            <a:pPr lvl="1" marL="1054100" indent="-527050" defTabSz="685165">
              <a:spcBef>
                <a:spcPts val="3200"/>
              </a:spcBef>
              <a:defRPr sz="3984"/>
            </a:pPr>
            <a:r>
              <a:t>Compliments </a:t>
            </a:r>
          </a:p>
        </p:txBody>
      </p:sp>
      <p:sp>
        <p:nvSpPr>
          <p:cNvPr id="212" name="Shape 21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15" name="Shape 2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ex. russian 141 - finding targets for guided induction</a:t>
            </a:r>
          </a:p>
        </p:txBody>
      </p:sp>
      <p:sp>
        <p:nvSpPr>
          <p:cNvPr id="216" name="Shape 2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250" indent="-603250" defTabSz="784225">
              <a:spcBef>
                <a:spcPts val="3700"/>
              </a:spcBef>
              <a:defRPr sz="4560"/>
            </a:pPr>
            <a:r>
              <a:t>Case endings:</a:t>
            </a:r>
            <a:br/>
            <a:r>
              <a:t>Distinguishing singular nominative, accusative, and prepositional</a:t>
            </a:r>
            <a:br/>
            <a:r>
              <a:t>Distinguishing singular and plural nominative</a:t>
            </a:r>
          </a:p>
          <a:p>
            <a:pPr marL="603250" indent="-603250" defTabSz="784225">
              <a:spcBef>
                <a:spcPts val="3700"/>
              </a:spcBef>
              <a:defRPr sz="4560"/>
            </a:pPr>
            <a:r>
              <a:t>“5-, 7-, and 8-letter spelling rules”</a:t>
            </a:r>
          </a:p>
          <a:p>
            <a:pPr marL="603250" indent="-603250" defTabSz="784225">
              <a:spcBef>
                <a:spcPts val="3700"/>
              </a:spcBef>
              <a:defRPr sz="4560"/>
            </a:pPr>
            <a:r>
              <a:t>Distinguish between the two prepositions that mean “in”,  в (</a:t>
            </a:r>
            <a:r>
              <a:rPr i="1"/>
              <a:t>v</a:t>
            </a:r>
            <a:r>
              <a:t>) and на (</a:t>
            </a:r>
            <a:r>
              <a:rPr i="1"/>
              <a:t>na</a:t>
            </a:r>
            <a:r>
              <a:t>)</a:t>
            </a:r>
          </a:p>
          <a:p>
            <a:pPr marL="603250" indent="-603250" defTabSz="784225">
              <a:spcBef>
                <a:spcPts val="3700"/>
              </a:spcBef>
              <a:defRPr sz="4560"/>
            </a:pPr>
            <a:r>
              <a:t>Distinguish between the three verbs that mean “to study”</a:t>
            </a:r>
            <a:br/>
            <a:r>
              <a:t>учиться (</a:t>
            </a:r>
            <a:r>
              <a:rPr i="1"/>
              <a:t>učit’sja</a:t>
            </a:r>
            <a:r>
              <a:t>)</a:t>
            </a:r>
            <a:r>
              <a:rPr i="1"/>
              <a:t>, </a:t>
            </a:r>
            <a:r>
              <a:t>изучать</a:t>
            </a:r>
            <a:r>
              <a:rPr i="1"/>
              <a:t> </a:t>
            </a:r>
            <a:r>
              <a:t>(</a:t>
            </a:r>
            <a:r>
              <a:rPr i="1"/>
              <a:t>izučat’</a:t>
            </a:r>
            <a:r>
              <a:t>), заниматься</a:t>
            </a:r>
            <a:r>
              <a:rPr i="1"/>
              <a:t> </a:t>
            </a:r>
            <a:r>
              <a:t>(</a:t>
            </a:r>
            <a:r>
              <a:rPr i="1"/>
              <a:t>zanimat’sja</a:t>
            </a:r>
            <a:r>
              <a:t>)</a:t>
            </a:r>
          </a:p>
          <a:p>
            <a:pPr marL="603250" indent="-603250" defTabSz="784225">
              <a:spcBef>
                <a:spcPts val="3700"/>
              </a:spcBef>
              <a:defRPr sz="4560"/>
            </a:pPr>
            <a:r>
              <a:t>Distinguish between the two words that mean “also”, тоже (</a:t>
            </a:r>
            <a:r>
              <a:rPr i="1"/>
              <a:t>tože</a:t>
            </a:r>
            <a:r>
              <a:t>)</a:t>
            </a:r>
            <a:r>
              <a:rPr i="1"/>
              <a:t> and </a:t>
            </a:r>
            <a:r>
              <a:t>также (</a:t>
            </a:r>
            <a:r>
              <a:rPr i="1"/>
              <a:t>takže</a:t>
            </a:r>
            <a:r>
              <a:t>)</a:t>
            </a:r>
            <a:r>
              <a:rPr i="1"/>
              <a:t> </a:t>
            </a:r>
          </a:p>
        </p:txBody>
      </p:sp>
      <p:sp>
        <p:nvSpPr>
          <p:cNvPr id="217" name="Shape 2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20" name="Shape 2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Finding room for IC</a:t>
            </a:r>
          </a:p>
        </p:txBody>
      </p:sp>
      <p:sp>
        <p:nvSpPr>
          <p:cNvPr id="221" name="Shape 2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What are my IC-related course goals and learning outcomes?</a:t>
            </a:r>
          </a:p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How can these outcomes be assessed?</a:t>
            </a:r>
          </a:p>
        </p:txBody>
      </p:sp>
      <p:sp>
        <p:nvSpPr>
          <p:cNvPr id="222" name="Shape 22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25" name="Shape 2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Example: Russian 141 Assessment</a:t>
            </a:r>
          </a:p>
        </p:txBody>
      </p:sp>
      <p:sp>
        <p:nvSpPr>
          <p:cNvPr id="226" name="Shape 2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can my IC-related goals can be assessed within:</a:t>
            </a:r>
          </a:p>
          <a:p>
            <a:pPr lvl="1"/>
            <a:r>
              <a:t>In-class quizzes</a:t>
            </a:r>
          </a:p>
          <a:p>
            <a:pPr lvl="1"/>
            <a:r>
              <a:t>Oral exams</a:t>
            </a:r>
          </a:p>
          <a:p>
            <a:pPr lvl="1"/>
            <a:r>
              <a:t>Speaking and writing projects</a:t>
            </a:r>
          </a:p>
          <a:p>
            <a:pPr lvl="1"/>
            <a:r>
              <a:t>Exams</a:t>
            </a:r>
          </a:p>
        </p:txBody>
      </p:sp>
      <p:sp>
        <p:nvSpPr>
          <p:cNvPr id="227" name="Shape 22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30" name="Shape 2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Example: IC in Russian 141</a:t>
            </a:r>
          </a:p>
        </p:txBody>
      </p:sp>
      <p:sp>
        <p:nvSpPr>
          <p:cNvPr id="231" name="Shape 2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1143000"/>
          <a:lstStyle/>
          <a:p>
            <a:pPr marL="514350" indent="-514350" defTabSz="668655">
              <a:spcBef>
                <a:spcPts val="3100"/>
              </a:spcBef>
              <a:defRPr sz="3888"/>
            </a:pPr>
            <a:r>
              <a:t>IC learning outcomes: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Greetings/openings and goodbyes/closings, informal and formal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Addressing misunderstandings in conversation</a:t>
            </a:r>
          </a:p>
          <a:p>
            <a:pPr marL="514350" indent="-514350" defTabSz="668655">
              <a:spcBef>
                <a:spcPts val="3100"/>
              </a:spcBef>
              <a:defRPr sz="3888"/>
            </a:pPr>
            <a:r>
              <a:t>Material: textbook dialogs vs. authentic data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IC-based lesson plans focusing on openings and closings, misunderstandings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Instruction, analysis, practice</a:t>
            </a:r>
          </a:p>
          <a:p>
            <a:pPr marL="514350" indent="-514350" defTabSz="668655">
              <a:spcBef>
                <a:spcPts val="3100"/>
              </a:spcBef>
              <a:defRPr sz="3888"/>
            </a:pPr>
            <a:r>
              <a:t>Assessment: varied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Oral quizzes: role play with partner, interview with instructor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Speaking project: recorded Skype conversation with partner at another university; recorded conversation with tutor and another student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Writing project: email correspondence with same partner at another university</a:t>
            </a:r>
          </a:p>
          <a:p>
            <a:pPr lvl="1" marL="1028700" indent="-514350" defTabSz="668655">
              <a:spcBef>
                <a:spcPts val="3100"/>
              </a:spcBef>
              <a:defRPr sz="3888"/>
            </a:pPr>
            <a:r>
              <a:t>Self-reflection</a:t>
            </a:r>
          </a:p>
        </p:txBody>
      </p:sp>
      <p:sp>
        <p:nvSpPr>
          <p:cNvPr id="232" name="Shape 23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3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35" name="Shape 2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small Group Discussion: Finding room for IC</a:t>
            </a:r>
          </a:p>
        </p:txBody>
      </p:sp>
      <p:sp>
        <p:nvSpPr>
          <p:cNvPr id="236" name="Shape 2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What are my IC-related course goals and learning outcomes?</a:t>
            </a:r>
          </a:p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How can these outcomes be assessed?</a:t>
            </a:r>
          </a:p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How does IC fit into my existing requirements and assessments? How can my existing course be adjusted to include it?</a:t>
            </a:r>
          </a:p>
        </p:txBody>
      </p:sp>
      <p:sp>
        <p:nvSpPr>
          <p:cNvPr id="237" name="Shape 23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40" name="Shape 2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Finding room for IC</a:t>
            </a:r>
          </a:p>
        </p:txBody>
      </p:sp>
      <p:sp>
        <p:nvSpPr>
          <p:cNvPr id="241" name="Shape 2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What are my IC-related course goals and learning outcomes?</a:t>
            </a:r>
          </a:p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How can these outcomes be assessed?</a:t>
            </a:r>
          </a:p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How does IC fit into my existing requirements and assessments? How can my existing course be adjusted to include it?</a:t>
            </a:r>
          </a:p>
          <a:p>
            <a:pPr marL="914400" indent="-914400">
              <a:buClrTx/>
              <a:buSzPct val="100000"/>
              <a:buFontTx/>
              <a:buAutoNum type="arabicPeriod" startAt="1"/>
            </a:pPr>
            <a:r>
              <a:t>What will be the focus of my assessment?</a:t>
            </a:r>
          </a:p>
        </p:txBody>
      </p:sp>
      <p:sp>
        <p:nvSpPr>
          <p:cNvPr id="242" name="Shape 24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What is the focus of my assessment?</a:t>
            </a:r>
          </a:p>
        </p:txBody>
      </p:sp>
      <p:sp>
        <p:nvSpPr>
          <p:cNvPr id="246" name="Shape 2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Can you assess everything at once?</a:t>
            </a:r>
          </a:p>
          <a:p>
            <a:pPr/>
            <a:r>
              <a:t>What are your options?</a:t>
            </a:r>
          </a:p>
          <a:p>
            <a:pPr lvl="1"/>
            <a:r>
              <a:t>A more global, flexible assessment</a:t>
            </a:r>
          </a:p>
          <a:p>
            <a:pPr lvl="1"/>
            <a:r>
              <a:t>Role play (less natural)</a:t>
            </a:r>
          </a:p>
          <a:p>
            <a:pPr lvl="1"/>
            <a:r>
              <a:t>Focused conversation</a:t>
            </a:r>
          </a:p>
          <a:p>
            <a:pPr lvl="1"/>
            <a:r>
              <a:t>Providing opportunities for a variety of types of conversation</a:t>
            </a:r>
          </a:p>
        </p:txBody>
      </p:sp>
      <p:sp>
        <p:nvSpPr>
          <p:cNvPr id="247" name="Shape 24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2479">
              <a:defRPr sz="29088"/>
            </a:lvl1pPr>
          </a:lstStyle>
          <a:p>
            <a:pPr/>
            <a:r>
              <a:t>Questions?</a:t>
            </a:r>
          </a:p>
        </p:txBody>
      </p:sp>
      <p:sp>
        <p:nvSpPr>
          <p:cNvPr id="250" name="Shape 2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you.</a:t>
            </a:r>
          </a:p>
        </p:txBody>
      </p:sp>
      <p:sp>
        <p:nvSpPr>
          <p:cNvPr id="251" name="Shape 25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planning</a:t>
            </a:r>
          </a:p>
        </p:txBody>
      </p:sp>
      <p:sp>
        <p:nvSpPr>
          <p:cNvPr id="171" name="Shape 1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Course planning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Where do you start when planning a course?</a:t>
            </a:r>
          </a:p>
          <a:p>
            <a:pPr/>
            <a:r>
              <a:t>How do you choose course goals?</a:t>
            </a:r>
          </a:p>
          <a:p>
            <a:pPr/>
            <a:r>
              <a:t>What is most important to you when planning?</a:t>
            </a:r>
          </a:p>
        </p:txBody>
      </p:sp>
      <p:sp>
        <p:nvSpPr>
          <p:cNvPr id="173" name="Shape 173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planning</a:t>
            </a:r>
          </a:p>
        </p:txBody>
      </p:sp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Backward design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Typical approach:</a:t>
            </a:r>
          </a:p>
          <a:p>
            <a:pPr/>
            <a:r>
              <a:t>What do you want students to learn?</a:t>
            </a:r>
          </a:p>
          <a:p>
            <a:pPr/>
            <a:r>
              <a:t>At what level should they be able to perform by the end of the semester/year?</a:t>
            </a:r>
          </a:p>
          <a:p>
            <a:pPr/>
            <a:r>
              <a:t>What are your learning objectives?</a:t>
            </a:r>
          </a:p>
          <a:p>
            <a:pPr lvl="1"/>
            <a:r>
              <a:t>Should be informed by your larger course goals</a:t>
            </a:r>
          </a:p>
        </p:txBody>
      </p:sp>
      <p:sp>
        <p:nvSpPr>
          <p:cNvPr id="178" name="Shape 178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Planning</a:t>
            </a:r>
          </a:p>
        </p:txBody>
      </p:sp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Course plan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Group discussion:</a:t>
            </a:r>
          </a:p>
          <a:p>
            <a:pPr/>
            <a:r>
              <a:t>How are your grades calculated?</a:t>
            </a:r>
          </a:p>
          <a:p>
            <a:pPr/>
            <a:r>
              <a:t>What do you like about your current syllabus or course plan?</a:t>
            </a:r>
          </a:p>
          <a:p>
            <a:pPr/>
            <a:r>
              <a:t>What do you want to change?</a:t>
            </a:r>
          </a:p>
        </p:txBody>
      </p:sp>
      <p:sp>
        <p:nvSpPr>
          <p:cNvPr id="183" name="Shape 183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3900"/>
              </a:spcBef>
              <a:defRPr sz="13400"/>
            </a:lvl1pPr>
          </a:lstStyle>
          <a:p>
            <a:pPr/>
            <a:r>
              <a:t>Where is there room for IC?</a:t>
            </a:r>
          </a:p>
        </p:txBody>
      </p:sp>
      <p:sp>
        <p:nvSpPr>
          <p:cNvPr id="186" name="Shape 1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design: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xfrm>
            <a:off x="23232668" y="584200"/>
            <a:ext cx="333748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Bottom-up vs. top-down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 defTabSz="792479">
              <a:spcBef>
                <a:spcPts val="3700"/>
              </a:spcBef>
              <a:defRPr sz="4608"/>
            </a:pPr>
            <a:r>
              <a:t>IC from the bottom up: lesson planning, classroom activities, etc.</a:t>
            </a:r>
          </a:p>
          <a:p>
            <a:pPr marL="609600" indent="-609600" defTabSz="792479">
              <a:spcBef>
                <a:spcPts val="3700"/>
              </a:spcBef>
              <a:defRPr sz="4608"/>
            </a:pPr>
            <a:r>
              <a:t>Top-down planning for IC:</a:t>
            </a:r>
          </a:p>
          <a:p>
            <a:pPr lvl="1" marL="1219200" indent="-609600" defTabSz="792479">
              <a:spcBef>
                <a:spcPts val="3700"/>
              </a:spcBef>
              <a:defRPr sz="4608"/>
            </a:pPr>
            <a:r>
              <a:t>How, where, and why does this fit into my syllabus?</a:t>
            </a:r>
          </a:p>
          <a:p>
            <a:pPr lvl="1" marL="1219200" indent="-609600" defTabSz="792479">
              <a:spcBef>
                <a:spcPts val="3700"/>
              </a:spcBef>
              <a:defRPr sz="4608"/>
            </a:pPr>
            <a:r>
              <a:t>How, where, and why does it fit into my course goals?</a:t>
            </a:r>
          </a:p>
          <a:p>
            <a:pPr lvl="1" marL="1219200" indent="-609600" defTabSz="792479">
              <a:spcBef>
                <a:spcPts val="3700"/>
              </a:spcBef>
              <a:defRPr sz="4608"/>
            </a:pPr>
            <a:r>
              <a:t>What are the specific learning objectives in this course related to IC?</a:t>
            </a:r>
          </a:p>
          <a:p>
            <a:pPr lvl="2" marL="1828800" indent="-609600" defTabSz="792479">
              <a:spcBef>
                <a:spcPts val="3700"/>
              </a:spcBef>
              <a:defRPr sz="4608"/>
            </a:pPr>
            <a:r>
              <a:t>May consider: data availability, textbook content, etc.</a:t>
            </a:r>
          </a:p>
          <a:p>
            <a:pPr lvl="1" marL="1219200" indent="-609600" defTabSz="792479">
              <a:spcBef>
                <a:spcPts val="3700"/>
              </a:spcBef>
              <a:defRPr sz="4608"/>
            </a:pPr>
            <a:r>
              <a:t>Finally, how can these IC-related goals be evaluated?</a:t>
            </a: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195" name="Shape 1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Finding room for IC</a:t>
            </a:r>
          </a:p>
        </p:txBody>
      </p:sp>
      <p:sp>
        <p:nvSpPr>
          <p:cNvPr id="196" name="Shape 1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914400" indent="-914400">
              <a:buClrTx/>
              <a:buSzPct val="100000"/>
              <a:buFontTx/>
              <a:buAutoNum type="arabicPeriod" startAt="1"/>
            </a:lvl1pPr>
          </a:lstStyle>
          <a:p>
            <a:pPr/>
            <a:r>
              <a:t>What are my IC-related course goals and learning outcomes?</a:t>
            </a:r>
          </a:p>
        </p:txBody>
      </p:sp>
      <p:sp>
        <p:nvSpPr>
          <p:cNvPr id="197" name="Shape 197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00" name="Shape 2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Example: Russian 141 Goals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Previous: communicative skills, culture, cross-cultural comparison</a:t>
            </a:r>
          </a:p>
          <a:p>
            <a:pPr/>
            <a:r>
              <a:t>Current: critical analysis of language use, language in context, basic interactive skills, cultural and social contexts of language use, cross-cultural comparison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Syllabus Design</a:t>
            </a:r>
          </a:p>
        </p:txBody>
      </p:sp>
      <p:sp>
        <p:nvSpPr>
          <p:cNvPr id="205" name="Shape 2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pPr/>
            <a:r>
              <a:t>Example: Russian 141 learning outcomes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1143000"/>
          <a:lstStyle/>
          <a:p>
            <a:pPr marL="558800" indent="-558800" defTabSz="726440">
              <a:spcBef>
                <a:spcPts val="3400"/>
              </a:spcBef>
              <a:defRPr sz="4224"/>
            </a:pPr>
            <a:r>
              <a:t>Existing items: 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Carrying on basic conversation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Using and understanding basic, everyday expressions and phrases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Following simple written and spoken instructions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Being aware of the way language may be used differently in social contexts (e.g., formality, politeness)</a:t>
            </a:r>
          </a:p>
          <a:p>
            <a:pPr marL="558800" indent="-558800" defTabSz="726440">
              <a:spcBef>
                <a:spcPts val="3400"/>
              </a:spcBef>
              <a:defRPr sz="4224"/>
            </a:pPr>
            <a:r>
              <a:t>New items: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Being aware of basic interactional sequences that are contextually and socioculturally set (e.g. greetings, goodbyes, etc.)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Addressing misunderstandings in conversation</a:t>
            </a:r>
          </a:p>
          <a:p>
            <a:pPr lvl="1" marL="1117600" indent="-558800" defTabSz="726440">
              <a:spcBef>
                <a:spcPts val="3400"/>
              </a:spcBef>
              <a:defRPr sz="4224"/>
            </a:pPr>
            <a:r>
              <a:t>Developing the ability to analyze language as used in interaction</a:t>
            </a:r>
          </a:p>
        </p:txBody>
      </p:sp>
      <p:sp>
        <p:nvSpPr>
          <p:cNvPr id="207" name="Shape 207"/>
          <p:cNvSpPr/>
          <p:nvPr>
            <p:ph type="sldNum" sz="quarter" idx="2"/>
          </p:nvPr>
        </p:nvSpPr>
        <p:spPr>
          <a:xfrm>
            <a:off x="23279099" y="609600"/>
            <a:ext cx="333749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