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mp4"/>
  <Default Extension="m4a" ContentType="audio/mp4"/>
  <Default Extension="png" ContentType="image/png"/>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4" r:id="rId1"/>
  </p:sldMasterIdLst>
  <p:notesMasterIdLst>
    <p:notesMasterId r:id="rId25"/>
  </p:notesMasterIdLst>
  <p:sldIdLst>
    <p:sldId id="256" r:id="rId2"/>
    <p:sldId id="337" r:id="rId3"/>
    <p:sldId id="339" r:id="rId4"/>
    <p:sldId id="408" r:id="rId5"/>
    <p:sldId id="343" r:id="rId6"/>
    <p:sldId id="344" r:id="rId7"/>
    <p:sldId id="345" r:id="rId8"/>
    <p:sldId id="378" r:id="rId9"/>
    <p:sldId id="346" r:id="rId10"/>
    <p:sldId id="406" r:id="rId11"/>
    <p:sldId id="409" r:id="rId12"/>
    <p:sldId id="410" r:id="rId13"/>
    <p:sldId id="347" r:id="rId14"/>
    <p:sldId id="351" r:id="rId15"/>
    <p:sldId id="383" r:id="rId16"/>
    <p:sldId id="384" r:id="rId17"/>
    <p:sldId id="394" r:id="rId18"/>
    <p:sldId id="386" r:id="rId19"/>
    <p:sldId id="396" r:id="rId20"/>
    <p:sldId id="388" r:id="rId21"/>
    <p:sldId id="389" r:id="rId22"/>
    <p:sldId id="411" r:id="rId23"/>
    <p:sldId id="40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36"/>
    <p:restoredTop sz="93668"/>
  </p:normalViewPr>
  <p:slideViewPr>
    <p:cSldViewPr snapToGrid="0" snapToObjects="1">
      <p:cViewPr>
        <p:scale>
          <a:sx n="75" d="100"/>
          <a:sy n="75" d="100"/>
        </p:scale>
        <p:origin x="144" y="5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6A91CF-1BB0-4D46-BE61-6EE69799E832}" type="datetimeFigureOut">
              <a:rPr lang="en-US" smtClean="0"/>
              <a:t>8/8/16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51E959-517D-8E4F-A64E-8F9539E2DC38}" type="slidenum">
              <a:rPr lang="en-US" smtClean="0"/>
              <a:t>‹#›</a:t>
            </a:fld>
            <a:endParaRPr lang="en-US"/>
          </a:p>
        </p:txBody>
      </p:sp>
    </p:spTree>
    <p:extLst>
      <p:ext uri="{BB962C8B-B14F-4D97-AF65-F5344CB8AC3E}">
        <p14:creationId xmlns:p14="http://schemas.microsoft.com/office/powerpoint/2010/main" val="9905281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smtClean="0"/>
              <a:t>独立思考，批判思维</a:t>
            </a:r>
            <a:r>
              <a:rPr lang="en-US" altLang="zh-CN" dirty="0" smtClean="0"/>
              <a:t> </a:t>
            </a:r>
            <a:r>
              <a:rPr lang="zh-CN" altLang="en-US" dirty="0" smtClean="0"/>
              <a:t>（客观、科学的角度）</a:t>
            </a:r>
            <a:endParaRPr lang="en-US" dirty="0"/>
          </a:p>
        </p:txBody>
      </p:sp>
      <p:sp>
        <p:nvSpPr>
          <p:cNvPr id="4" name="Slide Number Placeholder 3"/>
          <p:cNvSpPr>
            <a:spLocks noGrp="1"/>
          </p:cNvSpPr>
          <p:nvPr>
            <p:ph type="sldNum" sz="quarter" idx="10"/>
          </p:nvPr>
        </p:nvSpPr>
        <p:spPr/>
        <p:txBody>
          <a:bodyPr/>
          <a:lstStyle/>
          <a:p>
            <a:fld id="{B551E959-517D-8E4F-A64E-8F9539E2DC38}" type="slidenum">
              <a:rPr lang="en-US" smtClean="0"/>
              <a:t>3</a:t>
            </a:fld>
            <a:endParaRPr lang="en-US"/>
          </a:p>
        </p:txBody>
      </p:sp>
    </p:spTree>
    <p:extLst>
      <p:ext uri="{BB962C8B-B14F-4D97-AF65-F5344CB8AC3E}">
        <p14:creationId xmlns:p14="http://schemas.microsoft.com/office/powerpoint/2010/main" val="1962000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Raising language awareness, conduct language</a:t>
            </a:r>
            <a:r>
              <a:rPr lang="en-US" baseline="0" dirty="0" smtClean="0"/>
              <a:t> analysis, cultivate their critical thinking</a:t>
            </a:r>
          </a:p>
          <a:p>
            <a:r>
              <a:rPr lang="en-US" baseline="0" dirty="0" smtClean="0"/>
              <a:t>Communicative goals: proficiency in 4 skills, able to use the language and function in the target-language speaking country</a:t>
            </a:r>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4</a:t>
            </a:fld>
            <a:endParaRPr lang="en-US" smtClean="0"/>
          </a:p>
        </p:txBody>
      </p:sp>
    </p:spTree>
    <p:extLst>
      <p:ext uri="{BB962C8B-B14F-4D97-AF65-F5344CB8AC3E}">
        <p14:creationId xmlns:p14="http://schemas.microsoft.com/office/powerpoint/2010/main" val="497336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Ni </a:t>
            </a:r>
            <a:r>
              <a:rPr lang="en-US" dirty="0" err="1" smtClean="0"/>
              <a:t>hao</a:t>
            </a:r>
            <a:r>
              <a:rPr lang="en-US" dirty="0" smtClean="0"/>
              <a:t> is a common form of greeting.  It can be used to address strangers</a:t>
            </a:r>
            <a:r>
              <a:rPr lang="en-US" baseline="0" dirty="0" smtClean="0"/>
              <a:t> upon first introduction or between old acquaintances.  </a:t>
            </a:r>
            <a:endParaRPr lang="en-US" dirty="0"/>
          </a:p>
        </p:txBody>
      </p:sp>
      <p:sp>
        <p:nvSpPr>
          <p:cNvPr id="4" name="Slide Number Placeholder 3"/>
          <p:cNvSpPr>
            <a:spLocks noGrp="1"/>
          </p:cNvSpPr>
          <p:nvPr>
            <p:ph type="sldNum" sz="quarter" idx="10"/>
          </p:nvPr>
        </p:nvSpPr>
        <p:spPr/>
        <p:txBody>
          <a:bodyPr/>
          <a:lstStyle/>
          <a:p>
            <a:fld id="{739CA560-6FC2-284D-B664-AE9C1CCEA66B}" type="slidenum">
              <a:rPr lang="en-US" smtClean="0"/>
              <a:pPr/>
              <a:t>6</a:t>
            </a:fld>
            <a:endParaRPr lang="en-US"/>
          </a:p>
        </p:txBody>
      </p:sp>
    </p:spTree>
    <p:extLst>
      <p:ext uri="{BB962C8B-B14F-4D97-AF65-F5344CB8AC3E}">
        <p14:creationId xmlns:p14="http://schemas.microsoft.com/office/powerpoint/2010/main" val="614314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dirty="0" smtClean="0"/>
              <a:t>, textbook, start 11</a:t>
            </a:r>
            <a:endParaRPr lang="en-US" dirty="0"/>
          </a:p>
        </p:txBody>
      </p:sp>
      <p:sp>
        <p:nvSpPr>
          <p:cNvPr id="4" name="Slide Number Placeholder 3"/>
          <p:cNvSpPr>
            <a:spLocks noGrp="1"/>
          </p:cNvSpPr>
          <p:nvPr>
            <p:ph type="sldNum" sz="quarter" idx="10"/>
          </p:nvPr>
        </p:nvSpPr>
        <p:spPr/>
        <p:txBody>
          <a:bodyPr/>
          <a:lstStyle/>
          <a:p>
            <a:fld id="{B551E959-517D-8E4F-A64E-8F9539E2DC38}" type="slidenum">
              <a:rPr lang="en-US" smtClean="0"/>
              <a:t>10</a:t>
            </a:fld>
            <a:endParaRPr lang="en-US"/>
          </a:p>
        </p:txBody>
      </p:sp>
    </p:spTree>
    <p:extLst>
      <p:ext uri="{BB962C8B-B14F-4D97-AF65-F5344CB8AC3E}">
        <p14:creationId xmlns:p14="http://schemas.microsoft.com/office/powerpoint/2010/main" val="649141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2A025A2F-B133-7642-9986-F1A625FBEEDB}" type="datetimeFigureOut">
              <a:rPr lang="en-US" smtClean="0"/>
              <a:t>8/8/16</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A025A2F-B133-7642-9986-F1A625FBEEDB}" type="datetimeFigureOut">
              <a:rPr lang="en-US" smtClean="0"/>
              <a:t>8/8/16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1F3901-79FA-7A4A-A271-BEB49231557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2A025A2F-B133-7642-9986-F1A625FBEEDB}" type="datetimeFigureOut">
              <a:rPr lang="en-US" smtClean="0"/>
              <a:t>8/8/16</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AC1F3901-79FA-7A4A-A271-BEB49231557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Title 8"/>
          <p:cNvSpPr>
            <a:spLocks noGrp="1"/>
          </p:cNvSpPr>
          <p:nvPr>
            <p:ph type="title"/>
          </p:nvPr>
        </p:nvSpPr>
        <p:spPr>
          <a:xfrm>
            <a:off x="609600" y="359465"/>
            <a:ext cx="10972800" cy="1143000"/>
          </a:xfrm>
          <a:prstGeom prst="rect">
            <a:avLst/>
          </a:prstGeom>
        </p:spPr>
        <p:txBody>
          <a:bodyPr anchor="b" anchorCtr="0">
            <a:normAutofit/>
          </a:bodyPr>
          <a:lstStyle/>
          <a:p>
            <a:pPr algn="l"/>
            <a:r>
              <a:rPr lang="en-US" smtClean="0"/>
              <a:t>Click to edit Master title style</a:t>
            </a:r>
            <a:endParaRPr lang="en-US"/>
          </a:p>
        </p:txBody>
      </p:sp>
      <p:sp>
        <p:nvSpPr>
          <p:cNvPr id="8" name="Date Placeholder 7"/>
          <p:cNvSpPr>
            <a:spLocks noGrp="1"/>
          </p:cNvSpPr>
          <p:nvPr>
            <p:ph type="dt" sz="half" idx="10"/>
          </p:nvPr>
        </p:nvSpPr>
        <p:spPr/>
        <p:txBody>
          <a:bodyPr/>
          <a:lstStyle/>
          <a:p>
            <a:fld id="{5C14FD69-4A85-4715-A222-ABB225B63BC6}" type="datetimeFigureOut">
              <a:rPr lang="en-US" smtClean="0"/>
              <a:pPr/>
              <a:t>8/8/16</a:t>
            </a:fld>
            <a:endParaRPr lang="en-US"/>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1" name="Footer Placeholder 10"/>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270778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A025A2F-B133-7642-9986-F1A625FBEEDB}" type="datetimeFigureOut">
              <a:rPr lang="en-US" smtClean="0"/>
              <a:t>8/8/16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C1F3901-79FA-7A4A-A271-BEB492315570}" type="slidenum">
              <a:rPr lang="en-US" smtClean="0"/>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A025A2F-B133-7642-9986-F1A625FBEEDB}" type="datetimeFigureOut">
              <a:rPr lang="en-US" smtClean="0"/>
              <a:t>8/8/16</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C1F3901-79FA-7A4A-A271-BEB492315570}"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2A025A2F-B133-7642-9986-F1A625FBEEDB}" type="datetimeFigureOut">
              <a:rPr lang="en-US" smtClean="0"/>
              <a:t>8/8/16</a:t>
            </a:fld>
            <a:endParaRPr lang="en-US"/>
          </a:p>
        </p:txBody>
      </p:sp>
      <p:sp>
        <p:nvSpPr>
          <p:cNvPr id="10" name="Slide Number Placeholder 9"/>
          <p:cNvSpPr>
            <a:spLocks noGrp="1"/>
          </p:cNvSpPr>
          <p:nvPr>
            <p:ph type="sldNum" sz="quarter" idx="16"/>
          </p:nvPr>
        </p:nvSpPr>
        <p:spPr/>
        <p:txBody>
          <a:bodyPr rtlCol="0"/>
          <a:lstStyle/>
          <a:p>
            <a:fld id="{AC1F3901-79FA-7A4A-A271-BEB492315570}"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2A025A2F-B133-7642-9986-F1A625FBEEDB}" type="datetimeFigureOut">
              <a:rPr lang="en-US" smtClean="0"/>
              <a:t>8/8/16</a:t>
            </a:fld>
            <a:endParaRPr lang="en-US"/>
          </a:p>
        </p:txBody>
      </p:sp>
      <p:sp>
        <p:nvSpPr>
          <p:cNvPr id="12" name="Slide Number Placeholder 11"/>
          <p:cNvSpPr>
            <a:spLocks noGrp="1"/>
          </p:cNvSpPr>
          <p:nvPr>
            <p:ph type="sldNum" sz="quarter" idx="16"/>
          </p:nvPr>
        </p:nvSpPr>
        <p:spPr/>
        <p:txBody>
          <a:bodyPr rtlCol="0"/>
          <a:lstStyle/>
          <a:p>
            <a:fld id="{AC1F3901-79FA-7A4A-A271-BEB492315570}"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A025A2F-B133-7642-9986-F1A625FBEEDB}" type="datetimeFigureOut">
              <a:rPr lang="en-US" smtClean="0"/>
              <a:t>8/8/16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C1F3901-79FA-7A4A-A271-BEB49231557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025A2F-B133-7642-9986-F1A625FBEEDB}" type="datetimeFigureOut">
              <a:rPr lang="en-US" smtClean="0"/>
              <a:t>8/8/16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C1F3901-79FA-7A4A-A271-BEB49231557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A025A2F-B133-7642-9986-F1A625FBEEDB}" type="datetimeFigureOut">
              <a:rPr lang="en-US" smtClean="0"/>
              <a:t>8/8/16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2A025A2F-B133-7642-9986-F1A625FBEEDB}" type="datetimeFigureOut">
              <a:rPr lang="en-US" smtClean="0"/>
              <a:t>8/8/16</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C1F3901-79FA-7A4A-A271-BEB492315570}" type="slidenum">
              <a:rPr lang="en-US" smtClean="0"/>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2A025A2F-B133-7642-9986-F1A625FBEEDB}" type="datetimeFigureOut">
              <a:rPr lang="en-US" smtClean="0"/>
              <a:t>8/8/16</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C1F3901-79FA-7A4A-A271-BEB49231557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3.wav"/><Relationship Id="rId4" Type="http://schemas.openxmlformats.org/officeDocument/2006/relationships/audio" Target="../media/media3.wav"/><Relationship Id="rId5" Type="http://schemas.openxmlformats.org/officeDocument/2006/relationships/slideLayout" Target="../slideLayouts/slideLayout2.xml"/><Relationship Id="rId6" Type="http://schemas.openxmlformats.org/officeDocument/2006/relationships/notesSlide" Target="../notesSlides/notesSlide4.xml"/><Relationship Id="rId7" Type="http://schemas.openxmlformats.org/officeDocument/2006/relationships/image" Target="../media/image6.png"/><Relationship Id="rId1" Type="http://schemas.microsoft.com/office/2007/relationships/media" Target="../media/media2.m4a"/><Relationship Id="rId2" Type="http://schemas.openxmlformats.org/officeDocument/2006/relationships/audio" Target="../media/media2.m4a"/></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licmaterialsld.blogs.rice.edu/"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16862" y="1369968"/>
            <a:ext cx="8037432" cy="1828800"/>
          </a:xfrm>
        </p:spPr>
        <p:txBody>
          <a:bodyPr>
            <a:normAutofit fontScale="90000"/>
          </a:bodyPr>
          <a:lstStyle/>
          <a:p>
            <a:pPr algn="ctr"/>
            <a:r>
              <a:rPr lang="en-US" dirty="0" smtClean="0"/>
              <a:t>Developing Critical Thinking Through sociolinguistic analysis of Authentic data </a:t>
            </a:r>
            <a:endParaRPr lang="en-US" dirty="0"/>
          </a:p>
        </p:txBody>
      </p:sp>
      <p:sp>
        <p:nvSpPr>
          <p:cNvPr id="3" name="Subtitle 2"/>
          <p:cNvSpPr>
            <a:spLocks noGrp="1"/>
          </p:cNvSpPr>
          <p:nvPr>
            <p:ph type="subTitle" idx="1"/>
          </p:nvPr>
        </p:nvSpPr>
        <p:spPr>
          <a:xfrm>
            <a:off x="3760833" y="3667927"/>
            <a:ext cx="5401175" cy="2191006"/>
          </a:xfrm>
        </p:spPr>
        <p:txBody>
          <a:bodyPr>
            <a:normAutofit fontScale="77500" lnSpcReduction="20000"/>
          </a:bodyPr>
          <a:lstStyle/>
          <a:p>
            <a:pPr algn="ctr"/>
            <a:r>
              <a:rPr lang="en-US" sz="4300" dirty="0"/>
              <a:t>Meng Yeh</a:t>
            </a:r>
            <a:r>
              <a:rPr lang="en-US" sz="2800" dirty="0"/>
              <a:t/>
            </a:r>
            <a:br>
              <a:rPr lang="en-US" sz="2800" dirty="0"/>
            </a:br>
            <a:r>
              <a:rPr lang="en-US" sz="2800" dirty="0"/>
              <a:t>Rice University</a:t>
            </a:r>
          </a:p>
          <a:p>
            <a:pPr algn="ctr"/>
            <a:r>
              <a:rPr lang="en-US" sz="2800" dirty="0" err="1"/>
              <a:t>myeh@rice.edu</a:t>
            </a:r>
            <a:endParaRPr lang="en-US" sz="2800" dirty="0"/>
          </a:p>
          <a:p>
            <a:pPr algn="ctr"/>
            <a:r>
              <a:rPr lang="en-US" sz="2800" dirty="0"/>
              <a:t/>
            </a:r>
            <a:br>
              <a:rPr lang="en-US" sz="2800" dirty="0"/>
            </a:br>
            <a:r>
              <a:rPr lang="en-US" sz="2800" dirty="0"/>
              <a:t>CLIC Summer Workshops for L2 Teachers </a:t>
            </a:r>
            <a:endParaRPr lang="en-US" dirty="0" smtClean="0"/>
          </a:p>
          <a:p>
            <a:pPr algn="ctr"/>
            <a:r>
              <a:rPr lang="en-US" dirty="0" smtClean="0"/>
              <a:t>8/13/2016</a:t>
            </a:r>
            <a:endParaRPr lang="en-US" dirty="0"/>
          </a:p>
        </p:txBody>
      </p:sp>
    </p:spTree>
    <p:extLst>
      <p:ext uri="{BB962C8B-B14F-4D97-AF65-F5344CB8AC3E}">
        <p14:creationId xmlns:p14="http://schemas.microsoft.com/office/powerpoint/2010/main" val="12777715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 to the two dialogues</a:t>
            </a:r>
            <a:endParaRPr lang="en-US" dirty="0"/>
          </a:p>
        </p:txBody>
      </p:sp>
      <p:pic>
        <p:nvPicPr>
          <p:cNvPr id="4" name="birthday original copy.m4a">
            <a:hlinkClick r:id="" action="ppaction://media"/>
          </p:cNvPr>
          <p:cNvPicPr>
            <a:picLocks noGrp="1" noChangeAspect="1"/>
          </p:cNvPicPr>
          <p:nvPr>
            <p:ph sz="quarter" idx="1"/>
            <a:audioFile r:link="rId2"/>
            <p:extLst>
              <p:ext uri="{DAA4B4D4-6D71-4841-9C94-3DE7FCFB9230}">
                <p14:media xmlns:p14="http://schemas.microsoft.com/office/powerpoint/2010/main" r:embed="rId1"/>
              </p:ext>
            </p:extLst>
          </p:nvPr>
        </p:nvPicPr>
        <p:blipFill>
          <a:blip r:embed="rId7"/>
          <a:stretch>
            <a:fillRect/>
          </a:stretch>
        </p:blipFill>
        <p:spPr>
          <a:xfrm>
            <a:off x="4763479" y="2437924"/>
            <a:ext cx="812800" cy="812800"/>
          </a:xfrm>
        </p:spPr>
      </p:pic>
      <p:pic>
        <p:nvPicPr>
          <p:cNvPr id="5" name="textbook L3 birthday invitation.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763479" y="3772894"/>
            <a:ext cx="812800" cy="812800"/>
          </a:xfrm>
          <a:prstGeom prst="rect">
            <a:avLst/>
          </a:prstGeom>
        </p:spPr>
      </p:pic>
    </p:spTree>
    <p:extLst>
      <p:ext uri="{BB962C8B-B14F-4D97-AF65-F5344CB8AC3E}">
        <p14:creationId xmlns:p14="http://schemas.microsoft.com/office/powerpoint/2010/main" val="1071288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3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87413" y="217920"/>
            <a:ext cx="8387818" cy="684524"/>
          </a:xfrm>
        </p:spPr>
        <p:txBody>
          <a:bodyPr>
            <a:normAutofit fontScale="90000"/>
          </a:bodyPr>
          <a:lstStyle/>
          <a:p>
            <a:r>
              <a:rPr lang="en-US" dirty="0" smtClean="0"/>
              <a:t>First-semester Chinese</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78093225"/>
              </p:ext>
            </p:extLst>
          </p:nvPr>
        </p:nvGraphicFramePr>
        <p:xfrm>
          <a:off x="887413" y="1574790"/>
          <a:ext cx="7826206" cy="4998720"/>
        </p:xfrm>
        <a:graphic>
          <a:graphicData uri="http://schemas.openxmlformats.org/drawingml/2006/table">
            <a:tbl>
              <a:tblPr firstRow="1" bandRow="1">
                <a:tableStyleId>{6E25E649-3F16-4E02-A733-19D2CDBF48F0}</a:tableStyleId>
              </a:tblPr>
              <a:tblGrid>
                <a:gridCol w="3412157"/>
                <a:gridCol w="4414049"/>
              </a:tblGrid>
              <a:tr h="4913640">
                <a:tc>
                  <a:txBody>
                    <a:bodyPr/>
                    <a:lstStyle/>
                    <a:p>
                      <a:pPr marL="404813" indent="-404813"/>
                      <a:r>
                        <a:rPr lang="en-US" sz="1600" kern="1200" dirty="0" smtClean="0">
                          <a:effectLst/>
                          <a:latin typeface="+mj-ea"/>
                          <a:ea typeface="+mj-ea"/>
                        </a:rPr>
                        <a:t>M: 	</a:t>
                      </a:r>
                      <a:r>
                        <a:rPr lang="zh-CN" altLang="en-US" sz="1600" kern="1200" dirty="0" smtClean="0">
                          <a:effectLst/>
                          <a:latin typeface="+mj-ea"/>
                          <a:ea typeface="+mj-ea"/>
                        </a:rPr>
                        <a:t>白英爱，九月十二号是星期几？</a:t>
                      </a:r>
                      <a:endParaRPr lang="en-US" sz="1600" kern="1200" dirty="0" smtClean="0">
                        <a:effectLst/>
                        <a:latin typeface="+mj-ea"/>
                        <a:ea typeface="+mj-ea"/>
                      </a:endParaRPr>
                    </a:p>
                    <a:p>
                      <a:pPr marL="404813" indent="-404813"/>
                      <a:r>
                        <a:rPr lang="en-US" sz="1600" kern="1200" dirty="0" smtClean="0">
                          <a:effectLst/>
                          <a:latin typeface="+mj-ea"/>
                          <a:ea typeface="+mj-ea"/>
                        </a:rPr>
                        <a:t>F: 	</a:t>
                      </a:r>
                      <a:r>
                        <a:rPr lang="zh-CN" altLang="en-US" sz="1600" kern="1200" dirty="0" smtClean="0">
                          <a:effectLst/>
                          <a:latin typeface="+mj-ea"/>
                          <a:ea typeface="+mj-ea"/>
                        </a:rPr>
                        <a:t>星期四。</a:t>
                      </a:r>
                      <a:endParaRPr lang="en-US" altLang="zh-CN" sz="1600" kern="1200" dirty="0" smtClean="0">
                        <a:effectLst/>
                        <a:latin typeface="+mj-ea"/>
                        <a:ea typeface="+mj-ea"/>
                      </a:endParaRPr>
                    </a:p>
                    <a:p>
                      <a:pPr marL="404813" indent="-404813"/>
                      <a:r>
                        <a:rPr lang="en-US" sz="1600" kern="1200" dirty="0" smtClean="0">
                          <a:effectLst/>
                          <a:latin typeface="+mj-ea"/>
                          <a:ea typeface="+mj-ea"/>
                        </a:rPr>
                        <a:t>M: 	</a:t>
                      </a:r>
                      <a:r>
                        <a:rPr lang="zh-CN" altLang="en-US" sz="1600" kern="1200" dirty="0" smtClean="0">
                          <a:effectLst/>
                          <a:latin typeface="+mj-ea"/>
                          <a:ea typeface="+mj-ea"/>
                        </a:rPr>
                        <a:t>那天是我的生日。</a:t>
                      </a:r>
                      <a:endParaRPr lang="en-US" altLang="zh-CN" sz="1600" kern="1200" dirty="0" smtClean="0">
                        <a:effectLst/>
                        <a:latin typeface="+mj-ea"/>
                        <a:ea typeface="+mj-ea"/>
                      </a:endParaRPr>
                    </a:p>
                    <a:p>
                      <a:pPr marL="404813" indent="-404813"/>
                      <a:r>
                        <a:rPr lang="en-US" sz="1600" kern="1200" dirty="0" smtClean="0">
                          <a:effectLst/>
                          <a:latin typeface="+mj-ea"/>
                          <a:ea typeface="+mj-ea"/>
                        </a:rPr>
                        <a:t>F: 	</a:t>
                      </a:r>
                      <a:r>
                        <a:rPr lang="zh-CN" altLang="en-US" sz="1600" kern="1200" dirty="0" smtClean="0">
                          <a:effectLst/>
                          <a:latin typeface="+mj-ea"/>
                          <a:ea typeface="+mj-ea"/>
                        </a:rPr>
                        <a:t>是吗</a:t>
                      </a:r>
                      <a:r>
                        <a:rPr lang="en-US" sz="1600" kern="1200" dirty="0" smtClean="0">
                          <a:effectLst/>
                          <a:latin typeface="+mj-ea"/>
                          <a:ea typeface="+mj-ea"/>
                        </a:rPr>
                        <a:t>?</a:t>
                      </a:r>
                      <a:r>
                        <a:rPr lang="zh-CN" altLang="en-US" sz="1600" kern="1200" dirty="0" smtClean="0">
                          <a:effectLst/>
                          <a:latin typeface="+mj-ea"/>
                          <a:ea typeface="+mj-ea"/>
                        </a:rPr>
                        <a:t>你今年多大？</a:t>
                      </a:r>
                      <a:endParaRPr lang="en-US" sz="1600" kern="1200" dirty="0" smtClean="0">
                        <a:effectLst/>
                        <a:latin typeface="+mj-ea"/>
                        <a:ea typeface="+mj-ea"/>
                      </a:endParaRPr>
                    </a:p>
                    <a:p>
                      <a:pPr marL="404813" indent="-404813"/>
                      <a:r>
                        <a:rPr lang="en-US" sz="1600" kern="1200" dirty="0" smtClean="0">
                          <a:effectLst/>
                          <a:latin typeface="+mj-ea"/>
                          <a:ea typeface="+mj-ea"/>
                        </a:rPr>
                        <a:t>M: 	</a:t>
                      </a:r>
                      <a:r>
                        <a:rPr lang="zh-CN" altLang="en-US" sz="1600" kern="1200" dirty="0" smtClean="0">
                          <a:effectLst/>
                          <a:latin typeface="+mj-ea"/>
                          <a:ea typeface="+mj-ea"/>
                        </a:rPr>
                        <a:t>十八岁。</a:t>
                      </a:r>
                      <a:endParaRPr lang="en-US" sz="1600" kern="1200" dirty="0" smtClean="0">
                        <a:effectLst/>
                        <a:latin typeface="+mj-ea"/>
                        <a:ea typeface="+mj-ea"/>
                      </a:endParaRPr>
                    </a:p>
                    <a:p>
                      <a:pPr marL="404813" indent="-404813"/>
                      <a:r>
                        <a:rPr lang="en-US" sz="1600" kern="1200" dirty="0" smtClean="0">
                          <a:effectLst/>
                          <a:latin typeface="+mj-ea"/>
                          <a:ea typeface="+mj-ea"/>
                        </a:rPr>
                        <a:t>F: 	</a:t>
                      </a:r>
                      <a:r>
                        <a:rPr lang="zh-CN" altLang="en-US" sz="1600" kern="1200" dirty="0" smtClean="0">
                          <a:effectLst/>
                          <a:latin typeface="+mj-ea"/>
                          <a:ea typeface="+mj-ea"/>
                        </a:rPr>
                        <a:t>我星期四请你吃饭，怎么样？</a:t>
                      </a:r>
                      <a:endParaRPr lang="en-US" altLang="zh-CN" sz="1600" kern="1200" dirty="0" smtClean="0">
                        <a:effectLst/>
                        <a:latin typeface="+mj-ea"/>
                        <a:ea typeface="+mj-ea"/>
                      </a:endParaRPr>
                    </a:p>
                    <a:p>
                      <a:pPr marL="404813" indent="-404813"/>
                      <a:r>
                        <a:rPr lang="en-US" sz="1600" kern="1200" dirty="0" smtClean="0">
                          <a:effectLst/>
                          <a:latin typeface="+mj-ea"/>
                          <a:ea typeface="+mj-ea"/>
                        </a:rPr>
                        <a:t>M: 	</a:t>
                      </a:r>
                      <a:r>
                        <a:rPr lang="zh-CN" altLang="en-US" sz="1600" kern="1200" dirty="0" smtClean="0">
                          <a:effectLst/>
                          <a:latin typeface="+mj-ea"/>
                          <a:ea typeface="+mj-ea"/>
                        </a:rPr>
                        <a:t>太好了，谢谢，谢谢。</a:t>
                      </a:r>
                      <a:endParaRPr lang="en-US" sz="1600" dirty="0">
                        <a:latin typeface="+mj-ea"/>
                        <a:ea typeface="+mj-ea"/>
                      </a:endParaRPr>
                    </a:p>
                  </a:txBody>
                  <a:tcPr/>
                </a:tc>
                <a:tc>
                  <a:txBody>
                    <a:bodyPr/>
                    <a:lstStyle/>
                    <a:p>
                      <a:pPr marL="236538" indent="-236538"/>
                      <a:r>
                        <a:rPr kumimoji="0" lang="en-US" sz="1600" b="1" kern="1200" dirty="0" smtClean="0">
                          <a:solidFill>
                            <a:schemeClr val="lt1"/>
                          </a:solidFill>
                          <a:effectLst/>
                          <a:latin typeface="+mj-ea"/>
                          <a:ea typeface="+mj-ea"/>
                          <a:cs typeface="+mn-cs"/>
                        </a:rPr>
                        <a:t>A:	</a:t>
                      </a:r>
                      <a:r>
                        <a:rPr kumimoji="0" lang="en-US" sz="1600" b="0" kern="1200" dirty="0" smtClean="0">
                          <a:solidFill>
                            <a:schemeClr val="tx1"/>
                          </a:solidFill>
                          <a:effectLst/>
                          <a:latin typeface="+mj-ea"/>
                          <a:ea typeface="+mj-ea"/>
                          <a:cs typeface="+mn-cs"/>
                        </a:rPr>
                        <a:t>欸</a:t>
                      </a:r>
                      <a:r>
                        <a:rPr kumimoji="0" lang="zh-CN" altLang="en-US" sz="1600" b="1" kern="1200" dirty="0" smtClean="0">
                          <a:solidFill>
                            <a:schemeClr val="lt1"/>
                          </a:solidFill>
                          <a:effectLst/>
                          <a:latin typeface="+mj-ea"/>
                          <a:ea typeface="+mj-ea"/>
                          <a:cs typeface="+mn-cs"/>
                        </a:rPr>
                        <a:t>， 玉芬，</a:t>
                      </a:r>
                      <a:r>
                        <a:rPr kumimoji="0" lang="zh-CN" altLang="en-US" sz="1600" b="1" kern="1200" dirty="0" smtClean="0">
                          <a:solidFill>
                            <a:schemeClr val="tx1"/>
                          </a:solidFill>
                          <a:effectLst/>
                          <a:latin typeface="+mj-ea"/>
                          <a:ea typeface="+mj-ea"/>
                          <a:cs typeface="+mn-cs"/>
                        </a:rPr>
                        <a:t>下课啦</a:t>
                      </a:r>
                      <a:r>
                        <a:rPr kumimoji="0" lang="en-US" sz="1600" b="1" kern="1200" dirty="0" smtClean="0">
                          <a:solidFill>
                            <a:schemeClr val="tx1"/>
                          </a:solidFill>
                          <a:effectLst/>
                          <a:latin typeface="+mj-ea"/>
                          <a:ea typeface="+mj-ea"/>
                          <a:cs typeface="+mn-cs"/>
                        </a:rPr>
                        <a:t>…</a:t>
                      </a:r>
                      <a:r>
                        <a:rPr kumimoji="0" lang="zh-CN" altLang="en-US" sz="1600" b="1" kern="1200" dirty="0" smtClean="0">
                          <a:solidFill>
                            <a:schemeClr val="lt1"/>
                          </a:solidFill>
                          <a:effectLst/>
                          <a:latin typeface="+mj-ea"/>
                          <a:ea typeface="+mj-ea"/>
                          <a:cs typeface="+mn-cs"/>
                        </a:rPr>
                        <a:t>，</a:t>
                      </a:r>
                      <a:r>
                        <a:rPr kumimoji="0" lang="zh-CN" altLang="en-US" sz="1600" b="1" kern="1200" dirty="0" smtClean="0">
                          <a:solidFill>
                            <a:schemeClr val="bg1"/>
                          </a:solidFill>
                          <a:effectLst/>
                          <a:latin typeface="+mj-ea"/>
                          <a:ea typeface="+mj-ea"/>
                          <a:cs typeface="+mn-cs"/>
                        </a:rPr>
                        <a:t>你要去哪儿？</a:t>
                      </a:r>
                      <a:endParaRPr kumimoji="0" lang="en-US" sz="1600" b="1" kern="1200" dirty="0" smtClean="0">
                        <a:solidFill>
                          <a:schemeClr val="bg1"/>
                        </a:solidFill>
                        <a:effectLst/>
                        <a:latin typeface="+mj-ea"/>
                        <a:ea typeface="+mj-ea"/>
                        <a:cs typeface="+mn-cs"/>
                      </a:endParaRPr>
                    </a:p>
                    <a:p>
                      <a:pPr marL="236538" indent="-236538"/>
                      <a:r>
                        <a:rPr kumimoji="0" lang="en-US" sz="1600" b="1" kern="1200" dirty="0" smtClean="0">
                          <a:solidFill>
                            <a:schemeClr val="lt1"/>
                          </a:solidFill>
                          <a:effectLst/>
                          <a:latin typeface="+mj-ea"/>
                          <a:ea typeface="+mj-ea"/>
                          <a:cs typeface="+mn-cs"/>
                        </a:rPr>
                        <a:t>B:</a:t>
                      </a:r>
                      <a:r>
                        <a:rPr kumimoji="0" lang="en-US" sz="1600" b="1" kern="1200" dirty="0" smtClean="0">
                          <a:solidFill>
                            <a:schemeClr val="tx1"/>
                          </a:solidFill>
                          <a:effectLst/>
                          <a:latin typeface="+mj-ea"/>
                          <a:ea typeface="+mj-ea"/>
                          <a:cs typeface="+mn-cs"/>
                        </a:rPr>
                        <a:t>	嗯</a:t>
                      </a:r>
                      <a:r>
                        <a:rPr kumimoji="0" lang="zh-CN" altLang="en-US" sz="1600" b="1" kern="1200" dirty="0" smtClean="0">
                          <a:solidFill>
                            <a:schemeClr val="lt1"/>
                          </a:solidFill>
                          <a:effectLst/>
                          <a:latin typeface="+mj-ea"/>
                          <a:ea typeface="+mj-ea"/>
                          <a:cs typeface="+mn-cs"/>
                        </a:rPr>
                        <a:t>，回家去</a:t>
                      </a:r>
                      <a:r>
                        <a:rPr kumimoji="0" lang="zh-CN" altLang="en-US" sz="1600" b="1" kern="1200" dirty="0" smtClean="0">
                          <a:solidFill>
                            <a:schemeClr val="tx1"/>
                          </a:solidFill>
                          <a:effectLst/>
                          <a:latin typeface="+mj-ea"/>
                          <a:ea typeface="+mj-ea"/>
                          <a:cs typeface="+mn-cs"/>
                        </a:rPr>
                        <a:t>呢</a:t>
                      </a:r>
                      <a:r>
                        <a:rPr kumimoji="0" lang="en-US" sz="1600" b="1" kern="1200" dirty="0" smtClean="0">
                          <a:solidFill>
                            <a:schemeClr val="lt1"/>
                          </a:solidFill>
                          <a:effectLst/>
                          <a:latin typeface="+mj-ea"/>
                          <a:ea typeface="+mj-ea"/>
                          <a:cs typeface="+mn-cs"/>
                        </a:rPr>
                        <a:t>…</a:t>
                      </a:r>
                    </a:p>
                    <a:p>
                      <a:pPr marL="236538" indent="-236538"/>
                      <a:r>
                        <a:rPr kumimoji="0" lang="en-US" sz="1600" b="1" kern="1200" dirty="0" smtClean="0">
                          <a:solidFill>
                            <a:schemeClr val="lt1"/>
                          </a:solidFill>
                          <a:effectLst/>
                          <a:latin typeface="+mj-ea"/>
                          <a:ea typeface="+mj-ea"/>
                          <a:cs typeface="+mn-cs"/>
                        </a:rPr>
                        <a:t>A:	</a:t>
                      </a:r>
                      <a:r>
                        <a:rPr kumimoji="0" lang="zh-CN" altLang="en-US" sz="1600" b="1" kern="1200" dirty="0" smtClean="0">
                          <a:solidFill>
                            <a:schemeClr val="lt1"/>
                          </a:solidFill>
                          <a:effectLst/>
                          <a:latin typeface="+mj-ea"/>
                          <a:ea typeface="+mj-ea"/>
                          <a:cs typeface="+mn-cs"/>
                        </a:rPr>
                        <a:t>回家</a:t>
                      </a:r>
                      <a:r>
                        <a:rPr kumimoji="0" lang="zh-CN" altLang="en-US" sz="1600" b="1" kern="1200" dirty="0" smtClean="0">
                          <a:solidFill>
                            <a:schemeClr val="tx1"/>
                          </a:solidFill>
                          <a:effectLst/>
                          <a:latin typeface="+mj-ea"/>
                          <a:ea typeface="+mj-ea"/>
                          <a:cs typeface="+mn-cs"/>
                        </a:rPr>
                        <a:t>啊，</a:t>
                      </a:r>
                      <a:r>
                        <a:rPr kumimoji="0" lang="en-US" sz="1600" b="1" kern="1200" dirty="0" smtClean="0">
                          <a:solidFill>
                            <a:schemeClr val="tx1"/>
                          </a:solidFill>
                          <a:effectLst/>
                          <a:latin typeface="+mj-ea"/>
                          <a:ea typeface="+mj-ea"/>
                          <a:cs typeface="+mn-cs"/>
                        </a:rPr>
                        <a:t>哦</a:t>
                      </a:r>
                      <a:r>
                        <a:rPr kumimoji="0" lang="zh-CN" altLang="en-US" sz="1600" b="1" kern="1200" dirty="0" smtClean="0">
                          <a:solidFill>
                            <a:schemeClr val="lt1"/>
                          </a:solidFill>
                          <a:effectLst/>
                          <a:latin typeface="+mj-ea"/>
                          <a:ea typeface="+mj-ea"/>
                          <a:cs typeface="+mn-cs"/>
                        </a:rPr>
                        <a:t>，你</a:t>
                      </a:r>
                      <a:r>
                        <a:rPr kumimoji="0" lang="en-US" sz="1600" b="1" kern="1200" dirty="0" smtClean="0">
                          <a:solidFill>
                            <a:schemeClr val="lt1"/>
                          </a:solidFill>
                          <a:effectLst/>
                          <a:latin typeface="+mj-ea"/>
                          <a:ea typeface="+mj-ea"/>
                          <a:cs typeface="+mn-cs"/>
                        </a:rPr>
                        <a:t>…</a:t>
                      </a:r>
                      <a:r>
                        <a:rPr kumimoji="0" lang="zh-CN" altLang="en-US" sz="1600" b="1" kern="1200" dirty="0" smtClean="0">
                          <a:solidFill>
                            <a:schemeClr val="lt1"/>
                          </a:solidFill>
                          <a:effectLst/>
                          <a:latin typeface="+mj-ea"/>
                          <a:ea typeface="+mj-ea"/>
                          <a:cs typeface="+mn-cs"/>
                        </a:rPr>
                        <a:t>这个周末做什么</a:t>
                      </a:r>
                      <a:r>
                        <a:rPr kumimoji="0" lang="zh-CN" altLang="en-US" sz="1600" b="1" kern="1200" dirty="0" smtClean="0">
                          <a:solidFill>
                            <a:schemeClr val="tx1"/>
                          </a:solidFill>
                          <a:effectLst/>
                          <a:latin typeface="+mj-ea"/>
                          <a:ea typeface="+mj-ea"/>
                          <a:cs typeface="+mn-cs"/>
                        </a:rPr>
                        <a:t>啊</a:t>
                      </a:r>
                      <a:r>
                        <a:rPr kumimoji="0" lang="zh-CN" altLang="en-US" sz="1600" b="1" kern="1200" dirty="0" smtClean="0">
                          <a:solidFill>
                            <a:schemeClr val="lt1"/>
                          </a:solidFill>
                          <a:effectLst/>
                          <a:latin typeface="+mj-ea"/>
                          <a:ea typeface="+mj-ea"/>
                          <a:cs typeface="+mn-cs"/>
                        </a:rPr>
                        <a:t>？</a:t>
                      </a:r>
                      <a:endParaRPr kumimoji="0" lang="en-US" sz="1600" b="1" kern="1200" dirty="0" smtClean="0">
                        <a:solidFill>
                          <a:schemeClr val="lt1"/>
                        </a:solidFill>
                        <a:effectLst/>
                        <a:latin typeface="+mj-ea"/>
                        <a:ea typeface="+mj-ea"/>
                        <a:cs typeface="+mn-cs"/>
                      </a:endParaRPr>
                    </a:p>
                    <a:p>
                      <a:pPr marL="236538" indent="-236538"/>
                      <a:r>
                        <a:rPr kumimoji="0" lang="en-US" sz="1600" b="1" kern="1200" dirty="0" smtClean="0">
                          <a:solidFill>
                            <a:schemeClr val="lt1"/>
                          </a:solidFill>
                          <a:effectLst/>
                          <a:latin typeface="+mj-ea"/>
                          <a:ea typeface="+mj-ea"/>
                          <a:cs typeface="+mn-cs"/>
                        </a:rPr>
                        <a:t>B:	</a:t>
                      </a:r>
                      <a:r>
                        <a:rPr kumimoji="0" lang="zh-CN" altLang="en-US" sz="1600" b="1" kern="1200" dirty="0" smtClean="0">
                          <a:solidFill>
                            <a:schemeClr val="lt1"/>
                          </a:solidFill>
                          <a:effectLst/>
                          <a:latin typeface="+mj-ea"/>
                          <a:ea typeface="+mj-ea"/>
                          <a:cs typeface="+mn-cs"/>
                        </a:rPr>
                        <a:t>周末</a:t>
                      </a:r>
                      <a:r>
                        <a:rPr kumimoji="0" lang="zh-CN" altLang="en-US" sz="1600" b="1" kern="1200" dirty="0" smtClean="0">
                          <a:solidFill>
                            <a:schemeClr val="tx1"/>
                          </a:solidFill>
                          <a:effectLst/>
                          <a:latin typeface="+mj-ea"/>
                          <a:ea typeface="+mj-ea"/>
                          <a:cs typeface="+mn-cs"/>
                        </a:rPr>
                        <a:t>啊</a:t>
                      </a:r>
                      <a:r>
                        <a:rPr kumimoji="0" lang="en-US" sz="1600" b="1" kern="1200" dirty="0" smtClean="0">
                          <a:solidFill>
                            <a:schemeClr val="lt1"/>
                          </a:solidFill>
                          <a:effectLst/>
                          <a:latin typeface="+mj-ea"/>
                          <a:ea typeface="+mj-ea"/>
                          <a:cs typeface="+mn-cs"/>
                        </a:rPr>
                        <a:t>…</a:t>
                      </a:r>
                    </a:p>
                    <a:p>
                      <a:pPr marL="236538" indent="-236538"/>
                      <a:r>
                        <a:rPr kumimoji="0" lang="en-US" sz="1600" b="1" kern="1200" dirty="0" smtClean="0">
                          <a:solidFill>
                            <a:schemeClr val="lt1"/>
                          </a:solidFill>
                          <a:effectLst/>
                          <a:latin typeface="+mj-ea"/>
                          <a:ea typeface="+mj-ea"/>
                          <a:cs typeface="+mn-cs"/>
                        </a:rPr>
                        <a:t>A:	</a:t>
                      </a:r>
                      <a:r>
                        <a:rPr kumimoji="0" lang="en-US" sz="1600" b="1" kern="1200" dirty="0" smtClean="0">
                          <a:solidFill>
                            <a:schemeClr val="tx1"/>
                          </a:solidFill>
                          <a:effectLst/>
                          <a:latin typeface="+mj-ea"/>
                          <a:ea typeface="+mj-ea"/>
                          <a:cs typeface="+mn-cs"/>
                        </a:rPr>
                        <a:t>嗯</a:t>
                      </a:r>
                      <a:r>
                        <a:rPr kumimoji="0" lang="en-US" sz="1600" b="1" kern="1200" dirty="0" smtClean="0">
                          <a:solidFill>
                            <a:schemeClr val="lt1"/>
                          </a:solidFill>
                          <a:effectLst/>
                          <a:latin typeface="+mj-ea"/>
                          <a:ea typeface="+mj-ea"/>
                          <a:cs typeface="+mn-cs"/>
                        </a:rPr>
                        <a:t>。</a:t>
                      </a:r>
                    </a:p>
                    <a:p>
                      <a:pPr marL="236538" indent="-236538"/>
                      <a:r>
                        <a:rPr kumimoji="0" lang="en-US" sz="1600" b="1" kern="1200" dirty="0" smtClean="0">
                          <a:solidFill>
                            <a:schemeClr val="lt1"/>
                          </a:solidFill>
                          <a:effectLst/>
                          <a:latin typeface="+mj-ea"/>
                          <a:ea typeface="+mj-ea"/>
                          <a:cs typeface="+mn-cs"/>
                        </a:rPr>
                        <a:t>B:	</a:t>
                      </a:r>
                      <a:r>
                        <a:rPr kumimoji="0" lang="zh-CN" altLang="en-US" sz="1600" b="1" kern="1200" dirty="0" smtClean="0">
                          <a:solidFill>
                            <a:schemeClr val="lt1"/>
                          </a:solidFill>
                          <a:effectLst/>
                          <a:latin typeface="+mj-ea"/>
                          <a:ea typeface="+mj-ea"/>
                          <a:cs typeface="+mn-cs"/>
                        </a:rPr>
                        <a:t>你知道吗？</a:t>
                      </a:r>
                      <a:endParaRPr kumimoji="0" lang="en-US" sz="1600" b="1" kern="1200" dirty="0" smtClean="0">
                        <a:solidFill>
                          <a:schemeClr val="lt1"/>
                        </a:solidFill>
                        <a:effectLst/>
                        <a:latin typeface="+mj-ea"/>
                        <a:ea typeface="+mj-ea"/>
                        <a:cs typeface="+mn-cs"/>
                      </a:endParaRPr>
                    </a:p>
                    <a:p>
                      <a:pPr marL="236538" indent="-236538"/>
                      <a:r>
                        <a:rPr kumimoji="0" lang="en-US" sz="1600" b="1" kern="1200" dirty="0" smtClean="0">
                          <a:solidFill>
                            <a:schemeClr val="lt1"/>
                          </a:solidFill>
                          <a:effectLst/>
                          <a:latin typeface="+mj-ea"/>
                          <a:ea typeface="+mj-ea"/>
                          <a:cs typeface="+mn-cs"/>
                        </a:rPr>
                        <a:t>A:	</a:t>
                      </a:r>
                      <a:r>
                        <a:rPr kumimoji="0" lang="en-US" sz="1600" b="1" kern="1200" dirty="0" smtClean="0">
                          <a:solidFill>
                            <a:schemeClr val="tx1"/>
                          </a:solidFill>
                          <a:effectLst/>
                          <a:latin typeface="+mj-ea"/>
                          <a:ea typeface="+mj-ea"/>
                          <a:cs typeface="+mn-cs"/>
                        </a:rPr>
                        <a:t>嗯</a:t>
                      </a:r>
                      <a:r>
                        <a:rPr kumimoji="0" lang="en-US" sz="1600" b="1" kern="1200" dirty="0" smtClean="0">
                          <a:solidFill>
                            <a:schemeClr val="lt1"/>
                          </a:solidFill>
                          <a:effectLst/>
                          <a:latin typeface="+mj-ea"/>
                          <a:ea typeface="+mj-ea"/>
                          <a:cs typeface="+mn-cs"/>
                        </a:rPr>
                        <a:t>。</a:t>
                      </a:r>
                    </a:p>
                    <a:p>
                      <a:pPr marL="236538" indent="-236538"/>
                      <a:r>
                        <a:rPr kumimoji="0" lang="en-US" sz="1600" b="1" kern="1200" dirty="0" smtClean="0">
                          <a:solidFill>
                            <a:schemeClr val="lt1"/>
                          </a:solidFill>
                          <a:effectLst/>
                          <a:latin typeface="+mj-ea"/>
                          <a:ea typeface="+mj-ea"/>
                          <a:cs typeface="+mn-cs"/>
                        </a:rPr>
                        <a:t>B:	</a:t>
                      </a:r>
                      <a:r>
                        <a:rPr kumimoji="0" lang="zh-CN" altLang="en-US" sz="1600" b="1" kern="1200" dirty="0" smtClean="0">
                          <a:solidFill>
                            <a:schemeClr val="lt1"/>
                          </a:solidFill>
                          <a:effectLst/>
                          <a:latin typeface="+mj-ea"/>
                          <a:ea typeface="+mj-ea"/>
                          <a:cs typeface="+mn-cs"/>
                        </a:rPr>
                        <a:t>周末是我生日</a:t>
                      </a:r>
                      <a:r>
                        <a:rPr kumimoji="0" lang="zh-CN" altLang="en-US" sz="1600" b="1" kern="1200" dirty="0" smtClean="0">
                          <a:solidFill>
                            <a:schemeClr val="tx1"/>
                          </a:solidFill>
                          <a:effectLst/>
                          <a:latin typeface="+mj-ea"/>
                          <a:ea typeface="+mj-ea"/>
                          <a:cs typeface="+mn-cs"/>
                        </a:rPr>
                        <a:t>耶</a:t>
                      </a:r>
                      <a:r>
                        <a:rPr kumimoji="0" lang="zh-CN" altLang="en-US" sz="1600" b="1" kern="1200" dirty="0" smtClean="0">
                          <a:solidFill>
                            <a:schemeClr val="lt1"/>
                          </a:solidFill>
                          <a:effectLst/>
                          <a:latin typeface="+mj-ea"/>
                          <a:ea typeface="+mj-ea"/>
                          <a:cs typeface="+mn-cs"/>
                        </a:rPr>
                        <a:t>！</a:t>
                      </a:r>
                      <a:endParaRPr kumimoji="0" lang="en-US" sz="1600" b="1" kern="1200" dirty="0" smtClean="0">
                        <a:solidFill>
                          <a:schemeClr val="lt1"/>
                        </a:solidFill>
                        <a:effectLst/>
                        <a:latin typeface="+mj-ea"/>
                        <a:ea typeface="+mj-ea"/>
                        <a:cs typeface="+mn-cs"/>
                      </a:endParaRPr>
                    </a:p>
                    <a:p>
                      <a:pPr marL="236538" indent="-236538"/>
                      <a:r>
                        <a:rPr kumimoji="0" lang="en-US" sz="1600" b="1" kern="1200" dirty="0" smtClean="0">
                          <a:solidFill>
                            <a:schemeClr val="lt1"/>
                          </a:solidFill>
                          <a:effectLst/>
                          <a:latin typeface="+mj-ea"/>
                          <a:ea typeface="+mj-ea"/>
                          <a:cs typeface="+mn-cs"/>
                        </a:rPr>
                        <a:t>A:	</a:t>
                      </a:r>
                      <a:r>
                        <a:rPr kumimoji="0" lang="zh-CN" altLang="en-US" sz="1600" b="1" kern="1200" dirty="0" smtClean="0">
                          <a:solidFill>
                            <a:schemeClr val="lt1"/>
                          </a:solidFill>
                          <a:effectLst/>
                          <a:latin typeface="+mj-ea"/>
                          <a:ea typeface="+mj-ea"/>
                          <a:cs typeface="+mn-cs"/>
                        </a:rPr>
                        <a:t>生日</a:t>
                      </a:r>
                      <a:r>
                        <a:rPr kumimoji="0" lang="zh-CN" altLang="en-US" sz="1600" b="1" kern="1200" dirty="0" smtClean="0">
                          <a:solidFill>
                            <a:schemeClr val="tx1"/>
                          </a:solidFill>
                          <a:effectLst/>
                          <a:latin typeface="+mj-ea"/>
                          <a:ea typeface="+mj-ea"/>
                          <a:cs typeface="+mn-cs"/>
                        </a:rPr>
                        <a:t>啊</a:t>
                      </a:r>
                      <a:r>
                        <a:rPr kumimoji="0" lang="zh-CN" altLang="en-US" sz="1600" b="1" kern="1200" dirty="0" smtClean="0">
                          <a:solidFill>
                            <a:schemeClr val="lt1"/>
                          </a:solidFill>
                          <a:effectLst/>
                          <a:latin typeface="+mj-ea"/>
                          <a:ea typeface="+mj-ea"/>
                          <a:cs typeface="+mn-cs"/>
                        </a:rPr>
                        <a:t>？！真的？</a:t>
                      </a:r>
                      <a:endParaRPr kumimoji="0" lang="en-US" sz="1600" b="1" kern="1200" dirty="0" smtClean="0">
                        <a:solidFill>
                          <a:schemeClr val="lt1"/>
                        </a:solidFill>
                        <a:effectLst/>
                        <a:latin typeface="+mj-ea"/>
                        <a:ea typeface="+mj-ea"/>
                        <a:cs typeface="+mn-cs"/>
                      </a:endParaRPr>
                    </a:p>
                    <a:p>
                      <a:pPr marL="236538" indent="-236538"/>
                      <a:r>
                        <a:rPr kumimoji="0" lang="en-US" sz="1600" b="1" kern="1200" dirty="0" smtClean="0">
                          <a:solidFill>
                            <a:schemeClr val="lt1"/>
                          </a:solidFill>
                          <a:effectLst/>
                          <a:latin typeface="+mj-ea"/>
                          <a:ea typeface="+mj-ea"/>
                          <a:cs typeface="+mn-cs"/>
                        </a:rPr>
                        <a:t>B:	</a:t>
                      </a:r>
                      <a:r>
                        <a:rPr kumimoji="0" lang="zh-CN" altLang="en-US" sz="1600" b="1" kern="1200" dirty="0" smtClean="0">
                          <a:solidFill>
                            <a:schemeClr val="tx1"/>
                          </a:solidFill>
                          <a:effectLst/>
                          <a:latin typeface="+mj-ea"/>
                          <a:ea typeface="+mj-ea"/>
                          <a:cs typeface="+mn-cs"/>
                        </a:rPr>
                        <a:t>对啊</a:t>
                      </a:r>
                      <a:r>
                        <a:rPr kumimoji="0" lang="zh-CN" altLang="en-US" sz="1600" b="1" kern="1200" dirty="0" smtClean="0">
                          <a:solidFill>
                            <a:schemeClr val="lt1"/>
                          </a:solidFill>
                          <a:effectLst/>
                          <a:latin typeface="+mj-ea"/>
                          <a:ea typeface="+mj-ea"/>
                          <a:cs typeface="+mn-cs"/>
                        </a:rPr>
                        <a:t>，</a:t>
                      </a:r>
                      <a:r>
                        <a:rPr kumimoji="0" lang="zh-CN" altLang="en-US" sz="1600" b="1" kern="1200" dirty="0" smtClean="0">
                          <a:solidFill>
                            <a:schemeClr val="tx1"/>
                          </a:solidFill>
                          <a:effectLst/>
                          <a:latin typeface="+mj-ea"/>
                          <a:ea typeface="+mj-ea"/>
                          <a:cs typeface="+mn-cs"/>
                        </a:rPr>
                        <a:t>好高兴喔！ </a:t>
                      </a:r>
                      <a:endParaRPr kumimoji="0" lang="en-US" sz="1600" b="1" kern="1200" dirty="0" smtClean="0">
                        <a:solidFill>
                          <a:schemeClr val="tx1"/>
                        </a:solidFill>
                        <a:effectLst/>
                        <a:latin typeface="+mj-ea"/>
                        <a:ea typeface="+mj-ea"/>
                        <a:cs typeface="+mn-cs"/>
                      </a:endParaRPr>
                    </a:p>
                    <a:p>
                      <a:pPr marL="236538" indent="-236538"/>
                      <a:r>
                        <a:rPr kumimoji="0" lang="en-US" sz="1600" b="1" kern="1200" dirty="0" smtClean="0">
                          <a:solidFill>
                            <a:schemeClr val="lt1"/>
                          </a:solidFill>
                          <a:effectLst/>
                          <a:latin typeface="+mj-ea"/>
                          <a:ea typeface="+mj-ea"/>
                          <a:cs typeface="+mn-cs"/>
                        </a:rPr>
                        <a:t>A:	</a:t>
                      </a:r>
                      <a:r>
                        <a:rPr kumimoji="0" lang="zh-CN" altLang="en-US" sz="1600" b="1" kern="1200" dirty="0" smtClean="0">
                          <a:solidFill>
                            <a:schemeClr val="lt1"/>
                          </a:solidFill>
                          <a:effectLst/>
                          <a:latin typeface="+mj-ea"/>
                          <a:ea typeface="+mj-ea"/>
                          <a:cs typeface="+mn-cs"/>
                        </a:rPr>
                        <a:t>生日快乐</a:t>
                      </a:r>
                      <a:r>
                        <a:rPr kumimoji="0" lang="zh-CN" altLang="en-US" sz="1600" b="1" kern="1200" dirty="0" smtClean="0">
                          <a:solidFill>
                            <a:schemeClr val="tx1"/>
                          </a:solidFill>
                          <a:effectLst/>
                          <a:latin typeface="+mj-ea"/>
                          <a:ea typeface="+mj-ea"/>
                          <a:cs typeface="+mn-cs"/>
                        </a:rPr>
                        <a:t>啊</a:t>
                      </a:r>
                      <a:r>
                        <a:rPr kumimoji="0" lang="en-US" sz="1600" b="1" kern="1200" dirty="0" smtClean="0">
                          <a:solidFill>
                            <a:schemeClr val="lt1"/>
                          </a:solidFill>
                          <a:effectLst/>
                          <a:latin typeface="+mj-ea"/>
                          <a:ea typeface="+mj-ea"/>
                          <a:cs typeface="+mn-cs"/>
                        </a:rPr>
                        <a:t>…</a:t>
                      </a:r>
                    </a:p>
                    <a:p>
                      <a:pPr marL="236538" indent="-236538"/>
                      <a:r>
                        <a:rPr kumimoji="0" lang="en-US" sz="1600" b="1" kern="1200" dirty="0" smtClean="0">
                          <a:solidFill>
                            <a:schemeClr val="lt1"/>
                          </a:solidFill>
                          <a:effectLst/>
                          <a:latin typeface="+mj-ea"/>
                          <a:ea typeface="+mj-ea"/>
                          <a:cs typeface="+mn-cs"/>
                        </a:rPr>
                        <a:t>B:	</a:t>
                      </a:r>
                      <a:r>
                        <a:rPr kumimoji="0" lang="zh-CN" altLang="en-US" sz="1600" b="1" kern="1200" dirty="0" smtClean="0">
                          <a:solidFill>
                            <a:schemeClr val="tx1"/>
                          </a:solidFill>
                          <a:effectLst/>
                          <a:latin typeface="+mj-ea"/>
                          <a:ea typeface="+mj-ea"/>
                          <a:cs typeface="+mn-cs"/>
                        </a:rPr>
                        <a:t>喔</a:t>
                      </a:r>
                      <a:r>
                        <a:rPr kumimoji="0" lang="zh-CN" altLang="en-US" sz="1600" b="1" kern="1200" dirty="0" smtClean="0">
                          <a:solidFill>
                            <a:schemeClr val="lt1"/>
                          </a:solidFill>
                          <a:effectLst/>
                          <a:latin typeface="+mj-ea"/>
                          <a:ea typeface="+mj-ea"/>
                          <a:cs typeface="+mn-cs"/>
                        </a:rPr>
                        <a:t>，谢谢，谢谢</a:t>
                      </a:r>
                      <a:r>
                        <a:rPr kumimoji="0" lang="en-US" sz="1600" b="1" kern="1200" dirty="0" smtClean="0">
                          <a:solidFill>
                            <a:schemeClr val="lt1"/>
                          </a:solidFill>
                          <a:effectLst/>
                          <a:latin typeface="+mj-ea"/>
                          <a:ea typeface="+mj-ea"/>
                          <a:cs typeface="+mn-cs"/>
                        </a:rPr>
                        <a:t>…</a:t>
                      </a:r>
                    </a:p>
                    <a:p>
                      <a:pPr marL="236538" indent="-236538"/>
                      <a:r>
                        <a:rPr kumimoji="0" lang="en-US" sz="1600" b="1" kern="1200" dirty="0" smtClean="0">
                          <a:solidFill>
                            <a:schemeClr val="lt1"/>
                          </a:solidFill>
                          <a:effectLst/>
                          <a:latin typeface="+mj-ea"/>
                          <a:ea typeface="+mj-ea"/>
                          <a:cs typeface="+mn-cs"/>
                        </a:rPr>
                        <a:t>A:	</a:t>
                      </a:r>
                      <a:r>
                        <a:rPr kumimoji="0" lang="zh-CN" altLang="en-US" sz="1600" b="1" kern="1200" dirty="0" smtClean="0">
                          <a:solidFill>
                            <a:schemeClr val="lt1"/>
                          </a:solidFill>
                          <a:effectLst/>
                          <a:latin typeface="+mj-ea"/>
                          <a:ea typeface="+mj-ea"/>
                          <a:cs typeface="+mn-cs"/>
                        </a:rPr>
                        <a:t>是</a:t>
                      </a:r>
                      <a:r>
                        <a:rPr kumimoji="0" lang="en-US" sz="1600" b="1" kern="1200" dirty="0" smtClean="0">
                          <a:solidFill>
                            <a:schemeClr val="lt1"/>
                          </a:solidFill>
                          <a:effectLst/>
                          <a:latin typeface="+mj-ea"/>
                          <a:ea typeface="+mj-ea"/>
                          <a:cs typeface="+mn-cs"/>
                        </a:rPr>
                        <a:t>…</a:t>
                      </a:r>
                      <a:r>
                        <a:rPr kumimoji="0" lang="zh-CN" altLang="en-US" sz="1600" b="1" kern="1200" dirty="0" smtClean="0">
                          <a:solidFill>
                            <a:schemeClr val="lt1"/>
                          </a:solidFill>
                          <a:effectLst/>
                          <a:latin typeface="+mj-ea"/>
                          <a:ea typeface="+mj-ea"/>
                          <a:cs typeface="+mn-cs"/>
                        </a:rPr>
                        <a:t>是几月几号？</a:t>
                      </a:r>
                      <a:endParaRPr kumimoji="0" lang="en-US" sz="1600" b="1" kern="1200" dirty="0" smtClean="0">
                        <a:solidFill>
                          <a:schemeClr val="lt1"/>
                        </a:solidFill>
                        <a:effectLst/>
                        <a:latin typeface="+mj-ea"/>
                        <a:ea typeface="+mj-ea"/>
                        <a:cs typeface="+mn-cs"/>
                      </a:endParaRPr>
                    </a:p>
                    <a:p>
                      <a:pPr marL="236538" indent="-236538"/>
                      <a:r>
                        <a:rPr kumimoji="0" lang="en-US" sz="1600" b="1" kern="1200" dirty="0" smtClean="0">
                          <a:solidFill>
                            <a:schemeClr val="lt1"/>
                          </a:solidFill>
                          <a:effectLst/>
                          <a:latin typeface="+mj-ea"/>
                          <a:ea typeface="+mj-ea"/>
                          <a:cs typeface="+mn-cs"/>
                        </a:rPr>
                        <a:t>B:	</a:t>
                      </a:r>
                      <a:r>
                        <a:rPr kumimoji="0" lang="zh-CN" altLang="en-US" sz="1600" b="1" kern="1200" dirty="0" smtClean="0">
                          <a:solidFill>
                            <a:schemeClr val="lt1"/>
                          </a:solidFill>
                          <a:effectLst/>
                          <a:latin typeface="+mj-ea"/>
                          <a:ea typeface="+mj-ea"/>
                          <a:cs typeface="+mn-cs"/>
                        </a:rPr>
                        <a:t>明天不是十一月十一号</a:t>
                      </a:r>
                      <a:r>
                        <a:rPr kumimoji="0" lang="zh-CN" altLang="en-US" sz="1600" b="1" kern="1200" dirty="0" smtClean="0">
                          <a:solidFill>
                            <a:schemeClr val="tx1"/>
                          </a:solidFill>
                          <a:effectLst/>
                          <a:latin typeface="+mj-ea"/>
                          <a:ea typeface="+mj-ea"/>
                          <a:cs typeface="+mn-cs"/>
                        </a:rPr>
                        <a:t>嘛</a:t>
                      </a:r>
                      <a:r>
                        <a:rPr kumimoji="0" lang="zh-CN" altLang="en-US" sz="1600" b="1" kern="1200" dirty="0" smtClean="0">
                          <a:solidFill>
                            <a:schemeClr val="lt1"/>
                          </a:solidFill>
                          <a:effectLst/>
                          <a:latin typeface="+mj-ea"/>
                          <a:ea typeface="+mj-ea"/>
                          <a:cs typeface="+mn-cs"/>
                        </a:rPr>
                        <a:t>？你忘了？</a:t>
                      </a:r>
                      <a:endParaRPr kumimoji="0" lang="en-US" sz="1600" b="1" kern="1200" dirty="0" smtClean="0">
                        <a:solidFill>
                          <a:schemeClr val="lt1"/>
                        </a:solidFill>
                        <a:effectLst/>
                        <a:latin typeface="+mj-ea"/>
                        <a:ea typeface="+mj-ea"/>
                        <a:cs typeface="+mn-cs"/>
                      </a:endParaRPr>
                    </a:p>
                    <a:p>
                      <a:pPr marL="236538" indent="-236538"/>
                      <a:r>
                        <a:rPr kumimoji="0" lang="en-US" sz="1600" b="1" kern="1200" dirty="0" smtClean="0">
                          <a:solidFill>
                            <a:schemeClr val="lt1"/>
                          </a:solidFill>
                          <a:effectLst/>
                          <a:latin typeface="+mj-ea"/>
                          <a:ea typeface="+mj-ea"/>
                          <a:cs typeface="+mn-cs"/>
                        </a:rPr>
                        <a:t>A:	</a:t>
                      </a:r>
                      <a:r>
                        <a:rPr kumimoji="0" lang="zh-CN" altLang="en-US" sz="1600" b="1" kern="1200" dirty="0" smtClean="0">
                          <a:solidFill>
                            <a:schemeClr val="tx1"/>
                          </a:solidFill>
                          <a:effectLst/>
                          <a:latin typeface="+mj-ea"/>
                          <a:ea typeface="+mj-ea"/>
                          <a:cs typeface="+mn-cs"/>
                        </a:rPr>
                        <a:t>就</a:t>
                      </a:r>
                      <a:r>
                        <a:rPr kumimoji="0" lang="zh-CN" altLang="en-US" sz="1600" b="1" kern="1200" dirty="0" smtClean="0">
                          <a:solidFill>
                            <a:schemeClr val="lt1"/>
                          </a:solidFill>
                          <a:effectLst/>
                          <a:latin typeface="+mj-ea"/>
                          <a:ea typeface="+mj-ea"/>
                          <a:cs typeface="+mn-cs"/>
                        </a:rPr>
                        <a:t>明天，</a:t>
                      </a:r>
                      <a:r>
                        <a:rPr kumimoji="0" lang="en-US" sz="1600" b="1" kern="1200" dirty="0" smtClean="0">
                          <a:solidFill>
                            <a:schemeClr val="tx1"/>
                          </a:solidFill>
                          <a:effectLst/>
                          <a:latin typeface="+mj-ea"/>
                          <a:ea typeface="+mj-ea"/>
                          <a:cs typeface="+mn-cs"/>
                        </a:rPr>
                        <a:t>哦</a:t>
                      </a:r>
                      <a:r>
                        <a:rPr kumimoji="0" lang="en-US" sz="1600" b="1" kern="1200" dirty="0" smtClean="0">
                          <a:solidFill>
                            <a:schemeClr val="lt1"/>
                          </a:solidFill>
                          <a:effectLst/>
                          <a:latin typeface="+mj-ea"/>
                          <a:ea typeface="+mj-ea"/>
                          <a:cs typeface="+mn-cs"/>
                        </a:rPr>
                        <a:t>…</a:t>
                      </a:r>
                    </a:p>
                    <a:p>
                      <a:pPr marL="236538" indent="-236538"/>
                      <a:r>
                        <a:rPr kumimoji="0" lang="en-US" sz="1600" b="1" kern="1200" dirty="0" smtClean="0">
                          <a:solidFill>
                            <a:schemeClr val="lt1"/>
                          </a:solidFill>
                          <a:effectLst/>
                          <a:latin typeface="+mj-ea"/>
                          <a:ea typeface="+mj-ea"/>
                          <a:cs typeface="+mn-cs"/>
                        </a:rPr>
                        <a:t>A:	</a:t>
                      </a:r>
                      <a:r>
                        <a:rPr kumimoji="0" lang="zh-CN" altLang="en-US" sz="1600" b="1" kern="1200" dirty="0" smtClean="0">
                          <a:solidFill>
                            <a:schemeClr val="tx1"/>
                          </a:solidFill>
                          <a:effectLst/>
                          <a:latin typeface="+mj-ea"/>
                          <a:ea typeface="+mj-ea"/>
                          <a:cs typeface="+mn-cs"/>
                        </a:rPr>
                        <a:t>那</a:t>
                      </a:r>
                      <a:r>
                        <a:rPr kumimoji="0" lang="zh-CN" altLang="en-US" sz="1600" b="1" kern="1200" dirty="0" smtClean="0">
                          <a:solidFill>
                            <a:schemeClr val="lt1"/>
                          </a:solidFill>
                          <a:effectLst/>
                          <a:latin typeface="+mj-ea"/>
                          <a:ea typeface="+mj-ea"/>
                          <a:cs typeface="+mn-cs"/>
                        </a:rPr>
                        <a:t>你</a:t>
                      </a:r>
                      <a:r>
                        <a:rPr kumimoji="0" lang="en-US" sz="1600" b="1" kern="1200" dirty="0" smtClean="0">
                          <a:solidFill>
                            <a:schemeClr val="lt1"/>
                          </a:solidFill>
                          <a:effectLst/>
                          <a:latin typeface="+mj-ea"/>
                          <a:ea typeface="+mj-ea"/>
                          <a:cs typeface="+mn-cs"/>
                        </a:rPr>
                        <a:t>…</a:t>
                      </a:r>
                      <a:r>
                        <a:rPr kumimoji="0" lang="zh-CN" altLang="en-US" sz="1600" b="1" kern="1200" dirty="0" smtClean="0">
                          <a:solidFill>
                            <a:schemeClr val="lt1"/>
                          </a:solidFill>
                          <a:effectLst/>
                          <a:latin typeface="+mj-ea"/>
                          <a:ea typeface="+mj-ea"/>
                          <a:cs typeface="+mn-cs"/>
                        </a:rPr>
                        <a:t>多大</a:t>
                      </a:r>
                      <a:r>
                        <a:rPr kumimoji="0" lang="zh-CN" altLang="en-US" sz="1600" b="1" kern="1200" dirty="0" smtClean="0">
                          <a:solidFill>
                            <a:schemeClr val="tx1"/>
                          </a:solidFill>
                          <a:effectLst/>
                          <a:latin typeface="+mj-ea"/>
                          <a:ea typeface="+mj-ea"/>
                          <a:cs typeface="+mn-cs"/>
                        </a:rPr>
                        <a:t>啦</a:t>
                      </a:r>
                      <a:r>
                        <a:rPr kumimoji="0" lang="zh-CN" altLang="en-US" sz="1600" b="1" kern="1200" dirty="0" smtClean="0">
                          <a:solidFill>
                            <a:schemeClr val="lt1"/>
                          </a:solidFill>
                          <a:effectLst/>
                          <a:latin typeface="+mj-ea"/>
                          <a:ea typeface="+mj-ea"/>
                          <a:cs typeface="+mn-cs"/>
                        </a:rPr>
                        <a:t>？</a:t>
                      </a:r>
                      <a:endParaRPr kumimoji="0" lang="en-US" sz="1600" b="1" kern="1200" dirty="0" smtClean="0">
                        <a:solidFill>
                          <a:schemeClr val="lt1"/>
                        </a:solidFill>
                        <a:effectLst/>
                        <a:latin typeface="+mj-ea"/>
                        <a:ea typeface="+mj-ea"/>
                        <a:cs typeface="+mn-cs"/>
                      </a:endParaRPr>
                    </a:p>
                    <a:p>
                      <a:pPr marL="236538" indent="-236538"/>
                      <a:r>
                        <a:rPr kumimoji="0" lang="en-US" sz="1600" b="1" kern="1200" dirty="0" smtClean="0">
                          <a:solidFill>
                            <a:schemeClr val="lt1"/>
                          </a:solidFill>
                          <a:effectLst/>
                          <a:latin typeface="+mj-ea"/>
                          <a:ea typeface="+mj-ea"/>
                          <a:cs typeface="+mn-cs"/>
                        </a:rPr>
                        <a:t>B:	</a:t>
                      </a:r>
                      <a:r>
                        <a:rPr kumimoji="0" lang="zh-CN" altLang="en-US" sz="1600" b="1" kern="1200" dirty="0" smtClean="0">
                          <a:solidFill>
                            <a:schemeClr val="tx1"/>
                          </a:solidFill>
                          <a:effectLst/>
                          <a:latin typeface="+mj-ea"/>
                          <a:ea typeface="+mj-ea"/>
                          <a:cs typeface="+mn-cs"/>
                        </a:rPr>
                        <a:t>嗯</a:t>
                      </a:r>
                      <a:r>
                        <a:rPr kumimoji="0" lang="zh-CN" altLang="en-US" sz="1600" b="1" kern="1200" dirty="0" smtClean="0">
                          <a:solidFill>
                            <a:schemeClr val="lt1"/>
                          </a:solidFill>
                          <a:effectLst/>
                          <a:latin typeface="+mj-ea"/>
                          <a:ea typeface="+mj-ea"/>
                          <a:cs typeface="+mn-cs"/>
                        </a:rPr>
                        <a:t>，明天十八，今天还十七。</a:t>
                      </a:r>
                      <a:endParaRPr kumimoji="0" lang="en-US" sz="1600" b="1" kern="1200" dirty="0" smtClean="0">
                        <a:solidFill>
                          <a:schemeClr val="lt1"/>
                        </a:solidFill>
                        <a:effectLst/>
                        <a:latin typeface="+mj-ea"/>
                        <a:ea typeface="+mj-ea"/>
                        <a:cs typeface="+mn-cs"/>
                      </a:endParaRPr>
                    </a:p>
                    <a:p>
                      <a:pPr marL="236538" indent="-236538"/>
                      <a:r>
                        <a:rPr kumimoji="0" lang="en-US" sz="1600" b="1" kern="1200" dirty="0" smtClean="0">
                          <a:solidFill>
                            <a:schemeClr val="lt1"/>
                          </a:solidFill>
                          <a:effectLst/>
                          <a:latin typeface="+mj-ea"/>
                          <a:ea typeface="+mj-ea"/>
                          <a:cs typeface="+mn-cs"/>
                        </a:rPr>
                        <a:t>A:	</a:t>
                      </a:r>
                      <a:r>
                        <a:rPr kumimoji="0" lang="zh-CN" altLang="en-US" sz="1600" b="1" kern="1200" dirty="0" smtClean="0">
                          <a:solidFill>
                            <a:schemeClr val="tx1"/>
                          </a:solidFill>
                          <a:effectLst/>
                          <a:latin typeface="+mj-ea"/>
                          <a:ea typeface="+mj-ea"/>
                          <a:cs typeface="+mn-cs"/>
                        </a:rPr>
                        <a:t>那</a:t>
                      </a:r>
                      <a:r>
                        <a:rPr kumimoji="0" lang="en-US" sz="1600" b="1" kern="1200" dirty="0" smtClean="0">
                          <a:solidFill>
                            <a:schemeClr val="lt1"/>
                          </a:solidFill>
                          <a:effectLst/>
                          <a:latin typeface="+mj-ea"/>
                          <a:ea typeface="+mj-ea"/>
                          <a:cs typeface="+mn-cs"/>
                        </a:rPr>
                        <a:t>…</a:t>
                      </a:r>
                      <a:r>
                        <a:rPr kumimoji="0" lang="zh-CN" altLang="en-US" sz="1600" b="1" kern="1200" dirty="0" smtClean="0">
                          <a:solidFill>
                            <a:schemeClr val="lt1"/>
                          </a:solidFill>
                          <a:effectLst/>
                          <a:latin typeface="+mj-ea"/>
                          <a:ea typeface="+mj-ea"/>
                          <a:cs typeface="+mn-cs"/>
                        </a:rPr>
                        <a:t>明天我们一块儿吃个饭</a:t>
                      </a:r>
                      <a:r>
                        <a:rPr kumimoji="0" lang="zh-CN" altLang="en-US" sz="1600" b="1" kern="1200" dirty="0" smtClean="0">
                          <a:solidFill>
                            <a:schemeClr val="tx1"/>
                          </a:solidFill>
                          <a:effectLst/>
                          <a:latin typeface="+mj-ea"/>
                          <a:ea typeface="+mj-ea"/>
                          <a:cs typeface="+mn-cs"/>
                        </a:rPr>
                        <a:t>吧</a:t>
                      </a:r>
                      <a:r>
                        <a:rPr kumimoji="0" lang="en-US" sz="1600" b="1" kern="1200" dirty="0" smtClean="0">
                          <a:solidFill>
                            <a:schemeClr val="lt1"/>
                          </a:solidFill>
                          <a:effectLst/>
                          <a:latin typeface="+mj-ea"/>
                          <a:ea typeface="+mj-ea"/>
                          <a:cs typeface="+mn-cs"/>
                        </a:rPr>
                        <a:t>…</a:t>
                      </a:r>
                      <a:r>
                        <a:rPr kumimoji="0" lang="zh-CN" altLang="en-US" sz="1600" b="1" kern="1200" dirty="0" smtClean="0">
                          <a:solidFill>
                            <a:schemeClr val="lt1"/>
                          </a:solidFill>
                          <a:effectLst/>
                          <a:latin typeface="+mj-ea"/>
                          <a:ea typeface="+mj-ea"/>
                          <a:cs typeface="+mn-cs"/>
                        </a:rPr>
                        <a:t>啊</a:t>
                      </a:r>
                      <a:r>
                        <a:rPr kumimoji="0" lang="en-US" sz="1600" b="1" kern="1200" dirty="0" smtClean="0">
                          <a:solidFill>
                            <a:schemeClr val="lt1"/>
                          </a:solidFill>
                          <a:effectLst/>
                          <a:latin typeface="+mj-ea"/>
                          <a:ea typeface="+mj-ea"/>
                          <a:cs typeface="+mn-cs"/>
                        </a:rPr>
                        <a:t>…</a:t>
                      </a:r>
                    </a:p>
                    <a:p>
                      <a:pPr marL="236538" indent="-236538"/>
                      <a:r>
                        <a:rPr kumimoji="0" lang="en-US" sz="1600" b="1" kern="1200" dirty="0" smtClean="0">
                          <a:solidFill>
                            <a:schemeClr val="lt1"/>
                          </a:solidFill>
                          <a:effectLst/>
                          <a:latin typeface="+mj-ea"/>
                          <a:ea typeface="+mj-ea"/>
                          <a:cs typeface="+mn-cs"/>
                        </a:rPr>
                        <a:t>B:	</a:t>
                      </a:r>
                      <a:r>
                        <a:rPr kumimoji="0" lang="zh-CN" altLang="en-US" sz="1600" b="1" kern="1200" dirty="0" smtClean="0">
                          <a:solidFill>
                            <a:schemeClr val="lt1"/>
                          </a:solidFill>
                          <a:effectLst/>
                          <a:latin typeface="+mj-ea"/>
                          <a:ea typeface="+mj-ea"/>
                          <a:cs typeface="+mn-cs"/>
                        </a:rPr>
                        <a:t>吃饭</a:t>
                      </a:r>
                      <a:r>
                        <a:rPr kumimoji="0" lang="zh-CN" altLang="en-US" sz="1600" b="1" kern="1200" dirty="0" smtClean="0">
                          <a:solidFill>
                            <a:schemeClr val="tx1"/>
                          </a:solidFill>
                          <a:effectLst/>
                          <a:latin typeface="+mj-ea"/>
                          <a:ea typeface="+mj-ea"/>
                          <a:cs typeface="+mn-cs"/>
                        </a:rPr>
                        <a:t>啊</a:t>
                      </a:r>
                      <a:r>
                        <a:rPr kumimoji="0" lang="en-US" sz="1600" b="1" kern="1200" dirty="0" smtClean="0">
                          <a:solidFill>
                            <a:schemeClr val="lt1"/>
                          </a:solidFill>
                          <a:effectLst/>
                          <a:latin typeface="+mj-ea"/>
                          <a:ea typeface="+mj-ea"/>
                          <a:cs typeface="+mn-cs"/>
                        </a:rPr>
                        <a:t>… </a:t>
                      </a:r>
                    </a:p>
                    <a:p>
                      <a:endParaRPr lang="en-US" dirty="0"/>
                    </a:p>
                  </a:txBody>
                  <a:tcPr/>
                </a:tc>
              </a:tr>
            </a:tbl>
          </a:graphicData>
        </a:graphic>
      </p:graphicFrame>
      <p:sp>
        <p:nvSpPr>
          <p:cNvPr id="3" name="Slide Number Placeholder 2"/>
          <p:cNvSpPr>
            <a:spLocks noGrp="1"/>
          </p:cNvSpPr>
          <p:nvPr>
            <p:ph type="sldNum" sz="quarter" idx="12"/>
          </p:nvPr>
        </p:nvSpPr>
        <p:spPr/>
        <p:txBody>
          <a:bodyPr>
            <a:normAutofit fontScale="85000" lnSpcReduction="20000"/>
          </a:bodyPr>
          <a:lstStyle/>
          <a:p>
            <a:fld id="{D57F1E4F-1CFF-5643-939E-217C01CDF565}" type="slidenum">
              <a:rPr lang="en-US" smtClean="0"/>
              <a:pPr/>
              <a:t>11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966242140"/>
              </p:ext>
            </p:extLst>
          </p:nvPr>
        </p:nvGraphicFramePr>
        <p:xfrm>
          <a:off x="887413" y="1083734"/>
          <a:ext cx="7826206" cy="517743"/>
        </p:xfrm>
        <a:graphic>
          <a:graphicData uri="http://schemas.openxmlformats.org/drawingml/2006/table">
            <a:tbl>
              <a:tblPr firstRow="1" bandRow="1">
                <a:tableStyleId>{22838BEF-8BB2-4498-84A7-C5851F593DF1}</a:tableStyleId>
              </a:tblPr>
              <a:tblGrid>
                <a:gridCol w="3398837"/>
                <a:gridCol w="4427369"/>
              </a:tblGrid>
              <a:tr h="517743">
                <a:tc>
                  <a:txBody>
                    <a:bodyPr/>
                    <a:lstStyle/>
                    <a:p>
                      <a:r>
                        <a:rPr lang="en-US" sz="2000" dirty="0" smtClean="0"/>
                        <a:t>Textbook dialogue</a:t>
                      </a:r>
                      <a:endParaRPr lang="en-US" sz="2000" dirty="0"/>
                    </a:p>
                  </a:txBody>
                  <a:tcPr/>
                </a:tc>
                <a:tc>
                  <a:txBody>
                    <a:bodyPr/>
                    <a:lstStyle/>
                    <a:p>
                      <a:r>
                        <a:rPr lang="en-US" sz="2000" dirty="0" smtClean="0"/>
                        <a:t>Natural conversation</a:t>
                      </a:r>
                      <a:endParaRPr lang="en-US" sz="2000" dirty="0"/>
                    </a:p>
                  </a:txBody>
                  <a:tcPr/>
                </a:tc>
              </a:tr>
            </a:tbl>
          </a:graphicData>
        </a:graphic>
      </p:graphicFrame>
      <p:sp>
        <p:nvSpPr>
          <p:cNvPr id="2" name="TextBox 1"/>
          <p:cNvSpPr txBox="1"/>
          <p:nvPr/>
        </p:nvSpPr>
        <p:spPr>
          <a:xfrm>
            <a:off x="10212411" y="71777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353863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96044970"/>
              </p:ext>
            </p:extLst>
          </p:nvPr>
        </p:nvGraphicFramePr>
        <p:xfrm>
          <a:off x="914400" y="1046480"/>
          <a:ext cx="8286750" cy="5303520"/>
        </p:xfrm>
        <a:graphic>
          <a:graphicData uri="http://schemas.openxmlformats.org/drawingml/2006/table">
            <a:tbl>
              <a:tblPr firstRow="1" bandRow="1">
                <a:tableStyleId>{6E25E649-3F16-4E02-A733-19D2CDBF48F0}</a:tableStyleId>
              </a:tblPr>
              <a:tblGrid>
                <a:gridCol w="3935958"/>
                <a:gridCol w="4350792"/>
              </a:tblGrid>
              <a:tr h="5287519">
                <a:tc>
                  <a:txBody>
                    <a:bodyPr/>
                    <a:lstStyle/>
                    <a:p>
                      <a:pPr marL="404813" indent="-404813"/>
                      <a:r>
                        <a:rPr lang="en-US" sz="1800" kern="1200" dirty="0" smtClean="0">
                          <a:effectLst/>
                        </a:rPr>
                        <a:t>M: 	</a:t>
                      </a:r>
                      <a:r>
                        <a:rPr lang="en-US" sz="1800" kern="1200" dirty="0" err="1" smtClean="0">
                          <a:effectLst/>
                        </a:rPr>
                        <a:t>Bai</a:t>
                      </a:r>
                      <a:r>
                        <a:rPr lang="en-US" sz="1800" kern="1200" dirty="0" smtClean="0">
                          <a:effectLst/>
                        </a:rPr>
                        <a:t> </a:t>
                      </a:r>
                      <a:r>
                        <a:rPr lang="en-US" sz="1800" kern="1200" dirty="0" err="1" smtClean="0">
                          <a:effectLst/>
                        </a:rPr>
                        <a:t>Ying’ai</a:t>
                      </a:r>
                      <a:r>
                        <a:rPr lang="en-US" sz="1800" kern="1200" dirty="0" smtClean="0">
                          <a:effectLst/>
                        </a:rPr>
                        <a:t>, which day of the week is September 12</a:t>
                      </a:r>
                      <a:r>
                        <a:rPr lang="en-US" sz="1800" kern="1200" baseline="30000" dirty="0" smtClean="0">
                          <a:effectLst/>
                        </a:rPr>
                        <a:t>th</a:t>
                      </a:r>
                      <a:r>
                        <a:rPr lang="en-US" sz="1800" kern="1200" dirty="0" smtClean="0">
                          <a:effectLst/>
                        </a:rPr>
                        <a:t>?</a:t>
                      </a:r>
                    </a:p>
                    <a:p>
                      <a:pPr marL="404813" indent="-404813"/>
                      <a:r>
                        <a:rPr lang="en-US" sz="1800" kern="1200" dirty="0" smtClean="0">
                          <a:effectLst/>
                        </a:rPr>
                        <a:t>F: 	It is Thursday.</a:t>
                      </a:r>
                    </a:p>
                    <a:p>
                      <a:pPr marL="404813" indent="-404813"/>
                      <a:r>
                        <a:rPr lang="en-US" sz="1800" kern="1200" dirty="0" smtClean="0">
                          <a:effectLst/>
                        </a:rPr>
                        <a:t>M: 	That day is my birthday.</a:t>
                      </a:r>
                    </a:p>
                    <a:p>
                      <a:pPr marL="404813" indent="-404813"/>
                      <a:r>
                        <a:rPr lang="en-US" sz="1800" kern="1200" dirty="0" smtClean="0">
                          <a:effectLst/>
                        </a:rPr>
                        <a:t>F: 	Really? How old are you?</a:t>
                      </a:r>
                    </a:p>
                    <a:p>
                      <a:pPr marL="404813" indent="-404813"/>
                      <a:r>
                        <a:rPr lang="en-US" sz="1800" kern="1200" dirty="0" smtClean="0">
                          <a:effectLst/>
                        </a:rPr>
                        <a:t>M: 	18.</a:t>
                      </a:r>
                    </a:p>
                    <a:p>
                      <a:pPr marL="404813" indent="-404813"/>
                      <a:r>
                        <a:rPr lang="en-US" sz="1800" kern="1200" dirty="0" smtClean="0">
                          <a:effectLst/>
                        </a:rPr>
                        <a:t>F: 	I take you to dinner on Thursday.  How is it?</a:t>
                      </a:r>
                    </a:p>
                    <a:p>
                      <a:pPr marL="404813" indent="-404813"/>
                      <a:r>
                        <a:rPr lang="en-US" sz="1800" kern="1200" dirty="0" smtClean="0">
                          <a:effectLst/>
                        </a:rPr>
                        <a:t>M: 	Wonderful.  Thanks, Thanks.</a:t>
                      </a:r>
                    </a:p>
                    <a:p>
                      <a:endParaRPr lang="en-US" dirty="0"/>
                    </a:p>
                  </a:txBody>
                  <a:tcPr/>
                </a:tc>
                <a:tc>
                  <a:txBody>
                    <a:bodyPr/>
                    <a:lstStyle/>
                    <a:p>
                      <a:pPr marL="404813" indent="-404813"/>
                      <a:r>
                        <a:rPr lang="en-US" sz="1800" kern="1200" dirty="0" smtClean="0">
                          <a:effectLst/>
                        </a:rPr>
                        <a:t>A: </a:t>
                      </a:r>
                      <a:r>
                        <a:rPr lang="en-US" sz="1800" strike="noStrike" kern="1200" dirty="0" smtClean="0">
                          <a:effectLst/>
                        </a:rPr>
                        <a:t>	</a:t>
                      </a:r>
                      <a:r>
                        <a:rPr lang="en-US" sz="1800" u="none" strike="noStrike" kern="1200" dirty="0" err="1" smtClean="0">
                          <a:solidFill>
                            <a:srgbClr val="000000"/>
                          </a:solidFill>
                          <a:effectLst/>
                        </a:rPr>
                        <a:t>Ei</a:t>
                      </a:r>
                      <a:r>
                        <a:rPr lang="en-US" sz="1800" u="none" strike="noStrike" kern="1200" dirty="0" smtClean="0">
                          <a:solidFill>
                            <a:srgbClr val="000000"/>
                          </a:solidFill>
                          <a:effectLst/>
                        </a:rPr>
                        <a:t>, </a:t>
                      </a:r>
                      <a:r>
                        <a:rPr lang="en-US" sz="1800" strike="noStrike" kern="1200" dirty="0" err="1" smtClean="0">
                          <a:effectLst/>
                        </a:rPr>
                        <a:t>Yufen</a:t>
                      </a:r>
                      <a:r>
                        <a:rPr lang="en-US" sz="1800" strike="noStrike" kern="1200" dirty="0" smtClean="0">
                          <a:effectLst/>
                        </a:rPr>
                        <a:t>, </a:t>
                      </a:r>
                      <a:r>
                        <a:rPr lang="en-US" sz="1800" strike="noStrike" kern="1200" dirty="0" smtClean="0">
                          <a:solidFill>
                            <a:schemeClr val="tx1"/>
                          </a:solidFill>
                          <a:effectLst/>
                        </a:rPr>
                        <a:t>Class finish la…, </a:t>
                      </a:r>
                      <a:r>
                        <a:rPr lang="en-US" sz="1800" strike="noStrike" kern="1200" dirty="0" smtClean="0">
                          <a:effectLst/>
                        </a:rPr>
                        <a:t/>
                      </a:r>
                      <a:br>
                        <a:rPr lang="en-US" sz="1800" strike="noStrike" kern="1200" dirty="0" smtClean="0">
                          <a:effectLst/>
                        </a:rPr>
                      </a:br>
                      <a:r>
                        <a:rPr lang="en-US" sz="1800" strike="noStrike" kern="1200" dirty="0" smtClean="0">
                          <a:effectLst/>
                        </a:rPr>
                        <a:t>Where are you going?</a:t>
                      </a:r>
                    </a:p>
                    <a:p>
                      <a:pPr marL="404813" indent="-404813"/>
                      <a:r>
                        <a:rPr lang="en-US" sz="1800" strike="noStrike" kern="1200" dirty="0" smtClean="0">
                          <a:effectLst/>
                        </a:rPr>
                        <a:t>B: 	</a:t>
                      </a:r>
                      <a:r>
                        <a:rPr lang="en-US" sz="1800" strike="noStrike" kern="1200" dirty="0" smtClean="0">
                          <a:solidFill>
                            <a:srgbClr val="000000"/>
                          </a:solidFill>
                          <a:effectLst/>
                        </a:rPr>
                        <a:t>Ng, </a:t>
                      </a:r>
                      <a:r>
                        <a:rPr lang="en-US" sz="1800" strike="noStrike" kern="1200" dirty="0" smtClean="0">
                          <a:effectLst/>
                        </a:rPr>
                        <a:t>Going home </a:t>
                      </a:r>
                      <a:r>
                        <a:rPr lang="en-US" sz="1800" b="1" strike="noStrike" kern="1200" dirty="0" smtClean="0">
                          <a:solidFill>
                            <a:schemeClr val="tx1"/>
                          </a:solidFill>
                          <a:effectLst/>
                        </a:rPr>
                        <a:t>ne</a:t>
                      </a:r>
                      <a:r>
                        <a:rPr lang="en-US" sz="1800" b="0" strike="noStrike" kern="1200" dirty="0" smtClean="0">
                          <a:solidFill>
                            <a:schemeClr val="tx1"/>
                          </a:solidFill>
                          <a:effectLst/>
                        </a:rPr>
                        <a:t>.</a:t>
                      </a:r>
                    </a:p>
                    <a:p>
                      <a:pPr marL="404813" indent="-404813"/>
                      <a:r>
                        <a:rPr lang="en-US" sz="1800" strike="noStrike" kern="1200" dirty="0" smtClean="0">
                          <a:effectLst/>
                        </a:rPr>
                        <a:t>A: 	</a:t>
                      </a:r>
                      <a:r>
                        <a:rPr lang="en-US" sz="1800" strike="noStrike" kern="1200" dirty="0" smtClean="0">
                          <a:solidFill>
                            <a:srgbClr val="000000"/>
                          </a:solidFill>
                          <a:effectLst/>
                        </a:rPr>
                        <a:t>Going home </a:t>
                      </a:r>
                      <a:r>
                        <a:rPr lang="en-US" sz="1800" strike="noStrike" kern="1200" dirty="0" err="1" smtClean="0">
                          <a:solidFill>
                            <a:srgbClr val="000000"/>
                          </a:solidFill>
                          <a:effectLst/>
                        </a:rPr>
                        <a:t>a..o</a:t>
                      </a:r>
                      <a:r>
                        <a:rPr lang="en-US" sz="1800" strike="noStrike" kern="1200" dirty="0" smtClean="0">
                          <a:solidFill>
                            <a:srgbClr val="000000"/>
                          </a:solidFill>
                          <a:effectLst/>
                        </a:rPr>
                        <a:t>.., </a:t>
                      </a:r>
                      <a:r>
                        <a:rPr lang="en-US" sz="1800" strike="noStrike" kern="1200" dirty="0" smtClean="0">
                          <a:effectLst/>
                        </a:rPr>
                        <a:t>what are you going to do this weekend?</a:t>
                      </a:r>
                    </a:p>
                    <a:p>
                      <a:pPr marL="404813" indent="-404813"/>
                      <a:r>
                        <a:rPr lang="en-US" sz="1800" strike="noStrike" kern="1200" dirty="0" smtClean="0">
                          <a:effectLst/>
                        </a:rPr>
                        <a:t>B:	</a:t>
                      </a:r>
                      <a:r>
                        <a:rPr lang="en-US" sz="1800" strike="noStrike" kern="1200" dirty="0" smtClean="0">
                          <a:solidFill>
                            <a:srgbClr val="000000"/>
                          </a:solidFill>
                          <a:effectLst/>
                        </a:rPr>
                        <a:t>Weekend a, </a:t>
                      </a:r>
                    </a:p>
                    <a:p>
                      <a:pPr marL="404813" indent="-404813"/>
                      <a:r>
                        <a:rPr lang="en-US" sz="1800" strike="noStrike" kern="1200" dirty="0" smtClean="0">
                          <a:effectLst/>
                        </a:rPr>
                        <a:t>A:	</a:t>
                      </a:r>
                      <a:r>
                        <a:rPr lang="en-US" sz="1800" strike="noStrike" kern="1200" dirty="0" smtClean="0">
                          <a:solidFill>
                            <a:srgbClr val="000000"/>
                          </a:solidFill>
                          <a:effectLst/>
                        </a:rPr>
                        <a:t>Ng</a:t>
                      </a:r>
                    </a:p>
                    <a:p>
                      <a:pPr marL="404813" indent="-404813"/>
                      <a:r>
                        <a:rPr lang="en-US" sz="1800" strike="noStrike" kern="1200" dirty="0" smtClean="0">
                          <a:effectLst/>
                        </a:rPr>
                        <a:t>B:	Do you know? </a:t>
                      </a:r>
                    </a:p>
                    <a:p>
                      <a:pPr marL="404813" indent="-404813"/>
                      <a:r>
                        <a:rPr lang="en-US" sz="1800" strike="noStrike" kern="1200" dirty="0" smtClean="0">
                          <a:effectLst/>
                        </a:rPr>
                        <a:t>A:	</a:t>
                      </a:r>
                      <a:r>
                        <a:rPr lang="en-US" sz="1800" strike="noStrike" kern="1200" dirty="0" smtClean="0">
                          <a:solidFill>
                            <a:srgbClr val="000000"/>
                          </a:solidFill>
                          <a:effectLst/>
                        </a:rPr>
                        <a:t>Ng</a:t>
                      </a:r>
                    </a:p>
                    <a:p>
                      <a:pPr marL="404813" indent="-404813"/>
                      <a:r>
                        <a:rPr lang="en-US" sz="1800" strike="noStrike" kern="1200" dirty="0" smtClean="0">
                          <a:effectLst/>
                        </a:rPr>
                        <a:t>B:	This weekend is my birthday </a:t>
                      </a:r>
                      <a:r>
                        <a:rPr lang="en-US" sz="1800" strike="noStrike" kern="1200" dirty="0" smtClean="0">
                          <a:solidFill>
                            <a:srgbClr val="000000"/>
                          </a:solidFill>
                          <a:effectLst/>
                        </a:rPr>
                        <a:t>ye.</a:t>
                      </a:r>
                    </a:p>
                    <a:p>
                      <a:pPr marL="404813" indent="-404813"/>
                      <a:r>
                        <a:rPr lang="en-US" sz="1800" strike="noStrike" kern="1200" dirty="0" smtClean="0">
                          <a:effectLst/>
                        </a:rPr>
                        <a:t>A: 	Birthday </a:t>
                      </a:r>
                      <a:r>
                        <a:rPr lang="en-US" sz="1800" strike="noStrike" kern="1200" dirty="0" smtClean="0">
                          <a:solidFill>
                            <a:schemeClr val="tx1"/>
                          </a:solidFill>
                          <a:effectLst/>
                        </a:rPr>
                        <a:t>a</a:t>
                      </a:r>
                      <a:r>
                        <a:rPr lang="en-US" sz="1800" strike="noStrike" kern="1200" dirty="0" smtClean="0">
                          <a:effectLst/>
                        </a:rPr>
                        <a:t>, </a:t>
                      </a:r>
                      <a:r>
                        <a:rPr lang="en-US" sz="1800" strike="noStrike" kern="1200" dirty="0" smtClean="0">
                          <a:solidFill>
                            <a:schemeClr val="bg1"/>
                          </a:solidFill>
                          <a:effectLst/>
                        </a:rPr>
                        <a:t>Really?</a:t>
                      </a:r>
                    </a:p>
                    <a:p>
                      <a:pPr marL="404813" indent="-404813"/>
                      <a:r>
                        <a:rPr lang="en-US" sz="1800" strike="noStrike" kern="1200" dirty="0" smtClean="0">
                          <a:effectLst/>
                        </a:rPr>
                        <a:t>B:	</a:t>
                      </a:r>
                      <a:r>
                        <a:rPr lang="en-US" sz="1800" strike="noStrike" kern="1200" dirty="0" smtClean="0">
                          <a:solidFill>
                            <a:srgbClr val="000000"/>
                          </a:solidFill>
                          <a:effectLst/>
                        </a:rPr>
                        <a:t>Yes a… So happy </a:t>
                      </a:r>
                      <a:r>
                        <a:rPr lang="en-US" sz="1800" strike="noStrike" kern="1200" dirty="0" err="1" smtClean="0">
                          <a:solidFill>
                            <a:srgbClr val="000000"/>
                          </a:solidFill>
                          <a:effectLst/>
                        </a:rPr>
                        <a:t>wo</a:t>
                      </a:r>
                      <a:r>
                        <a:rPr lang="en-US" sz="1800" strike="noStrike" kern="1200" dirty="0" smtClean="0">
                          <a:solidFill>
                            <a:srgbClr val="000000"/>
                          </a:solidFill>
                          <a:effectLst/>
                        </a:rPr>
                        <a:t>!</a:t>
                      </a:r>
                    </a:p>
                    <a:p>
                      <a:pPr marL="404813" indent="-404813"/>
                      <a:r>
                        <a:rPr lang="en-US" sz="1800" strike="noStrike" kern="1200" dirty="0" smtClean="0">
                          <a:effectLst/>
                        </a:rPr>
                        <a:t>A: 	Happy Birthday a!</a:t>
                      </a:r>
                    </a:p>
                    <a:p>
                      <a:pPr marL="404813" indent="-404813"/>
                      <a:r>
                        <a:rPr lang="en-US" sz="1800" strike="noStrike" kern="1200" dirty="0" smtClean="0">
                          <a:effectLst/>
                        </a:rPr>
                        <a:t>B:	</a:t>
                      </a:r>
                      <a:r>
                        <a:rPr lang="en-US" sz="1800" strike="noStrike" kern="1200" dirty="0" err="1" smtClean="0">
                          <a:solidFill>
                            <a:srgbClr val="000000"/>
                          </a:solidFill>
                          <a:effectLst/>
                        </a:rPr>
                        <a:t>Wo</a:t>
                      </a:r>
                      <a:r>
                        <a:rPr lang="en-US" sz="1800" strike="noStrike" kern="1200" dirty="0" smtClean="0">
                          <a:solidFill>
                            <a:srgbClr val="000000"/>
                          </a:solidFill>
                          <a:effectLst/>
                        </a:rPr>
                        <a:t>! </a:t>
                      </a:r>
                      <a:r>
                        <a:rPr lang="en-US" sz="1800" strike="noStrike" kern="1200" dirty="0" smtClean="0">
                          <a:effectLst/>
                        </a:rPr>
                        <a:t>Thank you…Thank you.</a:t>
                      </a:r>
                    </a:p>
                    <a:p>
                      <a:pPr marL="404813" indent="-404813"/>
                      <a:r>
                        <a:rPr lang="en-US" sz="1800" strike="noStrike" kern="1200" dirty="0" smtClean="0">
                          <a:effectLst/>
                        </a:rPr>
                        <a:t>A: 	</a:t>
                      </a:r>
                      <a:r>
                        <a:rPr lang="en-US" sz="1800" strike="noStrike" kern="1200" dirty="0" smtClean="0">
                          <a:solidFill>
                            <a:srgbClr val="000000"/>
                          </a:solidFill>
                          <a:effectLst/>
                        </a:rPr>
                        <a:t>Is…is </a:t>
                      </a:r>
                      <a:r>
                        <a:rPr lang="en-US" sz="1800" strike="noStrike" kern="1200" dirty="0" smtClean="0">
                          <a:effectLst/>
                        </a:rPr>
                        <a:t>which date?</a:t>
                      </a:r>
                    </a:p>
                    <a:p>
                      <a:pPr marL="404813" indent="-404813"/>
                      <a:r>
                        <a:rPr lang="en-US" sz="1800" strike="noStrike" kern="1200" dirty="0" smtClean="0">
                          <a:effectLst/>
                        </a:rPr>
                        <a:t>B:	It is November 11</a:t>
                      </a:r>
                      <a:r>
                        <a:rPr lang="en-US" sz="1800" strike="noStrike" kern="1200" baseline="30000" dirty="0" smtClean="0">
                          <a:effectLst/>
                        </a:rPr>
                        <a:t>th</a:t>
                      </a:r>
                      <a:r>
                        <a:rPr lang="en-US" sz="1800" strike="noStrike" kern="1200" dirty="0" smtClean="0">
                          <a:effectLst/>
                        </a:rPr>
                        <a:t> tomorrow</a:t>
                      </a:r>
                      <a:r>
                        <a:rPr lang="en-US" sz="1800" strike="noStrike" kern="1200" baseline="0" dirty="0" smtClean="0">
                          <a:effectLst/>
                        </a:rPr>
                        <a:t> </a:t>
                      </a:r>
                      <a:r>
                        <a:rPr lang="en-US" sz="1800" strike="noStrike" kern="1200" dirty="0" smtClean="0">
                          <a:solidFill>
                            <a:srgbClr val="000000"/>
                          </a:solidFill>
                          <a:effectLst/>
                        </a:rPr>
                        <a:t>ma </a:t>
                      </a:r>
                      <a:r>
                        <a:rPr lang="is-IS" sz="1800" strike="noStrike" kern="1200" dirty="0" smtClean="0">
                          <a:solidFill>
                            <a:srgbClr val="000000"/>
                          </a:solidFill>
                          <a:effectLst/>
                        </a:rPr>
                        <a:t>…</a:t>
                      </a:r>
                      <a:r>
                        <a:rPr lang="en-US" sz="1800" strike="noStrike" kern="1200" dirty="0" smtClean="0">
                          <a:solidFill>
                            <a:srgbClr val="000000"/>
                          </a:solidFill>
                          <a:effectLst/>
                        </a:rPr>
                        <a:t>You forgot?</a:t>
                      </a:r>
                    </a:p>
                    <a:p>
                      <a:pPr marL="404813" indent="-404813"/>
                      <a:r>
                        <a:rPr lang="en-US" sz="1800" strike="noStrike" kern="1200" dirty="0" smtClean="0">
                          <a:effectLst/>
                        </a:rPr>
                        <a:t>A: 	</a:t>
                      </a:r>
                      <a:r>
                        <a:rPr lang="en-US" sz="1800" strike="noStrike" kern="1200" dirty="0" smtClean="0">
                          <a:solidFill>
                            <a:srgbClr val="000000"/>
                          </a:solidFill>
                          <a:effectLst/>
                        </a:rPr>
                        <a:t>IS</a:t>
                      </a:r>
                      <a:r>
                        <a:rPr lang="en-US" sz="1800" strike="noStrike" kern="1200" dirty="0" smtClean="0">
                          <a:effectLst/>
                        </a:rPr>
                        <a:t> tomorrow</a:t>
                      </a:r>
                      <a:r>
                        <a:rPr lang="en-US" sz="1800" strike="noStrike" kern="1200" dirty="0" smtClean="0">
                          <a:solidFill>
                            <a:srgbClr val="000000"/>
                          </a:solidFill>
                          <a:effectLst/>
                        </a:rPr>
                        <a:t>, o…</a:t>
                      </a:r>
                    </a:p>
                    <a:p>
                      <a:endParaRPr lang="en-US" dirty="0"/>
                    </a:p>
                  </a:txBody>
                  <a:tcPr/>
                </a:tc>
              </a:tr>
            </a:tbl>
          </a:graphicData>
        </a:graphic>
      </p:graphicFrame>
      <p:sp>
        <p:nvSpPr>
          <p:cNvPr id="2" name="Slide Number Placeholder 1"/>
          <p:cNvSpPr>
            <a:spLocks noGrp="1"/>
          </p:cNvSpPr>
          <p:nvPr>
            <p:ph type="sldNum" sz="quarter" idx="12"/>
          </p:nvPr>
        </p:nvSpPr>
        <p:spPr/>
        <p:txBody>
          <a:bodyPr>
            <a:normAutofit fontScale="85000" lnSpcReduction="20000"/>
          </a:bodyPr>
          <a:lstStyle/>
          <a:p>
            <a:fld id="{D57F1E4F-1CFF-5643-939E-217C01CDF565}" type="slidenum">
              <a:rPr lang="en-US" smtClean="0"/>
              <a:pPr/>
              <a:t>12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875955007"/>
              </p:ext>
            </p:extLst>
          </p:nvPr>
        </p:nvGraphicFramePr>
        <p:xfrm>
          <a:off x="914400" y="548115"/>
          <a:ext cx="8229600" cy="514366"/>
        </p:xfrm>
        <a:graphic>
          <a:graphicData uri="http://schemas.openxmlformats.org/drawingml/2006/table">
            <a:tbl>
              <a:tblPr firstRow="1" bandRow="1">
                <a:tableStyleId>{22838BEF-8BB2-4498-84A7-C5851F593DF1}</a:tableStyleId>
              </a:tblPr>
              <a:tblGrid>
                <a:gridCol w="3928533"/>
                <a:gridCol w="4301067"/>
              </a:tblGrid>
              <a:tr h="514366">
                <a:tc>
                  <a:txBody>
                    <a:bodyPr/>
                    <a:lstStyle/>
                    <a:p>
                      <a:r>
                        <a:rPr lang="en-US" sz="2000" dirty="0" smtClean="0"/>
                        <a:t>Textbook dialogue</a:t>
                      </a:r>
                      <a:endParaRPr lang="en-US" sz="2000" dirty="0"/>
                    </a:p>
                  </a:txBody>
                  <a:tcPr/>
                </a:tc>
                <a:tc>
                  <a:txBody>
                    <a:bodyPr/>
                    <a:lstStyle/>
                    <a:p>
                      <a:r>
                        <a:rPr lang="en-US" sz="2000" dirty="0" smtClean="0"/>
                        <a:t>Natural conversation</a:t>
                      </a:r>
                      <a:endParaRPr lang="en-US" sz="2000" dirty="0"/>
                    </a:p>
                  </a:txBody>
                  <a:tcPr/>
                </a:tc>
              </a:tr>
            </a:tbl>
          </a:graphicData>
        </a:graphic>
      </p:graphicFrame>
      <p:sp>
        <p:nvSpPr>
          <p:cNvPr id="3" name="Frame 2"/>
          <p:cNvSpPr/>
          <p:nvPr/>
        </p:nvSpPr>
        <p:spPr>
          <a:xfrm>
            <a:off x="4826000" y="1046480"/>
            <a:ext cx="3623733" cy="664719"/>
          </a:xfrm>
          <a:prstGeom prst="frame">
            <a:avLst>
              <a:gd name="adj1" fmla="val 4858"/>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6329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2115" y="1667934"/>
            <a:ext cx="7329085" cy="4292599"/>
          </a:xfrm>
        </p:spPr>
        <p:txBody>
          <a:bodyPr>
            <a:normAutofit fontScale="85000" lnSpcReduction="20000"/>
          </a:bodyPr>
          <a:lstStyle/>
          <a:p>
            <a:r>
              <a:rPr lang="en-US" dirty="0"/>
              <a:t>Dialogue </a:t>
            </a:r>
            <a:br>
              <a:rPr lang="en-US" dirty="0"/>
            </a:br>
            <a:r>
              <a:rPr lang="en-US" dirty="0"/>
              <a:t>A couple greets their </a:t>
            </a:r>
            <a:r>
              <a:rPr lang="en-US" dirty="0" smtClean="0"/>
              <a:t>neighbor. The </a:t>
            </a:r>
            <a:r>
              <a:rPr lang="en-US" dirty="0"/>
              <a:t>couple has not met the neighbor for a </a:t>
            </a:r>
            <a:r>
              <a:rPr lang="en-US" dirty="0" smtClean="0"/>
              <a:t>while </a:t>
            </a:r>
            <a:r>
              <a:rPr lang="en-US" dirty="0"/>
              <a:t>(from </a:t>
            </a:r>
            <a:r>
              <a:rPr lang="en-US" altLang="zh-CN" dirty="0"/>
              <a:t>the</a:t>
            </a:r>
            <a:r>
              <a:rPr lang="en-US" dirty="0"/>
              <a:t> movie “Shower”).</a:t>
            </a:r>
            <a:endParaRPr lang="en-US" dirty="0" smtClean="0"/>
          </a:p>
          <a:p>
            <a:endParaRPr lang="en-US" dirty="0" smtClean="0"/>
          </a:p>
          <a:p>
            <a:pPr marL="0" indent="0">
              <a:buNone/>
            </a:pPr>
            <a:r>
              <a:rPr lang="zh-CN" altLang="en-US" dirty="0" smtClean="0"/>
              <a:t>太太</a:t>
            </a:r>
            <a:r>
              <a:rPr lang="en-US" dirty="0" smtClean="0"/>
              <a:t>: </a:t>
            </a:r>
            <a:r>
              <a:rPr lang="en-US" dirty="0"/>
              <a:t>	</a:t>
            </a:r>
            <a:r>
              <a:rPr lang="zh-CN" altLang="en-US" dirty="0" smtClean="0">
                <a:solidFill>
                  <a:srgbClr val="FF0000"/>
                </a:solidFill>
              </a:rPr>
              <a:t>哟</a:t>
            </a:r>
            <a:r>
              <a:rPr lang="zh-CN" altLang="en-US" dirty="0" smtClean="0"/>
              <a:t>！</a:t>
            </a:r>
            <a:r>
              <a:rPr lang="en-US" altLang="zh-CN" dirty="0"/>
              <a:t>	</a:t>
            </a:r>
            <a:r>
              <a:rPr lang="en-US" altLang="zh-CN" dirty="0" smtClean="0"/>
              <a:t>	 (</a:t>
            </a:r>
            <a:r>
              <a:rPr lang="en-US" altLang="zh-CN" dirty="0"/>
              <a:t>W</a:t>
            </a:r>
            <a:r>
              <a:rPr lang="en-US" altLang="zh-CN" dirty="0" smtClean="0"/>
              <a:t>ife: </a:t>
            </a:r>
            <a:r>
              <a:rPr lang="en-US" altLang="zh-CN" dirty="0" err="1" smtClean="0">
                <a:solidFill>
                  <a:srgbClr val="FF0000"/>
                </a:solidFill>
              </a:rPr>
              <a:t>Yo</a:t>
            </a:r>
            <a:r>
              <a:rPr lang="en-US" altLang="zh-CN" dirty="0" smtClean="0"/>
              <a:t>!)</a:t>
            </a:r>
          </a:p>
          <a:p>
            <a:pPr marL="0" indent="0">
              <a:buNone/>
            </a:pPr>
            <a:r>
              <a:rPr lang="zh-CN" altLang="en-US" dirty="0" smtClean="0"/>
              <a:t>先生</a:t>
            </a:r>
            <a:r>
              <a:rPr lang="en-US" dirty="0" smtClean="0"/>
              <a:t>: </a:t>
            </a:r>
            <a:r>
              <a:rPr lang="en-US" dirty="0"/>
              <a:t>	</a:t>
            </a:r>
            <a:r>
              <a:rPr lang="zh-CN" altLang="en-US" dirty="0" smtClean="0"/>
              <a:t>回来</a:t>
            </a:r>
            <a:r>
              <a:rPr lang="zh-CN" altLang="en-US" dirty="0" smtClean="0">
                <a:solidFill>
                  <a:srgbClr val="FF0000"/>
                </a:solidFill>
              </a:rPr>
              <a:t>啦</a:t>
            </a:r>
            <a:r>
              <a:rPr lang="zh-CN" altLang="en-US" dirty="0" smtClean="0"/>
              <a:t>。</a:t>
            </a:r>
            <a:r>
              <a:rPr lang="en-US" altLang="zh-CN" dirty="0" smtClean="0"/>
              <a:t>	 (Husband: back home </a:t>
            </a:r>
            <a:r>
              <a:rPr lang="en-US" altLang="zh-CN" dirty="0" smtClean="0">
                <a:solidFill>
                  <a:srgbClr val="FF0000"/>
                </a:solidFill>
              </a:rPr>
              <a:t>la</a:t>
            </a:r>
            <a:r>
              <a:rPr lang="en-US" altLang="zh-CN" dirty="0" smtClean="0"/>
              <a:t>)</a:t>
            </a:r>
          </a:p>
          <a:p>
            <a:pPr marL="0" indent="0">
              <a:buNone/>
            </a:pPr>
            <a:r>
              <a:rPr lang="zh-CN" altLang="en-US" dirty="0" smtClean="0"/>
              <a:t>邻居</a:t>
            </a:r>
            <a:r>
              <a:rPr lang="en-US" dirty="0" smtClean="0"/>
              <a:t>: </a:t>
            </a:r>
            <a:r>
              <a:rPr lang="en-US" dirty="0"/>
              <a:t>	</a:t>
            </a:r>
            <a:r>
              <a:rPr lang="zh-CN" altLang="en-US" dirty="0" smtClean="0"/>
              <a:t>哎</a:t>
            </a:r>
            <a:r>
              <a:rPr lang="zh-CN" altLang="en-US" dirty="0"/>
              <a:t>，</a:t>
            </a:r>
            <a:r>
              <a:rPr lang="zh-CN" altLang="en-US" dirty="0" smtClean="0"/>
              <a:t>出去</a:t>
            </a:r>
            <a:r>
              <a:rPr lang="zh-CN" altLang="en-US" dirty="0" smtClean="0">
                <a:solidFill>
                  <a:srgbClr val="FF0000"/>
                </a:solidFill>
              </a:rPr>
              <a:t>啊</a:t>
            </a:r>
            <a:r>
              <a:rPr lang="zh-CN" altLang="en-US" dirty="0" smtClean="0"/>
              <a:t>？</a:t>
            </a:r>
            <a:r>
              <a:rPr lang="en-US" altLang="zh-CN" dirty="0" smtClean="0"/>
              <a:t>(Neighbor: </a:t>
            </a:r>
            <a:r>
              <a:rPr lang="en-US" altLang="zh-CN" dirty="0" err="1" smtClean="0">
                <a:solidFill>
                  <a:srgbClr val="FF0000"/>
                </a:solidFill>
              </a:rPr>
              <a:t>ai</a:t>
            </a:r>
            <a:r>
              <a:rPr lang="en-US" altLang="zh-CN" dirty="0" smtClean="0"/>
              <a:t>, going out </a:t>
            </a:r>
            <a:r>
              <a:rPr lang="en-US" altLang="zh-CN" dirty="0" smtClean="0">
                <a:solidFill>
                  <a:srgbClr val="FF0000"/>
                </a:solidFill>
              </a:rPr>
              <a:t>a</a:t>
            </a:r>
            <a:r>
              <a:rPr lang="en-US" altLang="zh-CN" dirty="0" smtClean="0"/>
              <a:t>?)</a:t>
            </a:r>
            <a:r>
              <a:rPr lang="en-US" dirty="0" smtClean="0"/>
              <a:t> </a:t>
            </a:r>
            <a:endParaRPr lang="en-US" dirty="0"/>
          </a:p>
          <a:p>
            <a:pPr marL="0" indent="0">
              <a:buNone/>
            </a:pPr>
            <a:r>
              <a:rPr lang="zh-CN" altLang="en-US" dirty="0" smtClean="0"/>
              <a:t>先生</a:t>
            </a:r>
            <a:r>
              <a:rPr lang="en-US" dirty="0" smtClean="0"/>
              <a:t>: </a:t>
            </a:r>
            <a:r>
              <a:rPr lang="en-US" dirty="0"/>
              <a:t>	</a:t>
            </a:r>
            <a:r>
              <a:rPr lang="zh-CN" altLang="en-US" dirty="0" smtClean="0"/>
              <a:t>看电影儿。</a:t>
            </a:r>
            <a:r>
              <a:rPr lang="en-US" altLang="zh-CN" dirty="0" smtClean="0"/>
              <a:t>    (Husband: going to a movie)</a:t>
            </a:r>
          </a:p>
          <a:p>
            <a:pPr marL="0" indent="0">
              <a:buNone/>
            </a:pPr>
            <a:r>
              <a:rPr lang="zh-CN" altLang="en-US" dirty="0" smtClean="0"/>
              <a:t>太太</a:t>
            </a:r>
            <a:r>
              <a:rPr lang="en-US" dirty="0" smtClean="0"/>
              <a:t>: </a:t>
            </a:r>
            <a:r>
              <a:rPr lang="en-US" dirty="0"/>
              <a:t>	</a:t>
            </a:r>
            <a:r>
              <a:rPr lang="zh-CN" altLang="en-US" dirty="0" smtClean="0"/>
              <a:t>回见</a:t>
            </a:r>
            <a:r>
              <a:rPr lang="zh-CN" altLang="en-US" dirty="0" smtClean="0">
                <a:solidFill>
                  <a:srgbClr val="FF0000"/>
                </a:solidFill>
              </a:rPr>
              <a:t>啊</a:t>
            </a:r>
            <a:r>
              <a:rPr lang="en-US" dirty="0" smtClean="0"/>
              <a:t>.          (Neighbor: see you later </a:t>
            </a:r>
            <a:r>
              <a:rPr lang="en-US" dirty="0" smtClean="0">
                <a:solidFill>
                  <a:srgbClr val="FF0000"/>
                </a:solidFill>
              </a:rPr>
              <a:t>a</a:t>
            </a:r>
            <a:r>
              <a:rPr lang="en-US" dirty="0" smtClean="0"/>
              <a:t>)</a:t>
            </a:r>
          </a:p>
          <a:p>
            <a:pPr marL="0" indent="0">
              <a:buNone/>
            </a:pPr>
            <a:r>
              <a:rPr lang="zh-CN" altLang="en-US" dirty="0" smtClean="0"/>
              <a:t>邻居</a:t>
            </a:r>
            <a:r>
              <a:rPr lang="en-US" dirty="0" smtClean="0"/>
              <a:t>:</a:t>
            </a:r>
            <a:r>
              <a:rPr lang="en-US" dirty="0"/>
              <a:t>	</a:t>
            </a:r>
            <a:r>
              <a:rPr lang="zh-CN" altLang="en-US" dirty="0" smtClean="0">
                <a:solidFill>
                  <a:srgbClr val="FF0000"/>
                </a:solidFill>
              </a:rPr>
              <a:t>哎</a:t>
            </a:r>
            <a:r>
              <a:rPr lang="zh-CN" altLang="en-US" dirty="0" smtClean="0"/>
              <a:t>！</a:t>
            </a:r>
            <a:r>
              <a:rPr lang="en-US" altLang="zh-CN" dirty="0" smtClean="0"/>
              <a:t>               (Husband: </a:t>
            </a:r>
            <a:r>
              <a:rPr lang="en-US" altLang="zh-CN" dirty="0" err="1" smtClean="0">
                <a:solidFill>
                  <a:srgbClr val="FF0000"/>
                </a:solidFill>
              </a:rPr>
              <a:t>ai</a:t>
            </a:r>
            <a:r>
              <a:rPr lang="en-US" altLang="zh-CN" dirty="0" smtClean="0"/>
              <a:t>)</a:t>
            </a:r>
            <a:endParaRPr lang="en-US" dirty="0"/>
          </a:p>
          <a:p>
            <a:endParaRPr lang="en-US" dirty="0"/>
          </a:p>
        </p:txBody>
      </p:sp>
      <p:sp>
        <p:nvSpPr>
          <p:cNvPr id="3" name="Title 2"/>
          <p:cNvSpPr>
            <a:spLocks noGrp="1"/>
          </p:cNvSpPr>
          <p:nvPr>
            <p:ph type="title"/>
          </p:nvPr>
        </p:nvSpPr>
        <p:spPr/>
        <p:txBody>
          <a:bodyPr/>
          <a:lstStyle/>
          <a:p>
            <a:r>
              <a:rPr lang="en-US" dirty="0" smtClean="0"/>
              <a:t>First-semester Chinese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6099" y="2252132"/>
            <a:ext cx="3581965" cy="2827867"/>
          </a:xfrm>
          <a:prstGeom prst="rect">
            <a:avLst/>
          </a:prstGeom>
        </p:spPr>
      </p:pic>
    </p:spTree>
    <p:extLst>
      <p:ext uri="{BB962C8B-B14F-4D97-AF65-F5344CB8AC3E}">
        <p14:creationId xmlns:p14="http://schemas.microsoft.com/office/powerpoint/2010/main" val="150184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ltLang="zh-CN" sz="3200" dirty="0"/>
              <a:t>Compare Textbook lessons and Natural Conversation</a:t>
            </a:r>
            <a:endParaRPr lang="en-US" sz="3200" dirty="0"/>
          </a:p>
        </p:txBody>
      </p:sp>
      <p:pic>
        <p:nvPicPr>
          <p:cNvPr id="5" name="Picture 4" descr="Screen shot 2014-10-10 at 10.58.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536170"/>
            <a:ext cx="7805512" cy="5117701"/>
          </a:xfrm>
          <a:prstGeom prst="rect">
            <a:avLst/>
          </a:prstGeom>
        </p:spPr>
      </p:pic>
    </p:spTree>
    <p:extLst>
      <p:ext uri="{BB962C8B-B14F-4D97-AF65-F5344CB8AC3E}">
        <p14:creationId xmlns:p14="http://schemas.microsoft.com/office/powerpoint/2010/main" val="16420868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Request/Refusal </a:t>
            </a:r>
            <a:r>
              <a:rPr lang="en-US" dirty="0" smtClean="0"/>
              <a:t>scenario</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a:t>Student A: </a:t>
            </a:r>
          </a:p>
          <a:p>
            <a:pPr marL="0" indent="0">
              <a:buNone/>
            </a:pPr>
            <a:r>
              <a:rPr lang="en-US" dirty="0"/>
              <a:t>It is the final exam week.  You try to get your classmate to help you review the math problems.  You know that she is quite busy now, but without her help, you definitely will not do well in the test.  How do you ask your classmate to help you?</a:t>
            </a:r>
          </a:p>
          <a:p>
            <a:pPr marL="0" indent="0">
              <a:buNone/>
            </a:pPr>
            <a:r>
              <a:rPr lang="en-US" dirty="0"/>
              <a:t> </a:t>
            </a:r>
          </a:p>
          <a:p>
            <a:r>
              <a:rPr lang="en-US" dirty="0"/>
              <a:t>Student B</a:t>
            </a:r>
          </a:p>
          <a:p>
            <a:pPr marL="0" indent="0">
              <a:buNone/>
            </a:pPr>
            <a:r>
              <a:rPr lang="en-US" dirty="0"/>
              <a:t>It is the final exam week.  Your classmate wants you to help her review the math problems.  You are busy preparing for your own finals, and really do not have time.  How do you reply to her request?  </a:t>
            </a:r>
          </a:p>
          <a:p>
            <a:endParaRPr lang="en-US" dirty="0"/>
          </a:p>
        </p:txBody>
      </p:sp>
    </p:spTree>
    <p:extLst>
      <p:ext uri="{BB962C8B-B14F-4D97-AF65-F5344CB8AC3E}">
        <p14:creationId xmlns:p14="http://schemas.microsoft.com/office/powerpoint/2010/main" val="18758632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597" y="177800"/>
            <a:ext cx="7734469" cy="990600"/>
          </a:xfrm>
        </p:spPr>
        <p:txBody>
          <a:bodyPr/>
          <a:lstStyle/>
          <a:p>
            <a:r>
              <a:rPr lang="en-US" dirty="0" smtClean="0"/>
              <a:t>Dialogue comparison</a:t>
            </a:r>
            <a:endParaRPr lang="en-US" dirty="0"/>
          </a:p>
        </p:txBody>
      </p:sp>
      <p:sp>
        <p:nvSpPr>
          <p:cNvPr id="3" name="Content Placeholder 2"/>
          <p:cNvSpPr>
            <a:spLocks noGrp="1"/>
          </p:cNvSpPr>
          <p:nvPr>
            <p:ph sz="quarter" idx="1"/>
          </p:nvPr>
        </p:nvSpPr>
        <p:spPr>
          <a:xfrm>
            <a:off x="1138597" y="1936871"/>
            <a:ext cx="8153400" cy="4495800"/>
          </a:xfrm>
        </p:spPr>
        <p:txBody>
          <a:bodyPr/>
          <a:lstStyle/>
          <a:p>
            <a:pPr marL="0" indent="0">
              <a:buNone/>
            </a:pPr>
            <a:endParaRPr lang="en-US" altLang="zh-CN" dirty="0" smtClean="0"/>
          </a:p>
          <a:p>
            <a:r>
              <a:rPr lang="en-US" altLang="zh-CN" dirty="0" smtClean="0"/>
              <a:t>What are the differences between students’ dialogue and native speakers’?</a:t>
            </a:r>
          </a:p>
          <a:p>
            <a:r>
              <a:rPr lang="en-US" altLang="zh-CN" dirty="0" smtClean="0"/>
              <a:t>What are the request/refusal strategies used by the native speakers?</a:t>
            </a:r>
            <a:r>
              <a:rPr lang="en-US" dirty="0" smtClean="0"/>
              <a:t/>
            </a:r>
            <a:br>
              <a:rPr lang="en-US" dirty="0" smtClean="0"/>
            </a:br>
            <a:endParaRPr lang="en-US" dirty="0" smtClean="0"/>
          </a:p>
        </p:txBody>
      </p:sp>
    </p:spTree>
    <p:extLst>
      <p:ext uri="{BB962C8B-B14F-4D97-AF65-F5344CB8AC3E}">
        <p14:creationId xmlns:p14="http://schemas.microsoft.com/office/powerpoint/2010/main" val="42573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comparison</a:t>
            </a:r>
            <a:endParaRPr lang="en-US" dirty="0"/>
          </a:p>
        </p:txBody>
      </p:sp>
      <p:sp>
        <p:nvSpPr>
          <p:cNvPr id="3" name="Content Placeholder 2"/>
          <p:cNvSpPr>
            <a:spLocks noGrp="1"/>
          </p:cNvSpPr>
          <p:nvPr>
            <p:ph sz="quarter" idx="1"/>
          </p:nvPr>
        </p:nvSpPr>
        <p:spPr/>
        <p:txBody>
          <a:bodyPr>
            <a:normAutofit fontScale="92500" lnSpcReduction="20000"/>
          </a:bodyPr>
          <a:lstStyle/>
          <a:p>
            <a:pPr marL="0" indent="0">
              <a:buNone/>
            </a:pPr>
            <a:r>
              <a:rPr lang="en-US" dirty="0" smtClean="0"/>
              <a:t>Request acts</a:t>
            </a:r>
          </a:p>
          <a:p>
            <a:r>
              <a:rPr lang="en-US" dirty="0" smtClean="0"/>
              <a:t>Desperate feeling (</a:t>
            </a:r>
            <a:r>
              <a:rPr lang="en-US" i="1" dirty="0" smtClean="0"/>
              <a:t>I am dying…I beg you…</a:t>
            </a:r>
            <a:r>
              <a:rPr lang="en-US" dirty="0" smtClean="0"/>
              <a:t>)</a:t>
            </a:r>
          </a:p>
          <a:p>
            <a:r>
              <a:rPr lang="en-US" dirty="0" smtClean="0"/>
              <a:t>Praising (</a:t>
            </a:r>
            <a:r>
              <a:rPr lang="en-US" i="1" dirty="0" smtClean="0"/>
              <a:t>You are so good at math…</a:t>
            </a:r>
            <a:r>
              <a:rPr lang="en-US" dirty="0" smtClean="0"/>
              <a:t>)</a:t>
            </a:r>
          </a:p>
          <a:p>
            <a:r>
              <a:rPr lang="en-US" dirty="0" smtClean="0"/>
              <a:t>Make it less imposing (</a:t>
            </a:r>
            <a:r>
              <a:rPr lang="en-US" i="1" dirty="0" smtClean="0"/>
              <a:t>just half an hour…</a:t>
            </a:r>
            <a:r>
              <a:rPr lang="en-US" dirty="0" smtClean="0"/>
              <a:t>)</a:t>
            </a:r>
          </a:p>
          <a:p>
            <a:r>
              <a:rPr lang="en-US" dirty="0" smtClean="0"/>
              <a:t>Compensation (</a:t>
            </a:r>
            <a:r>
              <a:rPr lang="en-US" i="1" dirty="0" smtClean="0"/>
              <a:t>take you out for dinner…</a:t>
            </a:r>
            <a:r>
              <a:rPr lang="en-US" dirty="0" smtClean="0"/>
              <a:t>)</a:t>
            </a:r>
          </a:p>
          <a:p>
            <a:pPr marL="0" indent="0">
              <a:buNone/>
            </a:pPr>
            <a:endParaRPr lang="en-US" dirty="0" smtClean="0"/>
          </a:p>
          <a:p>
            <a:pPr marL="0" indent="0">
              <a:buNone/>
            </a:pPr>
            <a:r>
              <a:rPr lang="en-US" dirty="0" smtClean="0"/>
              <a:t>Refusal acts (Not to say NO directly)</a:t>
            </a:r>
          </a:p>
          <a:p>
            <a:r>
              <a:rPr lang="en-US" dirty="0" smtClean="0"/>
              <a:t>Provide reasons (</a:t>
            </a:r>
            <a:r>
              <a:rPr lang="en-US" i="1" dirty="0" smtClean="0"/>
              <a:t>I have 2 tests…</a:t>
            </a:r>
            <a:r>
              <a:rPr lang="en-US" dirty="0" smtClean="0"/>
              <a:t>)</a:t>
            </a:r>
          </a:p>
          <a:p>
            <a:r>
              <a:rPr lang="en-US" dirty="0" smtClean="0"/>
              <a:t>Soften the refusal, provide help (</a:t>
            </a:r>
            <a:r>
              <a:rPr lang="en-US" i="1" dirty="0" smtClean="0"/>
              <a:t>My roommate…</a:t>
            </a:r>
            <a:r>
              <a:rPr lang="en-US" dirty="0" smtClean="0"/>
              <a:t>)</a:t>
            </a:r>
          </a:p>
          <a:p>
            <a:r>
              <a:rPr lang="en-US" dirty="0" smtClean="0"/>
              <a:t>Give assurance (</a:t>
            </a:r>
            <a:r>
              <a:rPr lang="en-US" i="1" dirty="0" smtClean="0"/>
              <a:t>I am sure she will help you.</a:t>
            </a:r>
            <a:r>
              <a:rPr lang="en-US" dirty="0" smtClean="0"/>
              <a:t>)</a:t>
            </a:r>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59368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048" y="586135"/>
            <a:ext cx="8766048" cy="990600"/>
          </a:xfrm>
        </p:spPr>
        <p:txBody>
          <a:bodyPr>
            <a:normAutofit fontScale="90000"/>
          </a:bodyPr>
          <a:lstStyle/>
          <a:p>
            <a:r>
              <a:rPr lang="en-US" dirty="0" smtClean="0"/>
              <a:t>Hometown</a:t>
            </a:r>
            <a:r>
              <a:rPr lang="en-US" dirty="0"/>
              <a:t/>
            </a:r>
            <a:br>
              <a:rPr lang="en-US" dirty="0"/>
            </a:br>
            <a:endParaRPr lang="en-US" dirty="0"/>
          </a:p>
        </p:txBody>
      </p:sp>
      <p:sp>
        <p:nvSpPr>
          <p:cNvPr id="3" name="Content Placeholder 2"/>
          <p:cNvSpPr>
            <a:spLocks noGrp="1"/>
          </p:cNvSpPr>
          <p:nvPr>
            <p:ph sz="quarter" idx="1"/>
          </p:nvPr>
        </p:nvSpPr>
        <p:spPr>
          <a:xfrm>
            <a:off x="1527048" y="1864601"/>
            <a:ext cx="8153400" cy="4495800"/>
          </a:xfrm>
        </p:spPr>
        <p:txBody>
          <a:bodyPr>
            <a:normAutofit/>
          </a:bodyPr>
          <a:lstStyle/>
          <a:p>
            <a:r>
              <a:rPr lang="en-US" dirty="0" smtClean="0"/>
              <a:t>Rice Summer Study Abroad in Nanjing, Homestay</a:t>
            </a:r>
          </a:p>
          <a:p>
            <a:r>
              <a:rPr lang="en-US" dirty="0" smtClean="0"/>
              <a:t>What does ‘hometown’ mean to the Chinese?  How do you define it?  </a:t>
            </a:r>
          </a:p>
          <a:p>
            <a:r>
              <a:rPr lang="en-US" dirty="0" smtClean="0"/>
              <a:t>Objective:</a:t>
            </a:r>
            <a:br>
              <a:rPr lang="en-US" dirty="0" smtClean="0"/>
            </a:br>
            <a:r>
              <a:rPr lang="en-US" dirty="0" smtClean="0"/>
              <a:t>What are the cultural values reflected in the language uses?</a:t>
            </a:r>
          </a:p>
          <a:p>
            <a:pPr marL="0" indent="0">
              <a:buNone/>
            </a:pPr>
            <a:r>
              <a:rPr lang="en-US" dirty="0" smtClean="0"/>
              <a:t> </a:t>
            </a:r>
          </a:p>
          <a:p>
            <a:pPr marL="0" indent="0">
              <a:buNone/>
            </a:pPr>
            <a:endParaRPr lang="en-US" dirty="0"/>
          </a:p>
        </p:txBody>
      </p:sp>
    </p:spTree>
    <p:extLst>
      <p:ext uri="{BB962C8B-B14F-4D97-AF65-F5344CB8AC3E}">
        <p14:creationId xmlns:p14="http://schemas.microsoft.com/office/powerpoint/2010/main" val="10684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Values and Language Uses</a:t>
            </a:r>
            <a:endParaRPr lang="en-US" dirty="0"/>
          </a:p>
        </p:txBody>
      </p:sp>
      <p:sp>
        <p:nvSpPr>
          <p:cNvPr id="3" name="Content Placeholder 2"/>
          <p:cNvSpPr>
            <a:spLocks noGrp="1"/>
          </p:cNvSpPr>
          <p:nvPr>
            <p:ph sz="quarter" idx="1"/>
          </p:nvPr>
        </p:nvSpPr>
        <p:spPr>
          <a:xfrm>
            <a:off x="1038946" y="1820194"/>
            <a:ext cx="7800254" cy="4704686"/>
          </a:xfrm>
        </p:spPr>
        <p:txBody>
          <a:bodyPr>
            <a:normAutofit/>
          </a:bodyPr>
          <a:lstStyle/>
          <a:p>
            <a:pPr marL="0" indent="0">
              <a:buNone/>
            </a:pPr>
            <a:r>
              <a:rPr lang="en-US" dirty="0" smtClean="0"/>
              <a:t>What are the cultural values expressed in the language they use? </a:t>
            </a:r>
            <a:r>
              <a:rPr lang="en-US" dirty="0" smtClean="0">
                <a:solidFill>
                  <a:srgbClr val="FF0000"/>
                </a:solidFill>
              </a:rPr>
              <a:t>word </a:t>
            </a:r>
            <a:r>
              <a:rPr lang="en-US" dirty="0">
                <a:solidFill>
                  <a:srgbClr val="FF0000"/>
                </a:solidFill>
              </a:rPr>
              <a:t>choices, </a:t>
            </a:r>
            <a:r>
              <a:rPr lang="en-US" dirty="0" smtClean="0">
                <a:solidFill>
                  <a:srgbClr val="FF0000"/>
                </a:solidFill>
              </a:rPr>
              <a:t>voice</a:t>
            </a:r>
            <a:r>
              <a:rPr lang="en-US" dirty="0">
                <a:solidFill>
                  <a:srgbClr val="FF0000"/>
                </a:solidFill>
              </a:rPr>
              <a:t>, </a:t>
            </a:r>
            <a:r>
              <a:rPr lang="en-US" dirty="0" smtClean="0">
                <a:solidFill>
                  <a:srgbClr val="FF0000"/>
                </a:solidFill>
              </a:rPr>
              <a:t>Register</a:t>
            </a:r>
            <a:r>
              <a:rPr lang="en-US" dirty="0">
                <a:solidFill>
                  <a:srgbClr val="FF0000"/>
                </a:solidFill>
              </a:rPr>
              <a:t>, perspective?</a:t>
            </a:r>
            <a:endParaRPr lang="en-US" dirty="0" smtClean="0"/>
          </a:p>
          <a:p>
            <a:pPr marL="514350" indent="-514350">
              <a:buFont typeface="+mj-lt"/>
              <a:buAutoNum type="arabicPeriod"/>
            </a:pPr>
            <a:r>
              <a:rPr lang="en-US" dirty="0" smtClean="0"/>
              <a:t>Father</a:t>
            </a:r>
          </a:p>
          <a:p>
            <a:pPr marL="514350" indent="-514350">
              <a:buFont typeface="+mj-lt"/>
              <a:buAutoNum type="arabicPeriod"/>
            </a:pPr>
            <a:r>
              <a:rPr lang="en-US" dirty="0" smtClean="0"/>
              <a:t>Mother</a:t>
            </a:r>
          </a:p>
          <a:p>
            <a:pPr marL="514350" indent="-514350">
              <a:buFont typeface="+mj-lt"/>
              <a:buAutoNum type="arabicPeriod"/>
            </a:pPr>
            <a:r>
              <a:rPr lang="en-US" dirty="0" smtClean="0"/>
              <a:t>Father</a:t>
            </a:r>
          </a:p>
          <a:p>
            <a:pPr marL="514350" indent="-514350">
              <a:buFont typeface="+mj-lt"/>
              <a:buAutoNum type="arabicPeriod"/>
            </a:pPr>
            <a:r>
              <a:rPr lang="en-US" dirty="0" smtClean="0"/>
              <a:t>Grandma</a:t>
            </a:r>
          </a:p>
          <a:p>
            <a:pPr marL="514350" indent="-514350">
              <a:buFont typeface="+mj-lt"/>
              <a:buAutoNum type="arabicPeriod"/>
            </a:pPr>
            <a:r>
              <a:rPr lang="en-US" dirty="0" smtClean="0"/>
              <a:t>HS senior</a:t>
            </a:r>
          </a:p>
          <a:p>
            <a:pPr marL="514350" indent="-514350">
              <a:buFont typeface="+mj-lt"/>
              <a:buAutoNum type="arabicPeriod"/>
            </a:pPr>
            <a:r>
              <a:rPr lang="en-US" dirty="0" smtClean="0"/>
              <a:t>HS senior</a:t>
            </a:r>
            <a:endParaRPr lang="en-US" dirty="0"/>
          </a:p>
        </p:txBody>
      </p:sp>
    </p:spTree>
    <p:extLst>
      <p:ext uri="{BB962C8B-B14F-4D97-AF65-F5344CB8AC3E}">
        <p14:creationId xmlns:p14="http://schemas.microsoft.com/office/powerpoint/2010/main" val="8216767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Thinking</a:t>
            </a:r>
            <a:endParaRPr lang="en-US" dirty="0"/>
          </a:p>
        </p:txBody>
      </p:sp>
      <p:sp>
        <p:nvSpPr>
          <p:cNvPr id="3" name="Content Placeholder 2"/>
          <p:cNvSpPr>
            <a:spLocks noGrp="1"/>
          </p:cNvSpPr>
          <p:nvPr>
            <p:ph sz="quarter" idx="1"/>
          </p:nvPr>
        </p:nvSpPr>
        <p:spPr/>
        <p:txBody>
          <a:bodyPr/>
          <a:lstStyle/>
          <a:p>
            <a:r>
              <a:rPr lang="en-US" dirty="0" smtClean="0"/>
              <a:t>What is critical thinking?</a:t>
            </a:r>
          </a:p>
          <a:p>
            <a:r>
              <a:rPr lang="en-US" dirty="0" smtClean="0"/>
              <a:t>process </a:t>
            </a:r>
            <a:r>
              <a:rPr lang="en-US" dirty="0"/>
              <a:t>of actively and skillfully conceptualizing, applying, analyzing, synthesizing, and/or evaluating information </a:t>
            </a:r>
            <a:r>
              <a:rPr lang="en-US" dirty="0" smtClean="0"/>
              <a:t>(</a:t>
            </a:r>
            <a:r>
              <a:rPr lang="en-US" dirty="0" err="1" smtClean="0"/>
              <a:t>Scriven</a:t>
            </a:r>
            <a:r>
              <a:rPr lang="en-US" dirty="0" smtClean="0"/>
              <a:t> and Paul, 1987)</a:t>
            </a:r>
          </a:p>
          <a:p>
            <a:r>
              <a:rPr lang="en-US" dirty="0"/>
              <a:t>How do we develop critical thinkin</a:t>
            </a:r>
            <a:r>
              <a:rPr lang="en-US" altLang="zh-CN" dirty="0"/>
              <a:t>g in a language class</a:t>
            </a:r>
            <a:r>
              <a:rPr lang="en-US" altLang="zh-CN" dirty="0" smtClean="0"/>
              <a:t>?</a:t>
            </a:r>
            <a:endParaRPr lang="en-US" altLang="zh-CN" dirty="0"/>
          </a:p>
        </p:txBody>
      </p:sp>
    </p:spTree>
    <p:extLst>
      <p:ext uri="{BB962C8B-B14F-4D97-AF65-F5344CB8AC3E}">
        <p14:creationId xmlns:p14="http://schemas.microsoft.com/office/powerpoint/2010/main" val="117854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Values and Language Uses</a:t>
            </a:r>
            <a:endParaRPr lang="en-US" dirty="0"/>
          </a:p>
        </p:txBody>
      </p:sp>
      <p:sp>
        <p:nvSpPr>
          <p:cNvPr id="3" name="Content Placeholder 2"/>
          <p:cNvSpPr>
            <a:spLocks noGrp="1"/>
          </p:cNvSpPr>
          <p:nvPr>
            <p:ph sz="quarter" idx="1"/>
          </p:nvPr>
        </p:nvSpPr>
        <p:spPr>
          <a:xfrm>
            <a:off x="1981200" y="1600200"/>
            <a:ext cx="8229600" cy="4902340"/>
          </a:xfrm>
        </p:spPr>
        <p:txBody>
          <a:bodyPr>
            <a:normAutofit lnSpcReduction="10000"/>
          </a:bodyPr>
          <a:lstStyle/>
          <a:p>
            <a:pPr marL="514350" indent="-514350">
              <a:buFont typeface="+mj-lt"/>
              <a:buAutoNum type="arabicPeriod"/>
            </a:pPr>
            <a:r>
              <a:rPr lang="en-US" dirty="0" smtClean="0"/>
              <a:t>Father: formal, poetic style, Chinese race, economic reform context </a:t>
            </a:r>
          </a:p>
          <a:p>
            <a:pPr marL="514350" indent="-514350">
              <a:buFont typeface="+mj-lt"/>
              <a:buAutoNum type="arabicPeriod"/>
            </a:pPr>
            <a:r>
              <a:rPr lang="en-US" dirty="0" smtClean="0"/>
              <a:t>Mother: semi-formal, nationalism, from hometown to homeland</a:t>
            </a:r>
          </a:p>
          <a:p>
            <a:pPr marL="514350" indent="-514350">
              <a:buFont typeface="+mj-lt"/>
              <a:buAutoNum type="arabicPeriod"/>
            </a:pPr>
            <a:r>
              <a:rPr lang="en-US" dirty="0" smtClean="0"/>
              <a:t>Father: semi-formal, ancestor/family clan</a:t>
            </a:r>
          </a:p>
          <a:p>
            <a:pPr marL="514350" indent="-514350">
              <a:buFont typeface="+mj-lt"/>
              <a:buAutoNum type="arabicPeriod"/>
            </a:pPr>
            <a:r>
              <a:rPr lang="en-US" dirty="0" smtClean="0"/>
              <a:t>Grandma: provide a list of properties, economic view</a:t>
            </a:r>
          </a:p>
          <a:p>
            <a:pPr marL="514350" indent="-514350">
              <a:buFont typeface="+mj-lt"/>
              <a:buAutoNum type="arabicPeriod"/>
            </a:pPr>
            <a:r>
              <a:rPr lang="en-US" dirty="0" smtClean="0"/>
              <a:t>HS senior: informal, personal feeling, food, friends…</a:t>
            </a:r>
            <a:endParaRPr lang="en-US" dirty="0"/>
          </a:p>
          <a:p>
            <a:pPr marL="514350" indent="-514350">
              <a:buFont typeface="+mj-lt"/>
              <a:buAutoNum type="arabicPeriod"/>
            </a:pPr>
            <a:r>
              <a:rPr lang="en-US" dirty="0" smtClean="0"/>
              <a:t>HS senior: informal, detachment</a:t>
            </a:r>
            <a:endParaRPr lang="en-US" dirty="0"/>
          </a:p>
        </p:txBody>
      </p:sp>
    </p:spTree>
    <p:extLst>
      <p:ext uri="{BB962C8B-B14F-4D97-AF65-F5344CB8AC3E}">
        <p14:creationId xmlns:p14="http://schemas.microsoft.com/office/powerpoint/2010/main" val="3277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sz="quarter" idx="1"/>
          </p:nvPr>
        </p:nvSpPr>
        <p:spPr/>
        <p:txBody>
          <a:bodyPr>
            <a:normAutofit/>
          </a:bodyPr>
          <a:lstStyle/>
          <a:p>
            <a:r>
              <a:rPr lang="en-US" dirty="0" smtClean="0"/>
              <a:t>Analyze how language uses reflect cultural values and social norms</a:t>
            </a:r>
          </a:p>
          <a:p>
            <a:r>
              <a:rPr lang="en-US" dirty="0" smtClean="0"/>
              <a:t>natural </a:t>
            </a:r>
            <a:r>
              <a:rPr lang="en-US" dirty="0"/>
              <a:t>spoken language </a:t>
            </a:r>
            <a:endParaRPr lang="en-US" dirty="0" smtClean="0"/>
          </a:p>
          <a:p>
            <a:r>
              <a:rPr lang="en-US" dirty="0" smtClean="0"/>
              <a:t>guided-induction</a:t>
            </a:r>
          </a:p>
          <a:p>
            <a:r>
              <a:rPr lang="en-US" altLang="zh-CN" dirty="0" smtClean="0"/>
              <a:t>Through analyzing, evaluating, explaining, comparing,  students develop critical thinking and analytical skill in language classes.</a:t>
            </a:r>
            <a:endParaRPr lang="en-US" dirty="0"/>
          </a:p>
        </p:txBody>
      </p:sp>
    </p:spTree>
    <p:extLst>
      <p:ext uri="{BB962C8B-B14F-4D97-AF65-F5344CB8AC3E}">
        <p14:creationId xmlns:p14="http://schemas.microsoft.com/office/powerpoint/2010/main" val="114450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Classes</a:t>
            </a:r>
            <a:endParaRPr lang="en-US" dirty="0"/>
          </a:p>
        </p:txBody>
      </p:sp>
      <p:sp>
        <p:nvSpPr>
          <p:cNvPr id="3" name="Content Placeholder 2"/>
          <p:cNvSpPr>
            <a:spLocks noGrp="1"/>
          </p:cNvSpPr>
          <p:nvPr>
            <p:ph sz="quarter" idx="1"/>
          </p:nvPr>
        </p:nvSpPr>
        <p:spPr/>
        <p:txBody>
          <a:bodyPr/>
          <a:lstStyle/>
          <a:p>
            <a:pPr marL="342900" indent="-327025">
              <a:buFont typeface="Wingdings" charset="2"/>
              <a:buChar char="§"/>
            </a:pPr>
            <a:r>
              <a:rPr lang="en-US" b="1" dirty="0"/>
              <a:t>Bridging Research and Practice </a:t>
            </a:r>
            <a:r>
              <a:rPr lang="en-US" dirty="0"/>
              <a:t/>
            </a:r>
            <a:br>
              <a:rPr lang="en-US" dirty="0"/>
            </a:br>
            <a:r>
              <a:rPr lang="en-US" dirty="0">
                <a:hlinkClick r:id="rId2"/>
              </a:rPr>
              <a:t>http://clicmaterialsld.blogs.rice.edu/</a:t>
            </a:r>
            <a:r>
              <a:rPr lang="en-US" dirty="0"/>
              <a:t>   </a:t>
            </a:r>
          </a:p>
        </p:txBody>
      </p:sp>
    </p:spTree>
    <p:extLst>
      <p:ext uri="{BB962C8B-B14F-4D97-AF65-F5344CB8AC3E}">
        <p14:creationId xmlns:p14="http://schemas.microsoft.com/office/powerpoint/2010/main" val="21066727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smtClean="0"/>
              <a:t>Thank You!</a:t>
            </a:r>
          </a:p>
          <a:p>
            <a:endParaRPr lang="en-US" dirty="0"/>
          </a:p>
          <a:p>
            <a:r>
              <a:rPr lang="en-US" dirty="0" smtClean="0"/>
              <a:t>Comments</a:t>
            </a:r>
            <a:r>
              <a:rPr lang="en-US" smtClean="0"/>
              <a:t>? Questions?</a:t>
            </a:r>
            <a:endParaRPr lang="en-US"/>
          </a:p>
        </p:txBody>
      </p:sp>
    </p:spTree>
    <p:extLst>
      <p:ext uri="{BB962C8B-B14F-4D97-AF65-F5344CB8AC3E}">
        <p14:creationId xmlns:p14="http://schemas.microsoft.com/office/powerpoint/2010/main" val="161930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Sociolinguistic Analysis of Authentic Data </a:t>
            </a:r>
            <a:endParaRPr lang="en-US" dirty="0"/>
          </a:p>
        </p:txBody>
      </p:sp>
      <p:sp>
        <p:nvSpPr>
          <p:cNvPr id="3" name="Content Placeholder 2"/>
          <p:cNvSpPr>
            <a:spLocks noGrp="1"/>
          </p:cNvSpPr>
          <p:nvPr>
            <p:ph sz="quarter" idx="1"/>
          </p:nvPr>
        </p:nvSpPr>
        <p:spPr/>
        <p:txBody>
          <a:bodyPr/>
          <a:lstStyle/>
          <a:p>
            <a:pPr marL="473075" indent="-457200"/>
            <a:r>
              <a:rPr lang="en-US" dirty="0" smtClean="0"/>
              <a:t>sociolinguistic </a:t>
            </a:r>
            <a:r>
              <a:rPr lang="en-US" dirty="0"/>
              <a:t>analysis: </a:t>
            </a:r>
            <a:r>
              <a:rPr lang="en-US" dirty="0" smtClean="0"/>
              <a:t/>
            </a:r>
            <a:br>
              <a:rPr lang="en-US" dirty="0" smtClean="0"/>
            </a:br>
            <a:r>
              <a:rPr lang="en-US" dirty="0" smtClean="0"/>
              <a:t>examine </a:t>
            </a:r>
            <a:r>
              <a:rPr lang="en-US" dirty="0"/>
              <a:t>language uses in social and cultural </a:t>
            </a:r>
            <a:r>
              <a:rPr lang="en-US" dirty="0" smtClean="0"/>
              <a:t>contexts</a:t>
            </a:r>
          </a:p>
          <a:p>
            <a:pPr marL="473075" indent="-457200"/>
            <a:r>
              <a:rPr lang="en-US" dirty="0"/>
              <a:t>not just ‘talk about’ culture</a:t>
            </a:r>
          </a:p>
          <a:p>
            <a:pPr marL="473075" indent="-457200"/>
            <a:r>
              <a:rPr lang="en-US" dirty="0"/>
              <a:t>l</a:t>
            </a:r>
            <a:r>
              <a:rPr lang="en-US" dirty="0" smtClean="0"/>
              <a:t>anguage </a:t>
            </a:r>
            <a:r>
              <a:rPr lang="en-US" dirty="0"/>
              <a:t>uses </a:t>
            </a:r>
            <a:r>
              <a:rPr lang="en-US" dirty="0" smtClean="0"/>
              <a:t>reflecting </a:t>
            </a:r>
            <a:r>
              <a:rPr lang="en-US" dirty="0"/>
              <a:t>social and cultural values and </a:t>
            </a:r>
            <a:r>
              <a:rPr lang="en-US" dirty="0" smtClean="0"/>
              <a:t>norms.</a:t>
            </a:r>
            <a:endParaRPr lang="en-US" dirty="0"/>
          </a:p>
          <a:p>
            <a:pPr marL="473075" indent="-457200"/>
            <a:r>
              <a:rPr lang="en-US" dirty="0" smtClean="0"/>
              <a:t>textbook dialogues, insufficient.</a:t>
            </a:r>
          </a:p>
          <a:p>
            <a:pPr marL="473075" indent="-457200"/>
            <a:r>
              <a:rPr lang="en-US" dirty="0"/>
              <a:t>n</a:t>
            </a:r>
            <a:r>
              <a:rPr lang="en-US" dirty="0" smtClean="0"/>
              <a:t>aturally occurring conversation</a:t>
            </a:r>
            <a:endParaRPr lang="en-US" dirty="0"/>
          </a:p>
          <a:p>
            <a:pPr marL="473075" indent="-457200"/>
            <a:r>
              <a:rPr lang="en-US" dirty="0" smtClean="0"/>
              <a:t>guided </a:t>
            </a:r>
            <a:r>
              <a:rPr lang="en-US" dirty="0"/>
              <a:t>inductive approach</a:t>
            </a:r>
          </a:p>
          <a:p>
            <a:endParaRPr lang="en-US" dirty="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77283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16864" y="2006600"/>
            <a:ext cx="10871200" cy="4526280"/>
          </a:xfrm>
        </p:spPr>
        <p:txBody>
          <a:bodyPr>
            <a:normAutofit/>
          </a:bodyPr>
          <a:lstStyle/>
          <a:p>
            <a:r>
              <a:rPr lang="zh-CN" altLang="en-US" dirty="0" smtClean="0"/>
              <a:t>打招呼</a:t>
            </a:r>
            <a:r>
              <a:rPr lang="en-US" altLang="zh-CN" dirty="0"/>
              <a:t> </a:t>
            </a:r>
            <a:r>
              <a:rPr lang="en-US" altLang="zh-CN" dirty="0" smtClean="0"/>
              <a:t>(greeting)  beginning Level</a:t>
            </a:r>
          </a:p>
          <a:p>
            <a:r>
              <a:rPr lang="zh-CN" altLang="en-US" dirty="0" smtClean="0"/>
              <a:t>请求与回绝</a:t>
            </a:r>
            <a:r>
              <a:rPr lang="en-US" altLang="zh-CN" dirty="0" smtClean="0"/>
              <a:t> (request &amp; refusal)  intermediate</a:t>
            </a:r>
          </a:p>
          <a:p>
            <a:r>
              <a:rPr lang="zh-CN" altLang="en-US" dirty="0" smtClean="0"/>
              <a:t>老家</a:t>
            </a:r>
            <a:r>
              <a:rPr lang="en-US" altLang="zh-CN" dirty="0" smtClean="0"/>
              <a:t> (hometown)  advanced</a:t>
            </a:r>
          </a:p>
          <a:p>
            <a:endParaRPr lang="en-US" altLang="zh-CN" dirty="0" smtClean="0"/>
          </a:p>
        </p:txBody>
      </p:sp>
      <p:sp>
        <p:nvSpPr>
          <p:cNvPr id="3" name="Title 2"/>
          <p:cNvSpPr>
            <a:spLocks noGrp="1"/>
          </p:cNvSpPr>
          <p:nvPr>
            <p:ph type="title"/>
          </p:nvPr>
        </p:nvSpPr>
        <p:spPr>
          <a:xfrm>
            <a:off x="816864" y="169333"/>
            <a:ext cx="8229600" cy="1143000"/>
          </a:xfrm>
        </p:spPr>
        <p:txBody>
          <a:bodyPr/>
          <a:lstStyle/>
          <a:p>
            <a:r>
              <a:rPr lang="en-US" dirty="0" smtClean="0"/>
              <a:t>Lesson Samples</a:t>
            </a:r>
            <a:endParaRPr lang="en-US" dirty="0"/>
          </a:p>
        </p:txBody>
      </p:sp>
    </p:spTree>
    <p:extLst>
      <p:ext uri="{BB962C8B-B14F-4D97-AF65-F5344CB8AC3E}">
        <p14:creationId xmlns:p14="http://schemas.microsoft.com/office/powerpoint/2010/main" val="179613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i="1" dirty="0" smtClean="0"/>
              <a:t>打招呼</a:t>
            </a:r>
            <a:r>
              <a:rPr lang="en-US" altLang="zh-CN" i="1" dirty="0" smtClean="0"/>
              <a:t> (greeting)</a:t>
            </a:r>
            <a:endParaRPr lang="en-US" i="1" dirty="0"/>
          </a:p>
        </p:txBody>
      </p:sp>
      <p:sp>
        <p:nvSpPr>
          <p:cNvPr id="3" name="Content Placeholder 2"/>
          <p:cNvSpPr>
            <a:spLocks noGrp="1"/>
          </p:cNvSpPr>
          <p:nvPr>
            <p:ph idx="1"/>
          </p:nvPr>
        </p:nvSpPr>
        <p:spPr>
          <a:xfrm>
            <a:off x="2370668" y="1845735"/>
            <a:ext cx="7182556" cy="4402665"/>
          </a:xfrm>
        </p:spPr>
        <p:txBody>
          <a:bodyPr>
            <a:normAutofit/>
          </a:bodyPr>
          <a:lstStyle/>
          <a:p>
            <a:r>
              <a:rPr lang="en-US" sz="2800" dirty="0"/>
              <a:t>Objective: To greet people in various contexts.</a:t>
            </a:r>
            <a:br>
              <a:rPr lang="en-US" sz="2800" dirty="0"/>
            </a:br>
            <a:endParaRPr lang="en-US" sz="2800" dirty="0"/>
          </a:p>
          <a:p>
            <a:r>
              <a:rPr lang="en-US" sz="2800" dirty="0"/>
              <a:t>Textbook greeting</a:t>
            </a:r>
            <a:br>
              <a:rPr lang="en-US" sz="2800" dirty="0"/>
            </a:br>
            <a:r>
              <a:rPr lang="en-US" sz="2800" dirty="0"/>
              <a:t>A: </a:t>
            </a:r>
            <a:r>
              <a:rPr lang="zh-CN" altLang="en-US" sz="2800" dirty="0"/>
              <a:t>你好。</a:t>
            </a:r>
            <a:r>
              <a:rPr lang="en-US" sz="2800" dirty="0"/>
              <a:t>B: </a:t>
            </a:r>
            <a:r>
              <a:rPr lang="zh-CN" altLang="en-US" sz="2800" dirty="0"/>
              <a:t>你好。</a:t>
            </a:r>
            <a:r>
              <a:rPr lang="en-US" altLang="zh-CN" sz="2800" dirty="0"/>
              <a:t>(Ni </a:t>
            </a:r>
            <a:r>
              <a:rPr lang="en-US" altLang="zh-CN" sz="2800" dirty="0" err="1"/>
              <a:t>Hao</a:t>
            </a:r>
            <a:r>
              <a:rPr lang="en-US" altLang="zh-CN" sz="2800" dirty="0"/>
              <a:t>)</a:t>
            </a:r>
            <a:r>
              <a:rPr lang="en-US" sz="2800" dirty="0"/>
              <a:t/>
            </a:r>
            <a:br>
              <a:rPr lang="en-US" sz="2800" dirty="0"/>
            </a:br>
            <a:endParaRPr lang="en-US" sz="2800" dirty="0"/>
          </a:p>
          <a:p>
            <a:r>
              <a:rPr lang="en-US" sz="2800" dirty="0"/>
              <a:t>A: </a:t>
            </a:r>
            <a:r>
              <a:rPr lang="zh-CN" altLang="en-US" sz="2800" dirty="0"/>
              <a:t>你好吗</a:t>
            </a:r>
            <a:r>
              <a:rPr lang="en-US" sz="2800" dirty="0"/>
              <a:t>?     B:  </a:t>
            </a:r>
            <a:r>
              <a:rPr lang="zh-CN" altLang="en-US" sz="2800" dirty="0"/>
              <a:t>我很好，谢谢。</a:t>
            </a:r>
            <a:endParaRPr lang="en-US" sz="2800" dirty="0"/>
          </a:p>
        </p:txBody>
      </p:sp>
    </p:spTree>
    <p:extLst>
      <p:ext uri="{BB962C8B-B14F-4D97-AF65-F5344CB8AC3E}">
        <p14:creationId xmlns:p14="http://schemas.microsoft.com/office/powerpoint/2010/main" val="361248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2-07 at 3.13.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098" y="1566295"/>
            <a:ext cx="3058712" cy="4487332"/>
          </a:xfrm>
          <a:prstGeom prst="rect">
            <a:avLst/>
          </a:prstGeom>
        </p:spPr>
      </p:pic>
      <p:pic>
        <p:nvPicPr>
          <p:cNvPr id="5" name="Picture 4" descr="Screen shot 2013-12-07 at 3.12.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250" y="1566300"/>
            <a:ext cx="3028313" cy="4487332"/>
          </a:xfrm>
          <a:prstGeom prst="rect">
            <a:avLst/>
          </a:prstGeom>
        </p:spPr>
      </p:pic>
      <p:sp>
        <p:nvSpPr>
          <p:cNvPr id="6" name="Title 1"/>
          <p:cNvSpPr>
            <a:spLocks noGrp="1"/>
          </p:cNvSpPr>
          <p:nvPr>
            <p:ph type="title"/>
          </p:nvPr>
        </p:nvSpPr>
        <p:spPr>
          <a:xfrm>
            <a:off x="6132007" y="629755"/>
            <a:ext cx="4631965" cy="597876"/>
          </a:xfrm>
        </p:spPr>
        <p:txBody>
          <a:bodyPr/>
          <a:lstStyle/>
          <a:p>
            <a:r>
              <a:rPr lang="en-US" sz="3200" dirty="0"/>
              <a:t>Textbook Greeting</a:t>
            </a:r>
          </a:p>
        </p:txBody>
      </p:sp>
      <p:sp>
        <p:nvSpPr>
          <p:cNvPr id="7" name="TextBox 6"/>
          <p:cNvSpPr txBox="1"/>
          <p:nvPr/>
        </p:nvSpPr>
        <p:spPr>
          <a:xfrm>
            <a:off x="2209359" y="6013816"/>
            <a:ext cx="7559108" cy="984885"/>
          </a:xfrm>
          <a:prstGeom prst="rect">
            <a:avLst/>
          </a:prstGeom>
          <a:noFill/>
        </p:spPr>
        <p:txBody>
          <a:bodyPr wrap="square" rtlCol="0">
            <a:spAutoFit/>
          </a:bodyPr>
          <a:lstStyle/>
          <a:p>
            <a:r>
              <a:rPr lang="en-US" sz="2000" b="1" dirty="0"/>
              <a:t>‘Ni </a:t>
            </a:r>
            <a:r>
              <a:rPr lang="en-US" sz="2000" b="1" dirty="0" err="1"/>
              <a:t>hao</a:t>
            </a:r>
            <a:r>
              <a:rPr lang="en-US" sz="2000" b="1" dirty="0"/>
              <a:t>” is a common form of greeting.  It can be used to address strangers upon first introduction or between old acquaintances.  </a:t>
            </a:r>
          </a:p>
          <a:p>
            <a:endParaRPr lang="en-US" dirty="0"/>
          </a:p>
        </p:txBody>
      </p:sp>
    </p:spTree>
    <p:extLst>
      <p:ext uri="{BB962C8B-B14F-4D97-AF65-F5344CB8AC3E}">
        <p14:creationId xmlns:p14="http://schemas.microsoft.com/office/powerpoint/2010/main" val="275230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i="1" dirty="0" smtClean="0"/>
              <a:t>The Great Wall </a:t>
            </a:r>
            <a:r>
              <a:rPr lang="zh-CN" altLang="en-US" dirty="0" smtClean="0"/>
              <a:t>《北京故事</a:t>
            </a:r>
            <a:r>
              <a:rPr lang="en-US" altLang="zh-CN" dirty="0" smtClean="0"/>
              <a:t>》 </a:t>
            </a:r>
            <a:endParaRPr lang="en-US" dirty="0"/>
          </a:p>
        </p:txBody>
      </p:sp>
      <p:pic>
        <p:nvPicPr>
          <p:cNvPr id="4" name="clip Great wal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5782" y="1679573"/>
            <a:ext cx="8314267" cy="4676776"/>
          </a:xfrm>
          <a:prstGeom prst="rect">
            <a:avLst/>
          </a:prstGeom>
        </p:spPr>
      </p:pic>
    </p:spTree>
    <p:extLst>
      <p:ext uri="{BB962C8B-B14F-4D97-AF65-F5344CB8AC3E}">
        <p14:creationId xmlns:p14="http://schemas.microsoft.com/office/powerpoint/2010/main" val="1924243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i="1" dirty="0" smtClean="0"/>
              <a:t>The Great Wall </a:t>
            </a:r>
            <a:r>
              <a:rPr lang="zh-CN" altLang="en-US" dirty="0" smtClean="0"/>
              <a:t>《北京故事</a:t>
            </a:r>
            <a:r>
              <a:rPr lang="en-US" altLang="zh-CN" dirty="0" smtClean="0"/>
              <a:t>》 </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pPr marL="1835150" indent="-1835150">
              <a:buNone/>
            </a:pPr>
            <a:r>
              <a:rPr lang="zh-CN" altLang="en-US" dirty="0" smtClean="0"/>
              <a:t>载华</a:t>
            </a:r>
            <a:r>
              <a:rPr lang="en-US" dirty="0" smtClean="0"/>
              <a:t> (M):    </a:t>
            </a:r>
            <a:r>
              <a:rPr lang="zh-CN" altLang="en-US" dirty="0" smtClean="0"/>
              <a:t>妳好</a:t>
            </a:r>
            <a:r>
              <a:rPr lang="en-US" dirty="0" smtClean="0"/>
              <a:t>. (Ni </a:t>
            </a:r>
            <a:r>
              <a:rPr lang="en-US" dirty="0" err="1" smtClean="0"/>
              <a:t>hao</a:t>
            </a:r>
            <a:r>
              <a:rPr lang="en-US" dirty="0" smtClean="0"/>
              <a:t> ‘hello’)</a:t>
            </a:r>
          </a:p>
          <a:p>
            <a:pPr marL="1835150" indent="-1835150">
              <a:buNone/>
            </a:pPr>
            <a:r>
              <a:rPr lang="zh-CN" altLang="en-US" dirty="0" smtClean="0"/>
              <a:t>莉莉</a:t>
            </a:r>
            <a:r>
              <a:rPr lang="en-US" dirty="0" smtClean="0"/>
              <a:t> (F): 	</a:t>
            </a:r>
            <a:r>
              <a:rPr lang="zh-CN" altLang="en-US" dirty="0" smtClean="0"/>
              <a:t>你好个什么呀</a:t>
            </a:r>
            <a:r>
              <a:rPr lang="en-US" dirty="0" smtClean="0"/>
              <a:t>? </a:t>
            </a:r>
            <a:r>
              <a:rPr lang="zh-CN" altLang="en-US" dirty="0" smtClean="0"/>
              <a:t>你又不是美国人，见了生人，还得你好，你好的。。。</a:t>
            </a:r>
            <a:r>
              <a:rPr lang="en-US" altLang="zh-CN" dirty="0" smtClean="0"/>
              <a:t/>
            </a:r>
            <a:br>
              <a:rPr lang="en-US" altLang="zh-CN" dirty="0" smtClean="0"/>
            </a:br>
            <a:r>
              <a:rPr lang="en-US" altLang="zh-CN" dirty="0" smtClean="0"/>
              <a:t>“Why are saying Ni </a:t>
            </a:r>
            <a:r>
              <a:rPr lang="en-US" altLang="zh-CN" dirty="0" err="1" smtClean="0"/>
              <a:t>Hao</a:t>
            </a:r>
            <a:r>
              <a:rPr lang="en-US" altLang="zh-CN" dirty="0"/>
              <a:t> </a:t>
            </a:r>
            <a:r>
              <a:rPr lang="en-US" altLang="zh-CN" dirty="0" smtClean="0"/>
              <a:t>to strangers? You aren’t Americans.”</a:t>
            </a:r>
            <a:endParaRPr lang="en-US" dirty="0"/>
          </a:p>
        </p:txBody>
      </p:sp>
    </p:spTree>
    <p:extLst>
      <p:ext uri="{BB962C8B-B14F-4D97-AF65-F5344CB8AC3E}">
        <p14:creationId xmlns:p14="http://schemas.microsoft.com/office/powerpoint/2010/main" val="495276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693334" y="1764719"/>
            <a:ext cx="8596715" cy="444981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zh-CN" altLang="en-US" dirty="0">
                <a:solidFill>
                  <a:srgbClr val="000000"/>
                </a:solidFill>
              </a:rPr>
              <a:t>学生看到老师时</a:t>
            </a:r>
            <a:r>
              <a:rPr lang="en-US" dirty="0">
                <a:solidFill>
                  <a:srgbClr val="000000"/>
                </a:solidFill>
              </a:rPr>
              <a:t>…</a:t>
            </a:r>
            <a:r>
              <a:rPr lang="zh-CN" altLang="en-US" i="1" dirty="0">
                <a:solidFill>
                  <a:srgbClr val="FF0000"/>
                </a:solidFill>
              </a:rPr>
              <a:t>老师早，老师好</a:t>
            </a:r>
            <a:r>
              <a:rPr lang="en-US" altLang="zh-CN" i="1" dirty="0">
                <a:solidFill>
                  <a:srgbClr val="FF0000"/>
                </a:solidFill>
              </a:rPr>
              <a:t/>
            </a:r>
            <a:br>
              <a:rPr lang="en-US" altLang="zh-CN" i="1" dirty="0">
                <a:solidFill>
                  <a:srgbClr val="FF0000"/>
                </a:solidFill>
              </a:rPr>
            </a:br>
            <a:r>
              <a:rPr lang="en-US" altLang="zh-CN" i="1" dirty="0">
                <a:solidFill>
                  <a:schemeClr val="tx1"/>
                </a:solidFill>
              </a:rPr>
              <a:t>When students greet teacher</a:t>
            </a:r>
            <a:r>
              <a:rPr lang="is-IS" altLang="zh-CN" i="1" dirty="0">
                <a:solidFill>
                  <a:schemeClr val="tx1"/>
                </a:solidFill>
              </a:rPr>
              <a:t>….</a:t>
            </a:r>
            <a:r>
              <a:rPr lang="is-IS" altLang="zh-CN" i="1" dirty="0">
                <a:solidFill>
                  <a:srgbClr val="FF0000"/>
                </a:solidFill>
              </a:rPr>
              <a:t>Good day, Teacher</a:t>
            </a:r>
            <a:endParaRPr lang="en-US" altLang="zh-CN" i="1" dirty="0">
              <a:solidFill>
                <a:srgbClr val="FF0000"/>
              </a:solidFill>
            </a:endParaRPr>
          </a:p>
          <a:p>
            <a:r>
              <a:rPr lang="zh-CN" altLang="en-US" dirty="0">
                <a:solidFill>
                  <a:srgbClr val="000000"/>
                </a:solidFill>
              </a:rPr>
              <a:t>老师看到学生时</a:t>
            </a:r>
            <a:r>
              <a:rPr lang="en-US" dirty="0">
                <a:solidFill>
                  <a:srgbClr val="000000"/>
                </a:solidFill>
              </a:rPr>
              <a:t>…</a:t>
            </a:r>
            <a:r>
              <a:rPr lang="zh-CN" altLang="en-US" i="1" dirty="0">
                <a:solidFill>
                  <a:srgbClr val="FF0000"/>
                </a:solidFill>
              </a:rPr>
              <a:t>去上课啊？去哪儿</a:t>
            </a:r>
            <a:r>
              <a:rPr lang="zh-CN" altLang="zh-CN" i="1" dirty="0">
                <a:solidFill>
                  <a:srgbClr val="FF0000"/>
                </a:solidFill>
              </a:rPr>
              <a:t>？</a:t>
            </a:r>
            <a:r>
              <a:rPr lang="en-US" altLang="zh-CN" i="1" dirty="0">
                <a:solidFill>
                  <a:srgbClr val="FF0000"/>
                </a:solidFill>
              </a:rPr>
              <a:t/>
            </a:r>
            <a:br>
              <a:rPr lang="en-US" altLang="zh-CN" i="1" dirty="0">
                <a:solidFill>
                  <a:srgbClr val="FF0000"/>
                </a:solidFill>
              </a:rPr>
            </a:br>
            <a:r>
              <a:rPr lang="en-US" altLang="zh-CN" i="1" dirty="0">
                <a:solidFill>
                  <a:schemeClr val="tx1"/>
                </a:solidFill>
              </a:rPr>
              <a:t>When teachers meet student</a:t>
            </a:r>
            <a:r>
              <a:rPr lang="is-IS" altLang="zh-CN" sz="2000" i="1" dirty="0">
                <a:solidFill>
                  <a:schemeClr val="tx1"/>
                </a:solidFill>
              </a:rPr>
              <a:t>…</a:t>
            </a:r>
            <a:r>
              <a:rPr lang="is-IS" altLang="zh-CN" sz="2000" i="1" dirty="0">
                <a:solidFill>
                  <a:srgbClr val="FF0000"/>
                </a:solidFill>
              </a:rPr>
              <a:t>Going to classes? Where are you going?</a:t>
            </a:r>
            <a:endParaRPr lang="en-US" altLang="zh-CN" sz="2000" i="1" dirty="0">
              <a:solidFill>
                <a:srgbClr val="FF0000"/>
              </a:solidFill>
            </a:endParaRPr>
          </a:p>
          <a:p>
            <a:r>
              <a:rPr lang="zh-CN" altLang="en-US" dirty="0">
                <a:solidFill>
                  <a:srgbClr val="000000"/>
                </a:solidFill>
              </a:rPr>
              <a:t>中午碰到同事时</a:t>
            </a:r>
            <a:r>
              <a:rPr lang="en-US" dirty="0">
                <a:solidFill>
                  <a:srgbClr val="000000"/>
                </a:solidFill>
              </a:rPr>
              <a:t>…</a:t>
            </a:r>
            <a:r>
              <a:rPr lang="zh-CN" altLang="en-US" i="1" dirty="0">
                <a:solidFill>
                  <a:srgbClr val="FF0000"/>
                </a:solidFill>
              </a:rPr>
              <a:t>吃饭去啊？吃饭没？</a:t>
            </a:r>
            <a:r>
              <a:rPr lang="en-US" altLang="zh-CN" i="1" dirty="0">
                <a:solidFill>
                  <a:srgbClr val="FF0000"/>
                </a:solidFill>
              </a:rPr>
              <a:t/>
            </a:r>
            <a:br>
              <a:rPr lang="en-US" altLang="zh-CN" i="1" dirty="0">
                <a:solidFill>
                  <a:srgbClr val="FF0000"/>
                </a:solidFill>
              </a:rPr>
            </a:br>
            <a:r>
              <a:rPr lang="en-US" altLang="zh-CN" i="1" dirty="0">
                <a:solidFill>
                  <a:schemeClr val="tx1"/>
                </a:solidFill>
              </a:rPr>
              <a:t>When meeting colleagues at noon</a:t>
            </a:r>
            <a:r>
              <a:rPr lang="is-IS" altLang="zh-CN" i="1" dirty="0">
                <a:solidFill>
                  <a:schemeClr val="tx1"/>
                </a:solidFill>
              </a:rPr>
              <a:t>…</a:t>
            </a:r>
            <a:r>
              <a:rPr lang="is-IS" altLang="zh-CN" i="1" dirty="0">
                <a:solidFill>
                  <a:srgbClr val="FF0000"/>
                </a:solidFill>
              </a:rPr>
              <a:t>Go to eat lunch? Did you eat?</a:t>
            </a:r>
            <a:endParaRPr lang="en-US" altLang="zh-CN" i="1" dirty="0">
              <a:solidFill>
                <a:srgbClr val="FF0000"/>
              </a:solidFill>
            </a:endParaRPr>
          </a:p>
          <a:p>
            <a:r>
              <a:rPr lang="zh-CN" altLang="en-US" dirty="0">
                <a:solidFill>
                  <a:schemeClr val="tx1"/>
                </a:solidFill>
              </a:rPr>
              <a:t>在商场碰到朋友时</a:t>
            </a:r>
            <a:r>
              <a:rPr lang="en-US" dirty="0"/>
              <a:t>…</a:t>
            </a:r>
            <a:r>
              <a:rPr lang="zh-CN" altLang="en-US" i="1" dirty="0">
                <a:solidFill>
                  <a:srgbClr val="FF0000"/>
                </a:solidFill>
              </a:rPr>
              <a:t>哎，买东西啊？</a:t>
            </a:r>
            <a:r>
              <a:rPr lang="en-US" altLang="zh-CN" i="1" dirty="0">
                <a:solidFill>
                  <a:srgbClr val="FF0000"/>
                </a:solidFill>
              </a:rPr>
              <a:t/>
            </a:r>
            <a:br>
              <a:rPr lang="en-US" altLang="zh-CN" i="1" dirty="0">
                <a:solidFill>
                  <a:srgbClr val="FF0000"/>
                </a:solidFill>
              </a:rPr>
            </a:br>
            <a:r>
              <a:rPr lang="en-US" altLang="zh-CN" i="1" dirty="0">
                <a:solidFill>
                  <a:schemeClr val="tx1"/>
                </a:solidFill>
              </a:rPr>
              <a:t>When meeting friends in a shopping meal</a:t>
            </a:r>
            <a:r>
              <a:rPr lang="is-IS" altLang="zh-CN" i="1" dirty="0">
                <a:solidFill>
                  <a:schemeClr val="tx1"/>
                </a:solidFill>
              </a:rPr>
              <a:t>…</a:t>
            </a:r>
            <a:r>
              <a:rPr lang="is-IS" altLang="zh-CN" i="1" dirty="0">
                <a:solidFill>
                  <a:srgbClr val="FF0000"/>
                </a:solidFill>
              </a:rPr>
              <a:t>coming to shopping?</a:t>
            </a:r>
            <a:endParaRPr lang="en-US" altLang="zh-CN" i="1" dirty="0">
              <a:solidFill>
                <a:srgbClr val="FF0000"/>
              </a:solidFill>
            </a:endParaRPr>
          </a:p>
          <a:p>
            <a:endParaRPr lang="en-US" i="1" dirty="0">
              <a:solidFill>
                <a:srgbClr val="FF0000"/>
              </a:solidFill>
            </a:endParaRPr>
          </a:p>
          <a:p>
            <a:pPr marL="0" indent="0">
              <a:buNone/>
            </a:pPr>
            <a:endParaRPr lang="en-US" dirty="0"/>
          </a:p>
          <a:p>
            <a:endParaRPr lang="en-US" dirty="0"/>
          </a:p>
        </p:txBody>
      </p:sp>
      <p:sp>
        <p:nvSpPr>
          <p:cNvPr id="7" name="Title 1"/>
          <p:cNvSpPr>
            <a:spLocks noGrp="1"/>
          </p:cNvSpPr>
          <p:nvPr>
            <p:ph type="title"/>
          </p:nvPr>
        </p:nvSpPr>
        <p:spPr>
          <a:xfrm>
            <a:off x="2136648" y="228600"/>
            <a:ext cx="8153400" cy="990600"/>
          </a:xfrm>
        </p:spPr>
        <p:txBody>
          <a:bodyPr/>
          <a:lstStyle/>
          <a:p>
            <a:r>
              <a:rPr lang="zh-CN" altLang="en-US" i="1" dirty="0" smtClean="0"/>
              <a:t>打招呼</a:t>
            </a:r>
            <a:r>
              <a:rPr lang="en-US" altLang="zh-CN" i="1" dirty="0" smtClean="0"/>
              <a:t> (greeting)</a:t>
            </a:r>
            <a:endParaRPr lang="en-US" i="1" dirty="0"/>
          </a:p>
        </p:txBody>
      </p:sp>
    </p:spTree>
    <p:extLst>
      <p:ext uri="{BB962C8B-B14F-4D97-AF65-F5344CB8AC3E}">
        <p14:creationId xmlns:p14="http://schemas.microsoft.com/office/powerpoint/2010/main" val="192079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9492</TotalTime>
  <Words>613</Words>
  <Application>Microsoft Macintosh PowerPoint</Application>
  <PresentationFormat>Widescreen</PresentationFormat>
  <Paragraphs>169</Paragraphs>
  <Slides>23</Slides>
  <Notes>4</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Calibri</vt:lpstr>
      <vt:lpstr>Tw Cen MT</vt:lpstr>
      <vt:lpstr>Wingdings</vt:lpstr>
      <vt:lpstr>Wingdings 2</vt:lpstr>
      <vt:lpstr>华文仿宋</vt:lpstr>
      <vt:lpstr>宋体</vt:lpstr>
      <vt:lpstr>Median</vt:lpstr>
      <vt:lpstr>Developing Critical Thinking Through sociolinguistic analysis of Authentic data </vt:lpstr>
      <vt:lpstr>Critical Thinking</vt:lpstr>
      <vt:lpstr>Sociolinguistic Analysis of Authentic Data </vt:lpstr>
      <vt:lpstr>Lesson Samples</vt:lpstr>
      <vt:lpstr>打招呼 (greeting)</vt:lpstr>
      <vt:lpstr>Textbook Greeting</vt:lpstr>
      <vt:lpstr>The Great Wall 《北京故事》 </vt:lpstr>
      <vt:lpstr>The Great Wall 《北京故事》 </vt:lpstr>
      <vt:lpstr>打招呼 (greeting)</vt:lpstr>
      <vt:lpstr>Listen to the two dialogues</vt:lpstr>
      <vt:lpstr>First-semester Chinese</vt:lpstr>
      <vt:lpstr>PowerPoint Presentation</vt:lpstr>
      <vt:lpstr>First-semester Chinese</vt:lpstr>
      <vt:lpstr>Compare Textbook lessons and Natural Conversation</vt:lpstr>
      <vt:lpstr>Request/Refusal scenario</vt:lpstr>
      <vt:lpstr>Dialogue comparison</vt:lpstr>
      <vt:lpstr>Dialogue comparison</vt:lpstr>
      <vt:lpstr>Hometown </vt:lpstr>
      <vt:lpstr>Cultural Values and Language Uses</vt:lpstr>
      <vt:lpstr>Cultural Values and Language Uses</vt:lpstr>
      <vt:lpstr>summary</vt:lpstr>
      <vt:lpstr>Classes</vt:lpstr>
      <vt:lpstr>PowerPoint Presentation</vt:lpstr>
    </vt:vector>
  </TitlesOfParts>
  <Company>Rice University</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Standards-based Curriculum   Design &amp; implementation </dc:title>
  <dc:creator>Meng Yeh</dc:creator>
  <cp:lastModifiedBy>Microsoft Office User</cp:lastModifiedBy>
  <cp:revision>695</cp:revision>
  <dcterms:created xsi:type="dcterms:W3CDTF">2015-04-18T22:16:06Z</dcterms:created>
  <dcterms:modified xsi:type="dcterms:W3CDTF">2016-08-08T23:16:48Z</dcterms:modified>
</cp:coreProperties>
</file>