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22"/>
  </p:notesMasterIdLst>
  <p:sldIdLst>
    <p:sldId id="256" r:id="rId2"/>
    <p:sldId id="265" r:id="rId3"/>
    <p:sldId id="257" r:id="rId4"/>
    <p:sldId id="271" r:id="rId5"/>
    <p:sldId id="272" r:id="rId6"/>
    <p:sldId id="258" r:id="rId7"/>
    <p:sldId id="275" r:id="rId8"/>
    <p:sldId id="276" r:id="rId9"/>
    <p:sldId id="278" r:id="rId10"/>
    <p:sldId id="280" r:id="rId11"/>
    <p:sldId id="290" r:id="rId12"/>
    <p:sldId id="279" r:id="rId13"/>
    <p:sldId id="277" r:id="rId14"/>
    <p:sldId id="291" r:id="rId15"/>
    <p:sldId id="284" r:id="rId16"/>
    <p:sldId id="285" r:id="rId17"/>
    <p:sldId id="288" r:id="rId18"/>
    <p:sldId id="286" r:id="rId19"/>
    <p:sldId id="289"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4" autoAdjust="0"/>
  </p:normalViewPr>
  <p:slideViewPr>
    <p:cSldViewPr snapToGrid="0">
      <p:cViewPr>
        <p:scale>
          <a:sx n="98" d="100"/>
          <a:sy n="98" d="100"/>
        </p:scale>
        <p:origin x="-10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4049C-F649-44D0-B0D3-A0F87B4C5144}" type="datetimeFigureOut">
              <a:rPr lang="en-US" smtClean="0"/>
              <a:t>8/10/2016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1445C-B9B6-4B54-93E4-320CDAACE790}" type="slidenum">
              <a:rPr lang="en-US" smtClean="0"/>
              <a:t>‹#›</a:t>
            </a:fld>
            <a:endParaRPr lang="en-US"/>
          </a:p>
        </p:txBody>
      </p:sp>
    </p:spTree>
    <p:extLst>
      <p:ext uri="{BB962C8B-B14F-4D97-AF65-F5344CB8AC3E}">
        <p14:creationId xmlns:p14="http://schemas.microsoft.com/office/powerpoint/2010/main" val="306178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Personal Introduction</a:t>
            </a:r>
            <a:endParaRPr lang="en-US" dirty="0" smtClean="0"/>
          </a:p>
          <a:p>
            <a:r>
              <a:rPr lang="en-US" b="1" dirty="0" smtClean="0"/>
              <a:t>My presentation: </a:t>
            </a:r>
            <a:r>
              <a:rPr lang="en-US" b="0" dirty="0" smtClean="0"/>
              <a:t>This</a:t>
            </a:r>
            <a:r>
              <a:rPr lang="en-US" b="0" baseline="0" dirty="0" smtClean="0"/>
              <a:t> presentation follows in the wake of the preceding discourse</a:t>
            </a:r>
            <a:r>
              <a:rPr lang="en-US" b="1" baseline="0" dirty="0" smtClean="0"/>
              <a:t>. </a:t>
            </a:r>
            <a:r>
              <a:rPr lang="en-US" b="0" baseline="0" dirty="0" smtClean="0"/>
              <a:t>I will show guided </a:t>
            </a:r>
            <a:r>
              <a:rPr lang="en-US" b="0" baseline="0" dirty="0" smtClean="0"/>
              <a:t>induction </a:t>
            </a:r>
            <a:r>
              <a:rPr lang="en-US" b="0" baseline="0" dirty="0" smtClean="0"/>
              <a:t>as </a:t>
            </a:r>
            <a:r>
              <a:rPr lang="en-US" b="0" baseline="0" dirty="0" smtClean="0"/>
              <a:t>a teaching </a:t>
            </a:r>
            <a:r>
              <a:rPr lang="en-US" b="0" baseline="0" dirty="0" smtClean="0"/>
              <a:t>approach for a specific interactional practice: compliments.</a:t>
            </a:r>
            <a:endParaRPr lang="en-US" dirty="0" smtClean="0"/>
          </a:p>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1</a:t>
            </a:fld>
            <a:endParaRPr lang="en-US"/>
          </a:p>
        </p:txBody>
      </p:sp>
    </p:spTree>
    <p:extLst>
      <p:ext uri="{BB962C8B-B14F-4D97-AF65-F5344CB8AC3E}">
        <p14:creationId xmlns:p14="http://schemas.microsoft.com/office/powerpoint/2010/main" val="212828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activity,</a:t>
            </a:r>
            <a:r>
              <a:rPr lang="en-US" baseline="0" dirty="0" smtClean="0"/>
              <a:t> students work on how compliments are articulated according to their type. </a:t>
            </a:r>
          </a:p>
          <a:p>
            <a:r>
              <a:rPr lang="en-US" b="1" baseline="0" dirty="0" smtClean="0"/>
              <a:t>(Audience is invited to do the same practice in Worksheet 3) </a:t>
            </a:r>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10</a:t>
            </a:fld>
            <a:endParaRPr lang="en-US"/>
          </a:p>
        </p:txBody>
      </p:sp>
    </p:spTree>
    <p:extLst>
      <p:ext uri="{BB962C8B-B14F-4D97-AF65-F5344CB8AC3E}">
        <p14:creationId xmlns:p14="http://schemas.microsoft.com/office/powerpoint/2010/main" val="302895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12</a:t>
            </a:fld>
            <a:endParaRPr lang="en-US"/>
          </a:p>
        </p:txBody>
      </p:sp>
    </p:spTree>
    <p:extLst>
      <p:ext uri="{BB962C8B-B14F-4D97-AF65-F5344CB8AC3E}">
        <p14:creationId xmlns:p14="http://schemas.microsoft.com/office/powerpoint/2010/main" val="290528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Audience is invited to work on worksheet 4</a:t>
            </a:r>
            <a:endParaRPr lang="en-US" b="1" dirty="0"/>
          </a:p>
        </p:txBody>
      </p:sp>
      <p:sp>
        <p:nvSpPr>
          <p:cNvPr id="4" name="Slide Number Placeholder 3"/>
          <p:cNvSpPr>
            <a:spLocks noGrp="1"/>
          </p:cNvSpPr>
          <p:nvPr>
            <p:ph type="sldNum" sz="quarter" idx="10"/>
          </p:nvPr>
        </p:nvSpPr>
        <p:spPr/>
        <p:txBody>
          <a:bodyPr/>
          <a:lstStyle/>
          <a:p>
            <a:fld id="{26A1445C-B9B6-4B54-93E4-320CDAACE790}" type="slidenum">
              <a:rPr lang="en-US" smtClean="0"/>
              <a:t>13</a:t>
            </a:fld>
            <a:endParaRPr lang="en-US"/>
          </a:p>
        </p:txBody>
      </p:sp>
    </p:spTree>
    <p:extLst>
      <p:ext uri="{BB962C8B-B14F-4D97-AF65-F5344CB8AC3E}">
        <p14:creationId xmlns:p14="http://schemas.microsoft.com/office/powerpoint/2010/main" val="29994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Audience is invited to check worksheet 5 from the</a:t>
            </a:r>
            <a:r>
              <a:rPr lang="en-US" b="1" baseline="0" dirty="0" smtClean="0"/>
              <a:t> handout</a:t>
            </a:r>
            <a:endParaRPr lang="en-US" b="1" dirty="0"/>
          </a:p>
        </p:txBody>
      </p:sp>
      <p:sp>
        <p:nvSpPr>
          <p:cNvPr id="4" name="Slide Number Placeholder 3"/>
          <p:cNvSpPr>
            <a:spLocks noGrp="1"/>
          </p:cNvSpPr>
          <p:nvPr>
            <p:ph type="sldNum" sz="quarter" idx="10"/>
          </p:nvPr>
        </p:nvSpPr>
        <p:spPr/>
        <p:txBody>
          <a:bodyPr/>
          <a:lstStyle/>
          <a:p>
            <a:fld id="{26A1445C-B9B6-4B54-93E4-320CDAACE790}" type="slidenum">
              <a:rPr lang="en-US" smtClean="0"/>
              <a:t>16</a:t>
            </a:fld>
            <a:endParaRPr lang="en-US"/>
          </a:p>
        </p:txBody>
      </p:sp>
    </p:spTree>
    <p:extLst>
      <p:ext uri="{BB962C8B-B14F-4D97-AF65-F5344CB8AC3E}">
        <p14:creationId xmlns:p14="http://schemas.microsoft.com/office/powerpoint/2010/main" val="315153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first practice,</a:t>
            </a:r>
            <a:r>
              <a:rPr lang="en-US" baseline="0" dirty="0" smtClean="0"/>
              <a:t> we have guided the students’ answers by suggesting the type of strategy the speakers adopted in complimenting and responding to compliments.</a:t>
            </a:r>
          </a:p>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17</a:t>
            </a:fld>
            <a:endParaRPr lang="en-US"/>
          </a:p>
        </p:txBody>
      </p:sp>
    </p:spTree>
    <p:extLst>
      <p:ext uri="{BB962C8B-B14F-4D97-AF65-F5344CB8AC3E}">
        <p14:creationId xmlns:p14="http://schemas.microsoft.com/office/powerpoint/2010/main" val="145120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18</a:t>
            </a:fld>
            <a:endParaRPr lang="en-US"/>
          </a:p>
        </p:txBody>
      </p:sp>
    </p:spTree>
    <p:extLst>
      <p:ext uri="{BB962C8B-B14F-4D97-AF65-F5344CB8AC3E}">
        <p14:creationId xmlns:p14="http://schemas.microsoft.com/office/powerpoint/2010/main" val="78579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Why compliments</a:t>
            </a:r>
            <a:r>
              <a:rPr lang="en-US" dirty="0" smtClean="0"/>
              <a:t>:</a:t>
            </a:r>
            <a:r>
              <a:rPr lang="en-US" baseline="0" dirty="0" smtClean="0"/>
              <a:t> The Italian program is walking along the line of the Center vision in including in the curriculum elements of interaction. Compliments and responses to compliments </a:t>
            </a:r>
            <a:r>
              <a:rPr lang="en-US" dirty="0" smtClean="0"/>
              <a:t>p</a:t>
            </a:r>
            <a:r>
              <a:rPr lang="en-US" sz="1200" dirty="0" smtClean="0">
                <a:latin typeface="Times New Roman" panose="02020603050405020304" pitchFamily="18" charset="0"/>
                <a:cs typeface="Times New Roman" panose="02020603050405020304" pitchFamily="18" charset="0"/>
              </a:rPr>
              <a:t>lay</a:t>
            </a:r>
            <a:r>
              <a:rPr lang="en-US" sz="1200" baseline="0" dirty="0" smtClean="0">
                <a:latin typeface="Times New Roman" panose="02020603050405020304" pitchFamily="18" charset="0"/>
                <a:cs typeface="Times New Roman" panose="02020603050405020304" pitchFamily="18" charset="0"/>
              </a:rPr>
              <a:t> a fundamental part in </a:t>
            </a:r>
            <a:r>
              <a:rPr lang="en-US" sz="1200" dirty="0" smtClean="0">
                <a:latin typeface="Times New Roman" panose="02020603050405020304" pitchFamily="18" charset="0"/>
                <a:cs typeface="Times New Roman" panose="02020603050405020304" pitchFamily="18" charset="0"/>
              </a:rPr>
              <a:t> a number of key social and discourse roles: </a:t>
            </a:r>
            <a:r>
              <a:rPr lang="en-US" dirty="0" smtClean="0"/>
              <a:t>is a tool of establishing friendship that creates ties of solidarity in most</a:t>
            </a:r>
            <a:r>
              <a:rPr lang="en-US" baseline="0" dirty="0" smtClean="0"/>
              <a:t> </a:t>
            </a:r>
            <a:r>
              <a:rPr lang="en-US" dirty="0" smtClean="0"/>
              <a:t>cultures. It is also an important social strategy in that it functions as an opener for a conversation and allows meaningful social interaction to follow. Neglecting to give compliments may even be understood as a sign of disapproval, and the inappropriate use of compliments may cause embarrassment and even offense. </a:t>
            </a:r>
            <a:r>
              <a:rPr lang="en-US" baseline="0" dirty="0" smtClean="0"/>
              <a:t>A substantial body  of research is available for each compliment. </a:t>
            </a:r>
            <a:r>
              <a:rPr lang="en-US" dirty="0" smtClean="0"/>
              <a:t>Although innovative ideas can be found especially in recent textbooks, as L2 Italian, </a:t>
            </a:r>
            <a:r>
              <a:rPr lang="en-US" baseline="0" dirty="0" smtClean="0"/>
              <a:t>few classroom resources have been developed to introduce explicit complimenting behavior and strategies for responding to compliments.  In our research</a:t>
            </a:r>
            <a:r>
              <a:rPr lang="en-US" dirty="0" smtClean="0"/>
              <a:t> it was still impossible to identify an approach that highlighted the cultural nature of complimenting, required learners' initiative in observing the linguistic and pragmatic rules, and exposed learners to authentic input, thus stimulating their motivation. F</a:t>
            </a:r>
            <a:r>
              <a:rPr lang="en-US" baseline="0" dirty="0" smtClean="0"/>
              <a:t>or example only four compliments dialogues were found across five textbooks we have analyzed. My students and I were lucky enough to use a textbook provided with a section dedicated to the teaching of compliments. But, was my textbook adequate for presenting students with an accurate presentation of pragmatic aspects of compliments in the target language?</a:t>
            </a:r>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2</a:t>
            </a:fld>
            <a:endParaRPr lang="en-US"/>
          </a:p>
        </p:txBody>
      </p:sp>
    </p:spTree>
    <p:extLst>
      <p:ext uri="{BB962C8B-B14F-4D97-AF65-F5344CB8AC3E}">
        <p14:creationId xmlns:p14="http://schemas.microsoft.com/office/powerpoint/2010/main" val="283352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smtClean="0"/>
              <a:t>The Textbook:</a:t>
            </a:r>
          </a:p>
          <a:p>
            <a:pPr algn="just"/>
            <a:r>
              <a:rPr lang="en-US" b="1" dirty="0" smtClean="0"/>
              <a:t>(the</a:t>
            </a:r>
            <a:r>
              <a:rPr lang="en-US" b="1" baseline="0" dirty="0" smtClean="0"/>
              <a:t> audience is provided with a copy of the section from the textbook dealing with compliments and is asked to reflect upon eventual incongruities</a:t>
            </a:r>
            <a:r>
              <a:rPr lang="en-US" b="1" dirty="0" smtClean="0"/>
              <a:t>)</a:t>
            </a:r>
          </a:p>
        </p:txBody>
      </p:sp>
      <p:sp>
        <p:nvSpPr>
          <p:cNvPr id="4" name="Slide Number Placeholder 3"/>
          <p:cNvSpPr>
            <a:spLocks noGrp="1"/>
          </p:cNvSpPr>
          <p:nvPr>
            <p:ph type="sldNum" sz="quarter" idx="10"/>
          </p:nvPr>
        </p:nvSpPr>
        <p:spPr/>
        <p:txBody>
          <a:bodyPr/>
          <a:lstStyle/>
          <a:p>
            <a:fld id="{26A1445C-B9B6-4B54-93E4-320CDAACE790}" type="slidenum">
              <a:rPr lang="en-US" smtClean="0"/>
              <a:t>3</a:t>
            </a:fld>
            <a:endParaRPr lang="en-US"/>
          </a:p>
        </p:txBody>
      </p:sp>
    </p:spTree>
    <p:extLst>
      <p:ext uri="{BB962C8B-B14F-4D97-AF65-F5344CB8AC3E}">
        <p14:creationId xmlns:p14="http://schemas.microsoft.com/office/powerpoint/2010/main" val="251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The appropriateness for presenting learners with good language models in the area of pragmatics is questionable: the textbook offered an inaccurate and sometimes decontextualized presentation of the different pragmatic aspects related to the complimenting examined, as well as a lack of natural conversation models representing the real use of the language.</a:t>
            </a:r>
            <a:r>
              <a:rPr lang="en-US" sz="1200" kern="1200" dirty="0" smtClean="0">
                <a:solidFill>
                  <a:schemeClr val="tx1"/>
                </a:solidFill>
                <a:effectLst/>
                <a:latin typeface="+mn-lt"/>
                <a:ea typeface="+mn-ea"/>
                <a:cs typeface="+mn-cs"/>
              </a:rPr>
              <a:t> A possible explanation for this inadequacy is that the textbook relies heavily on native speakers’ intuition about norms of their community rather than on empirical research.</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such, I conducted my own research on Italian compliments based on literature on complimenting and natural data, not with the intention to provide generalizable findings</a:t>
            </a:r>
            <a:r>
              <a:rPr lang="en-US" sz="1200" kern="1200" baseline="0" dirty="0" smtClean="0">
                <a:solidFill>
                  <a:schemeClr val="tx1"/>
                </a:solidFill>
                <a:effectLst/>
                <a:latin typeface="+mn-lt"/>
                <a:ea typeface="+mn-ea"/>
                <a:cs typeface="+mn-cs"/>
              </a:rPr>
              <a:t> but</a:t>
            </a:r>
            <a:r>
              <a:rPr lang="en-US" sz="1200" kern="1200" dirty="0" smtClean="0">
                <a:solidFill>
                  <a:schemeClr val="tx1"/>
                </a:solidFill>
                <a:effectLst/>
                <a:latin typeface="+mn-lt"/>
                <a:ea typeface="+mn-ea"/>
                <a:cs typeface="+mn-cs"/>
              </a:rPr>
              <a:t> rather as a first step to a better understanding of L2 Italian teaching materials and a possible source of suggestions to integrate with the textbook.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just"/>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4</a:t>
            </a:fld>
            <a:endParaRPr lang="en-US"/>
          </a:p>
        </p:txBody>
      </p:sp>
    </p:spTree>
    <p:extLst>
      <p:ext uri="{BB962C8B-B14F-4D97-AF65-F5344CB8AC3E}">
        <p14:creationId xmlns:p14="http://schemas.microsoft.com/office/powerpoint/2010/main" val="283413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put together a </a:t>
            </a:r>
            <a:r>
              <a:rPr lang="en-US" baseline="0" dirty="0" smtClean="0"/>
              <a:t>compliments bag of tools.</a:t>
            </a:r>
          </a:p>
          <a:p>
            <a:r>
              <a:rPr lang="en-US" baseline="0" dirty="0" smtClean="0"/>
              <a:t>Now I can begin to conceive my class and I will proceed with my students exactly as I did for myself when I ‘became aware of my language’: I will expose them to authentic data and I will guide them to detect the different components upon which compliments are articulated.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5</a:t>
            </a:fld>
            <a:endParaRPr lang="en-US"/>
          </a:p>
        </p:txBody>
      </p:sp>
    </p:spTree>
    <p:extLst>
      <p:ext uri="{BB962C8B-B14F-4D97-AF65-F5344CB8AC3E}">
        <p14:creationId xmlns:p14="http://schemas.microsoft.com/office/powerpoint/2010/main" val="283025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Becoming aware of our own 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first achievement was becoming more consciously aware of my own language specifically in terms of patterns of compliments;</a:t>
            </a:r>
            <a:r>
              <a:rPr lang="en-US" sz="1200" kern="1200" baseline="0" dirty="0" smtClean="0">
                <a:solidFill>
                  <a:schemeClr val="tx1"/>
                </a:solidFill>
                <a:effectLst/>
                <a:latin typeface="+mn-lt"/>
                <a:ea typeface="+mn-ea"/>
                <a:cs typeface="+mn-cs"/>
              </a:rPr>
              <a:t> this was</a:t>
            </a:r>
            <a:r>
              <a:rPr lang="en-US" sz="1200" kern="1200" dirty="0" smtClean="0">
                <a:solidFill>
                  <a:schemeClr val="tx1"/>
                </a:solidFill>
                <a:effectLst/>
                <a:latin typeface="+mn-lt"/>
                <a:ea typeface="+mn-ea"/>
                <a:cs typeface="+mn-cs"/>
              </a:rPr>
              <a:t> </a:t>
            </a:r>
            <a:r>
              <a:rPr lang="en-US" dirty="0" smtClean="0"/>
              <a:t>absolutely essential for me as a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fact, native speakers, having unconsciously mastered their L1 in childhood, may know the system of their language intuitively but they may lack explicit knowledge,</a:t>
            </a:r>
            <a:r>
              <a:rPr lang="en-US" baseline="0" dirty="0" smtClean="0"/>
              <a:t> more so</a:t>
            </a:r>
            <a:r>
              <a:rPr lang="en-US" dirty="0" smtClean="0"/>
              <a:t> when it comes to interactional practices and their mechanism. Therefore, it is important to examine the reality of language use in relevant educational settings and by gathering and observing authentic data.</a:t>
            </a:r>
          </a:p>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6</a:t>
            </a:fld>
            <a:endParaRPr lang="en-US"/>
          </a:p>
        </p:txBody>
      </p:sp>
    </p:spTree>
    <p:extLst>
      <p:ext uri="{BB962C8B-B14F-4D97-AF65-F5344CB8AC3E}">
        <p14:creationId xmlns:p14="http://schemas.microsoft.com/office/powerpoint/2010/main" val="383610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step has the purpose of introducing students to and making them familiar with the charts they will use to practice with their L2.</a:t>
            </a:r>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7</a:t>
            </a:fld>
            <a:endParaRPr lang="en-US"/>
          </a:p>
        </p:txBody>
      </p:sp>
    </p:spTree>
    <p:extLst>
      <p:ext uri="{BB962C8B-B14F-4D97-AF65-F5344CB8AC3E}">
        <p14:creationId xmlns:p14="http://schemas.microsoft.com/office/powerpoint/2010/main" val="375781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this step, students are exposed to a natural conversation in Italian. Then they perform some practices in order to distinguish the different functions that a compliment may have in a conversation. The authentic material we are using is an adaptation of a dinner party conversation reported by Giovanna </a:t>
            </a:r>
            <a:r>
              <a:rPr lang="en-US" baseline="0" dirty="0" err="1" smtClean="0"/>
              <a:t>Alfonsetti</a:t>
            </a:r>
            <a:r>
              <a:rPr lang="en-US" baseline="0" dirty="0" smtClean="0"/>
              <a:t> in </a:t>
            </a:r>
            <a:r>
              <a:rPr lang="en-US" i="1" baseline="0" dirty="0" smtClean="0"/>
              <a:t>I </a:t>
            </a:r>
            <a:r>
              <a:rPr lang="en-US" i="1" baseline="0" dirty="0" err="1" smtClean="0"/>
              <a:t>complimenti</a:t>
            </a:r>
            <a:r>
              <a:rPr lang="en-US" i="1" baseline="0" dirty="0" smtClean="0"/>
              <a:t> </a:t>
            </a:r>
            <a:r>
              <a:rPr lang="en-US" i="1" baseline="0" dirty="0" err="1" smtClean="0"/>
              <a:t>nella</a:t>
            </a:r>
            <a:r>
              <a:rPr lang="en-US" i="1" baseline="0" dirty="0" smtClean="0"/>
              <a:t> conversazione </a:t>
            </a:r>
            <a:r>
              <a:rPr lang="en-US" i="0" baseline="0" dirty="0" smtClean="0"/>
              <a:t>– </a:t>
            </a:r>
            <a:r>
              <a:rPr lang="en-US" i="0" baseline="0" dirty="0" err="1" smtClean="0"/>
              <a:t>Editori</a:t>
            </a:r>
            <a:r>
              <a:rPr lang="en-US" i="0" baseline="0" dirty="0" smtClean="0"/>
              <a:t> </a:t>
            </a:r>
            <a:r>
              <a:rPr lang="en-US" i="0" baseline="0" dirty="0" err="1" smtClean="0"/>
              <a:t>Riuniti</a:t>
            </a:r>
            <a:r>
              <a:rPr lang="en-US" i="0" baseline="0" dirty="0" smtClean="0"/>
              <a:t> university press, 2009</a:t>
            </a:r>
            <a:endParaRPr lang="en-US" i="1" dirty="0"/>
          </a:p>
        </p:txBody>
      </p:sp>
      <p:sp>
        <p:nvSpPr>
          <p:cNvPr id="4" name="Slide Number Placeholder 3"/>
          <p:cNvSpPr>
            <a:spLocks noGrp="1"/>
          </p:cNvSpPr>
          <p:nvPr>
            <p:ph type="sldNum" sz="quarter" idx="10"/>
          </p:nvPr>
        </p:nvSpPr>
        <p:spPr/>
        <p:txBody>
          <a:bodyPr/>
          <a:lstStyle/>
          <a:p>
            <a:fld id="{26A1445C-B9B6-4B54-93E4-320CDAACE790}" type="slidenum">
              <a:rPr lang="en-US" smtClean="0"/>
              <a:t>8</a:t>
            </a:fld>
            <a:endParaRPr lang="en-US"/>
          </a:p>
        </p:txBody>
      </p:sp>
    </p:spTree>
    <p:extLst>
      <p:ext uri="{BB962C8B-B14F-4D97-AF65-F5344CB8AC3E}">
        <p14:creationId xmlns:p14="http://schemas.microsoft.com/office/powerpoint/2010/main" val="178659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445C-B9B6-4B54-93E4-320CDAACE790}" type="slidenum">
              <a:rPr lang="en-US" smtClean="0"/>
              <a:t>9</a:t>
            </a:fld>
            <a:endParaRPr lang="en-US"/>
          </a:p>
        </p:txBody>
      </p:sp>
    </p:spTree>
    <p:extLst>
      <p:ext uri="{BB962C8B-B14F-4D97-AF65-F5344CB8AC3E}">
        <p14:creationId xmlns:p14="http://schemas.microsoft.com/office/powerpoint/2010/main" val="3107501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E1D2453-2D07-442B-BEBA-E6AA1D344378}"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87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AAD95-4C50-406C-A689-8DCF1709AE29}"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2453-2D07-442B-BEBA-E6AA1D344378}" type="slidenum">
              <a:rPr lang="en-US" smtClean="0"/>
              <a:t>‹#›</a:t>
            </a:fld>
            <a:endParaRPr lang="en-US"/>
          </a:p>
        </p:txBody>
      </p:sp>
    </p:spTree>
    <p:extLst>
      <p:ext uri="{BB962C8B-B14F-4D97-AF65-F5344CB8AC3E}">
        <p14:creationId xmlns:p14="http://schemas.microsoft.com/office/powerpoint/2010/main" val="94718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81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54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spTree>
    <p:extLst>
      <p:ext uri="{BB962C8B-B14F-4D97-AF65-F5344CB8AC3E}">
        <p14:creationId xmlns:p14="http://schemas.microsoft.com/office/powerpoint/2010/main" val="173789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4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55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047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5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spTree>
    <p:extLst>
      <p:ext uri="{BB962C8B-B14F-4D97-AF65-F5344CB8AC3E}">
        <p14:creationId xmlns:p14="http://schemas.microsoft.com/office/powerpoint/2010/main" val="310657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AD95-4C50-406C-A689-8DCF1709AE29}"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2453-2D07-442B-BEBA-E6AA1D344378}"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68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5AAD95-4C50-406C-A689-8DCF1709AE29}"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2453-2D07-442B-BEBA-E6AA1D344378}" type="slidenum">
              <a:rPr lang="en-US" smtClean="0"/>
              <a:t>‹#›</a:t>
            </a:fld>
            <a:endParaRPr lang="en-US"/>
          </a:p>
        </p:txBody>
      </p:sp>
    </p:spTree>
    <p:extLst>
      <p:ext uri="{BB962C8B-B14F-4D97-AF65-F5344CB8AC3E}">
        <p14:creationId xmlns:p14="http://schemas.microsoft.com/office/powerpoint/2010/main" val="232455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5AAD95-4C50-406C-A689-8DCF1709AE29}"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D2453-2D07-442B-BEBA-E6AA1D344378}"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80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5AAD95-4C50-406C-A689-8DCF1709AE29}"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D2453-2D07-442B-BEBA-E6AA1D344378}"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594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AAD95-4C50-406C-A689-8DCF1709AE29}"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D2453-2D07-442B-BEBA-E6AA1D344378}" type="slidenum">
              <a:rPr lang="en-US" smtClean="0"/>
              <a:t>‹#›</a:t>
            </a:fld>
            <a:endParaRPr lang="en-US"/>
          </a:p>
        </p:txBody>
      </p:sp>
    </p:spTree>
    <p:extLst>
      <p:ext uri="{BB962C8B-B14F-4D97-AF65-F5344CB8AC3E}">
        <p14:creationId xmlns:p14="http://schemas.microsoft.com/office/powerpoint/2010/main" val="81621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AAD95-4C50-406C-A689-8DCF1709AE29}"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2453-2D07-442B-BEBA-E6AA1D344378}"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88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AAD95-4C50-406C-A689-8DCF1709AE29}"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2453-2D07-442B-BEBA-E6AA1D344378}" type="slidenum">
              <a:rPr lang="en-US" smtClean="0"/>
              <a:t>‹#›</a:t>
            </a:fld>
            <a:endParaRPr lang="en-US"/>
          </a:p>
        </p:txBody>
      </p:sp>
    </p:spTree>
    <p:extLst>
      <p:ext uri="{BB962C8B-B14F-4D97-AF65-F5344CB8AC3E}">
        <p14:creationId xmlns:p14="http://schemas.microsoft.com/office/powerpoint/2010/main" val="304852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5AAD95-4C50-406C-A689-8DCF1709AE29}" type="datetimeFigureOut">
              <a:rPr lang="en-US" smtClean="0"/>
              <a:t>8/10/2016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1D2453-2D07-442B-BEBA-E6AA1D344378}" type="slidenum">
              <a:rPr lang="en-US" smtClean="0"/>
              <a:t>‹#›</a:t>
            </a:fld>
            <a:endParaRPr lang="en-US"/>
          </a:p>
        </p:txBody>
      </p:sp>
    </p:spTree>
    <p:extLst>
      <p:ext uri="{BB962C8B-B14F-4D97-AF65-F5344CB8AC3E}">
        <p14:creationId xmlns:p14="http://schemas.microsoft.com/office/powerpoint/2010/main" val="132486296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latin typeface="Times New Roman" panose="02020603050405020304" pitchFamily="18" charset="0"/>
                <a:cs typeface="Times New Roman" panose="02020603050405020304" pitchFamily="18" charset="0"/>
              </a:rPr>
              <a:t>by</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 Cristina </a:t>
            </a:r>
            <a:r>
              <a:rPr lang="en-US" b="1" dirty="0" err="1" smtClean="0">
                <a:latin typeface="Times New Roman" panose="02020603050405020304" pitchFamily="18" charset="0"/>
                <a:cs typeface="Times New Roman" panose="02020603050405020304" pitchFamily="18" charset="0"/>
              </a:rPr>
              <a:t>Giliberti</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CLIC </a:t>
            </a:r>
            <a:endParaRPr lang="en-US" dirty="0"/>
          </a:p>
        </p:txBody>
      </p:sp>
      <p:sp>
        <p:nvSpPr>
          <p:cNvPr id="7" name="Title 1"/>
          <p:cNvSpPr>
            <a:spLocks noGrp="1"/>
          </p:cNvSpPr>
          <p:nvPr>
            <p:ph type="ctrTitle"/>
          </p:nvPr>
        </p:nvSpPr>
        <p:spPr/>
        <p:txBody>
          <a:bodyPr>
            <a:noAutofit/>
          </a:bodyPr>
          <a:lstStyle/>
          <a:p>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
            </a:r>
            <a:br>
              <a:rPr lang="en-US" sz="2200" b="1" dirty="0" smtClean="0">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
            </a:r>
            <a:br>
              <a:rPr lang="en-US" sz="2200" b="1" dirty="0" smtClean="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Beyond Textbook and Dialogues: </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Using </a:t>
            </a:r>
            <a:r>
              <a:rPr lang="en-US" sz="2400" b="1" dirty="0">
                <a:latin typeface="Times New Roman" panose="02020603050405020304" pitchFamily="18" charset="0"/>
                <a:cs typeface="Times New Roman" panose="02020603050405020304" pitchFamily="18" charset="0"/>
              </a:rPr>
              <a:t>Guided Induction</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to Teach Conversational Practices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such as Compliments</a:t>
            </a:r>
            <a:endParaRPr lang="en-US" sz="2400" dirty="0"/>
          </a:p>
        </p:txBody>
      </p:sp>
      <p:pic>
        <p:nvPicPr>
          <p:cNvPr id="4"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7886">
            <a:off x="9629572" y="14105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90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7057" y="1012371"/>
            <a:ext cx="10156372" cy="3970318"/>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Step </a:t>
            </a:r>
            <a:r>
              <a:rPr lang="en-US" sz="3600" b="1" u="sng" dirty="0" smtClean="0">
                <a:latin typeface="Times New Roman" panose="02020603050405020304" pitchFamily="18" charset="0"/>
                <a:cs typeface="Times New Roman" panose="02020603050405020304" pitchFamily="18" charset="0"/>
              </a:rPr>
              <a:t>3</a:t>
            </a:r>
          </a:p>
          <a:p>
            <a:r>
              <a:rPr lang="en-US" sz="3600" dirty="0" smtClean="0">
                <a:latin typeface="Times New Roman" panose="02020603050405020304" pitchFamily="18" charset="0"/>
                <a:cs typeface="Times New Roman" panose="02020603050405020304" pitchFamily="18" charset="0"/>
              </a:rPr>
              <a:t>Categorizing compliments strategy</a:t>
            </a:r>
          </a:p>
          <a:p>
            <a:endParaRPr lang="en-US" sz="3600" dirty="0">
              <a:latin typeface="Times New Roman" panose="02020603050405020304" pitchFamily="18" charset="0"/>
              <a:cs typeface="Times New Roman" panose="02020603050405020304" pitchFamily="18" charset="0"/>
            </a:endParaRPr>
          </a:p>
          <a:p>
            <a:r>
              <a:rPr lang="en-US" sz="3600" i="1" dirty="0" smtClean="0">
                <a:latin typeface="Times New Roman" panose="02020603050405020304" pitchFamily="18" charset="0"/>
                <a:cs typeface="Times New Roman" panose="02020603050405020304" pitchFamily="18" charset="0"/>
              </a:rPr>
              <a:t>Students fill in the chart they have used in </a:t>
            </a:r>
            <a:r>
              <a:rPr lang="en-US" sz="3600" i="1" u="sng" dirty="0" smtClean="0">
                <a:latin typeface="Times New Roman" panose="02020603050405020304" pitchFamily="18" charset="0"/>
                <a:cs typeface="Times New Roman" panose="02020603050405020304" pitchFamily="18" charset="0"/>
              </a:rPr>
              <a:t>Step 1 </a:t>
            </a:r>
            <a:r>
              <a:rPr lang="en-US" sz="3600" i="1" dirty="0" smtClean="0">
                <a:latin typeface="Times New Roman" panose="02020603050405020304" pitchFamily="18" charset="0"/>
                <a:cs typeface="Times New Roman" panose="02020603050405020304" pitchFamily="18" charset="0"/>
              </a:rPr>
              <a:t>with the examples of compliments they have found in the previous practice </a:t>
            </a:r>
            <a:endParaRPr lang="en-US" sz="3600" i="1"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4"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8543" y="4007795"/>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74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2937349"/>
              </p:ext>
            </p:extLst>
          </p:nvPr>
        </p:nvGraphicFramePr>
        <p:xfrm>
          <a:off x="2315182" y="1634248"/>
          <a:ext cx="6040877" cy="3755422"/>
        </p:xfrm>
        <a:graphic>
          <a:graphicData uri="http://schemas.openxmlformats.org/drawingml/2006/table">
            <a:tbl>
              <a:tblPr firstRow="1" firstCol="1" bandRow="1">
                <a:tableStyleId>{5C22544A-7EE6-4342-B048-85BDC9FD1C3A}</a:tableStyleId>
              </a:tblPr>
              <a:tblGrid>
                <a:gridCol w="1430897"/>
                <a:gridCol w="1772173"/>
                <a:gridCol w="2837807"/>
              </a:tblGrid>
              <a:tr h="214607">
                <a:tc>
                  <a:txBody>
                    <a:bodyPr/>
                    <a:lstStyle/>
                    <a:p>
                      <a:pPr marL="0" marR="0" algn="just">
                        <a:lnSpc>
                          <a:spcPct val="107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200" dirty="0">
                          <a:effectLst/>
                        </a:rPr>
                        <a:t>Type</a:t>
                      </a:r>
                      <a:endParaRPr lang="en-US" sz="1000" dirty="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200">
                          <a:effectLst/>
                        </a:rPr>
                        <a:t>Example</a:t>
                      </a:r>
                      <a:endParaRPr lang="en-US" sz="1000">
                        <a:effectLst/>
                        <a:latin typeface="Calibri"/>
                        <a:ea typeface="Calibri"/>
                        <a:cs typeface="Times New Roman"/>
                      </a:endParaRPr>
                    </a:p>
                  </a:txBody>
                  <a:tcPr marL="60661" marR="60661" marT="0" marB="0"/>
                </a:tc>
              </a:tr>
              <a:tr h="1376984">
                <a:tc>
                  <a:txBody>
                    <a:bodyPr/>
                    <a:lstStyle/>
                    <a:p>
                      <a:pPr marL="0" marR="0" algn="just">
                        <a:lnSpc>
                          <a:spcPct val="107000"/>
                        </a:lnSpc>
                        <a:spcBef>
                          <a:spcPts val="0"/>
                        </a:spcBef>
                        <a:spcAft>
                          <a:spcPts val="0"/>
                        </a:spcAft>
                      </a:pPr>
                      <a:r>
                        <a:rPr lang="en-US" sz="1100">
                          <a:effectLst/>
                        </a:rPr>
                        <a:t>Head act strategy</a:t>
                      </a:r>
                      <a:endParaRPr lang="en-US" sz="100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100" dirty="0">
                          <a:effectLst/>
                        </a:rPr>
                        <a:t>Praise of performance / skills</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endParaRPr>
                    </a:p>
                    <a:p>
                      <a:pPr marL="0" marR="0" algn="just">
                        <a:lnSpc>
                          <a:spcPct val="107000"/>
                        </a:lnSpc>
                        <a:spcBef>
                          <a:spcPts val="0"/>
                        </a:spcBef>
                        <a:spcAft>
                          <a:spcPts val="0"/>
                        </a:spcAft>
                      </a:pPr>
                      <a:r>
                        <a:rPr lang="en-US" sz="1100" dirty="0">
                          <a:effectLst/>
                        </a:rPr>
                        <a:t>Praise of possession</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endParaRPr>
                    </a:p>
                    <a:p>
                      <a:pPr marL="0" marR="0" algn="just">
                        <a:lnSpc>
                          <a:spcPct val="107000"/>
                        </a:lnSpc>
                        <a:spcBef>
                          <a:spcPts val="0"/>
                        </a:spcBef>
                        <a:spcAft>
                          <a:spcPts val="0"/>
                        </a:spcAft>
                      </a:pPr>
                      <a:r>
                        <a:rPr lang="en-US" sz="1100" dirty="0">
                          <a:effectLst/>
                        </a:rPr>
                        <a:t>Praise of appearance</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100">
                          <a:effectLst/>
                        </a:rPr>
                        <a:t> </a:t>
                      </a:r>
                      <a:endParaRPr lang="en-US" sz="1000">
                        <a:effectLst/>
                        <a:latin typeface="Calibri"/>
                        <a:ea typeface="Calibri"/>
                        <a:cs typeface="Times New Roman"/>
                      </a:endParaRPr>
                    </a:p>
                  </a:txBody>
                  <a:tcPr marL="60661" marR="60661" marT="0" marB="0"/>
                </a:tc>
              </a:tr>
              <a:tr h="1573695">
                <a:tc>
                  <a:txBody>
                    <a:bodyPr/>
                    <a:lstStyle/>
                    <a:p>
                      <a:pPr marL="0" marR="0" algn="just">
                        <a:lnSpc>
                          <a:spcPct val="107000"/>
                        </a:lnSpc>
                        <a:spcBef>
                          <a:spcPts val="0"/>
                        </a:spcBef>
                        <a:spcAft>
                          <a:spcPts val="0"/>
                        </a:spcAft>
                      </a:pPr>
                      <a:r>
                        <a:rPr lang="en-US" sz="1100">
                          <a:effectLst/>
                        </a:rPr>
                        <a:t>Internal modifier</a:t>
                      </a:r>
                      <a:endParaRPr lang="en-US" sz="100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100" dirty="0">
                          <a:effectLst/>
                        </a:rPr>
                        <a:t>Superlative</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endParaRPr>
                    </a:p>
                    <a:p>
                      <a:pPr marL="0" marR="0" algn="just">
                        <a:lnSpc>
                          <a:spcPct val="107000"/>
                        </a:lnSpc>
                        <a:spcBef>
                          <a:spcPts val="0"/>
                        </a:spcBef>
                        <a:spcAft>
                          <a:spcPts val="0"/>
                        </a:spcAft>
                      </a:pPr>
                      <a:r>
                        <a:rPr lang="en-US" sz="1100" dirty="0">
                          <a:effectLst/>
                        </a:rPr>
                        <a:t>Intensifier</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endParaRPr>
                    </a:p>
                    <a:p>
                      <a:pPr marL="0" marR="0" algn="just">
                        <a:lnSpc>
                          <a:spcPct val="107000"/>
                        </a:lnSpc>
                        <a:spcBef>
                          <a:spcPts val="0"/>
                        </a:spcBef>
                        <a:spcAft>
                          <a:spcPts val="0"/>
                        </a:spcAft>
                      </a:pPr>
                      <a:r>
                        <a:rPr lang="en-US" sz="1100" dirty="0">
                          <a:effectLst/>
                        </a:rPr>
                        <a:t>Exclamation</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endParaRPr>
                    </a:p>
                    <a:p>
                      <a:pPr marL="0" marR="0" algn="just">
                        <a:lnSpc>
                          <a:spcPct val="107000"/>
                        </a:lnSpc>
                        <a:spcBef>
                          <a:spcPts val="0"/>
                        </a:spcBef>
                        <a:spcAft>
                          <a:spcPts val="0"/>
                        </a:spcAft>
                      </a:pPr>
                      <a:r>
                        <a:rPr lang="en-US" sz="1100" dirty="0">
                          <a:effectLst/>
                        </a:rPr>
                        <a:t>Repetition</a:t>
                      </a:r>
                      <a:endParaRPr lang="en-US" sz="1000" dirty="0">
                        <a:effectLst/>
                      </a:endParaRPr>
                    </a:p>
                    <a:p>
                      <a:pPr marL="0" marR="0" algn="just">
                        <a:lnSpc>
                          <a:spcPct val="107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60661" marR="60661" marT="0" marB="0"/>
                </a:tc>
              </a:tr>
              <a:tr h="590136">
                <a:tc>
                  <a:txBody>
                    <a:bodyPr/>
                    <a:lstStyle/>
                    <a:p>
                      <a:pPr marL="0" marR="0" algn="just">
                        <a:lnSpc>
                          <a:spcPct val="107000"/>
                        </a:lnSpc>
                        <a:spcBef>
                          <a:spcPts val="0"/>
                        </a:spcBef>
                        <a:spcAft>
                          <a:spcPts val="0"/>
                        </a:spcAft>
                      </a:pPr>
                      <a:r>
                        <a:rPr lang="en-US" sz="1100">
                          <a:effectLst/>
                        </a:rPr>
                        <a:t>External modifier</a:t>
                      </a:r>
                      <a:endParaRPr lang="en-US" sz="100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100">
                          <a:effectLst/>
                        </a:rPr>
                        <a:t>Preparator</a:t>
                      </a:r>
                      <a:endParaRPr lang="en-US" sz="1000">
                        <a:effectLst/>
                      </a:endParaRPr>
                    </a:p>
                    <a:p>
                      <a:pPr marL="0" marR="0" algn="just">
                        <a:lnSpc>
                          <a:spcPct val="107000"/>
                        </a:lnSpc>
                        <a:spcBef>
                          <a:spcPts val="0"/>
                        </a:spcBef>
                        <a:spcAft>
                          <a:spcPts val="0"/>
                        </a:spcAft>
                      </a:pPr>
                      <a:r>
                        <a:rPr lang="en-US" sz="1100">
                          <a:effectLst/>
                        </a:rPr>
                        <a:t> </a:t>
                      </a:r>
                      <a:endParaRPr lang="en-US" sz="1000">
                        <a:effectLst/>
                      </a:endParaRPr>
                    </a:p>
                    <a:p>
                      <a:pPr marL="0" marR="0" algn="just">
                        <a:lnSpc>
                          <a:spcPct val="107000"/>
                        </a:lnSpc>
                        <a:spcBef>
                          <a:spcPts val="0"/>
                        </a:spcBef>
                        <a:spcAft>
                          <a:spcPts val="0"/>
                        </a:spcAft>
                      </a:pPr>
                      <a:r>
                        <a:rPr lang="en-US" sz="1100">
                          <a:effectLst/>
                        </a:rPr>
                        <a:t> </a:t>
                      </a:r>
                      <a:endParaRPr lang="en-US" sz="1000">
                        <a:effectLst/>
                        <a:latin typeface="Calibri"/>
                        <a:ea typeface="Calibri"/>
                        <a:cs typeface="Times New Roman"/>
                      </a:endParaRPr>
                    </a:p>
                  </a:txBody>
                  <a:tcPr marL="60661" marR="60661" marT="0" marB="0"/>
                </a:tc>
                <a:tc>
                  <a:txBody>
                    <a:bodyPr/>
                    <a:lstStyle/>
                    <a:p>
                      <a:pPr marL="0" marR="0" algn="just">
                        <a:lnSpc>
                          <a:spcPct val="107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60661" marR="60661" marT="0" marB="0"/>
                </a:tc>
              </a:tr>
            </a:tbl>
          </a:graphicData>
        </a:graphic>
      </p:graphicFrame>
      <p:sp>
        <p:nvSpPr>
          <p:cNvPr id="4" name="TextBox 3"/>
          <p:cNvSpPr txBox="1"/>
          <p:nvPr/>
        </p:nvSpPr>
        <p:spPr>
          <a:xfrm>
            <a:off x="1079770" y="768485"/>
            <a:ext cx="9898864" cy="646331"/>
          </a:xfrm>
          <a:prstGeom prst="rect">
            <a:avLst/>
          </a:prstGeom>
          <a:noFill/>
        </p:spPr>
        <p:txBody>
          <a:bodyPr wrap="none" rtlCol="0">
            <a:spAutoFit/>
          </a:bodyPr>
          <a:lstStyle/>
          <a:p>
            <a:r>
              <a:rPr lang="en-US" b="1" u="sng" dirty="0"/>
              <a:t>Worksheet 3</a:t>
            </a:r>
            <a:endParaRPr lang="en-US" dirty="0"/>
          </a:p>
          <a:p>
            <a:r>
              <a:rPr lang="en-US" dirty="0">
                <a:latin typeface="Times New Roman" panose="02020603050405020304" pitchFamily="18" charset="0"/>
                <a:cs typeface="Times New Roman" panose="02020603050405020304" pitchFamily="18" charset="0"/>
              </a:rPr>
              <a:t>Fill in the following chart with the compliments you have identify from the dialogue in the previous step</a:t>
            </a:r>
            <a:r>
              <a:rPr lang="en-US" dirty="0"/>
              <a:t>.</a:t>
            </a:r>
          </a:p>
        </p:txBody>
      </p:sp>
      <p:pic>
        <p:nvPicPr>
          <p:cNvPr id="5" name="Picture 6" descr="C:\Users\jacob97\AppData\Local\Microsoft\Windows\INetCache\IE\1881R02O\Fotolia_50544910_X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25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918" y="748146"/>
            <a:ext cx="10239498" cy="551734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Reflection:</a:t>
            </a:r>
          </a:p>
          <a:p>
            <a:r>
              <a:rPr lang="en-US" dirty="0" smtClean="0">
                <a:latin typeface="Times New Roman" panose="02020603050405020304" pitchFamily="18" charset="0"/>
                <a:cs typeface="Times New Roman" panose="02020603050405020304" pitchFamily="18" charset="0"/>
              </a:rPr>
              <a:t>Reflect on your findings by answering the following questions:</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syntactic and lexical items are more frequent and </a:t>
            </a:r>
            <a:r>
              <a:rPr lang="en-US" dirty="0" smtClean="0">
                <a:latin typeface="Times New Roman" panose="02020603050405020304" pitchFamily="18" charset="0"/>
                <a:cs typeface="Times New Roman" panose="02020603050405020304" pitchFamily="18" charset="0"/>
              </a:rPr>
              <a:t>recurring </a:t>
            </a:r>
            <a:r>
              <a:rPr lang="en-US" dirty="0" smtClean="0">
                <a:latin typeface="Times New Roman" panose="02020603050405020304" pitchFamily="18" charset="0"/>
                <a:cs typeface="Times New Roman" panose="02020603050405020304" pitchFamily="18" charset="0"/>
              </a:rPr>
              <a:t>in the formulation of the Italian  compliments you have found?</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verbs ________________________________________________________</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adjectives _____________________________________________________</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modifiers </a:t>
            </a:r>
            <a:r>
              <a:rPr lang="en-US" dirty="0" smtClean="0">
                <a:latin typeface="Times New Roman" panose="02020603050405020304" pitchFamily="18" charset="0"/>
                <a:cs typeface="Times New Roman" panose="02020603050405020304" pitchFamily="18" charset="0"/>
              </a:rPr>
              <a:t>___________________________________________________</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 any compliments for each situation seem inappropriate to you? If so, why?</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____________________________________________________________________________________</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____________________________________________________________________________________</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____________________________________________________________________________________</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Would you have uttered in your language the same compliments in a different way?  If so, how?</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____________________________________________________________________________________</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____________________________________________________________________________________</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____________________________________________________________________________________</a:t>
            </a:r>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9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414" y="1045029"/>
            <a:ext cx="10499272" cy="3724096"/>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Step </a:t>
            </a:r>
            <a:r>
              <a:rPr lang="en-US" sz="3600" b="1" u="sng" dirty="0" smtClean="0">
                <a:latin typeface="Times New Roman" panose="02020603050405020304" pitchFamily="18" charset="0"/>
                <a:cs typeface="Times New Roman" panose="02020603050405020304" pitchFamily="18" charset="0"/>
              </a:rPr>
              <a:t>4</a:t>
            </a:r>
            <a:endParaRPr lang="en-US" sz="3600" b="1" u="sng"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Categorizing C</a:t>
            </a:r>
            <a:r>
              <a:rPr lang="en-US" sz="3600" dirty="0" smtClean="0">
                <a:latin typeface="Times New Roman" panose="02020603050405020304" pitchFamily="18" charset="0"/>
                <a:cs typeface="Times New Roman" panose="02020603050405020304" pitchFamily="18" charset="0"/>
              </a:rPr>
              <a:t>ompliment </a:t>
            </a:r>
            <a:r>
              <a:rPr lang="en-US" sz="3600" dirty="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esponses strategy</a:t>
            </a:r>
          </a:p>
          <a:p>
            <a:endParaRPr lang="en-US" sz="3600" dirty="0">
              <a:latin typeface="Times New Roman" panose="02020603050405020304" pitchFamily="18" charset="0"/>
              <a:cs typeface="Times New Roman" panose="02020603050405020304" pitchFamily="18" charset="0"/>
            </a:endParaRPr>
          </a:p>
          <a:p>
            <a:endParaRPr lang="en-US" sz="3200" i="1" dirty="0" smtClean="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Students work on Compliment Responses: they first highlight them and subsequently they focus their attention upon the typology</a:t>
            </a:r>
            <a:endParaRPr lang="en-US" sz="3200" i="1" dirty="0">
              <a:latin typeface="Times New Roman" panose="02020603050405020304" pitchFamily="18" charset="0"/>
              <a:cs typeface="Times New Roman" panose="02020603050405020304" pitchFamily="18" charset="0"/>
            </a:endParaRPr>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294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587" y="1040860"/>
            <a:ext cx="7218643" cy="923330"/>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Worksheet 4</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Underline the compliment responses you find in the Italian dialogue.</a:t>
            </a:r>
          </a:p>
          <a:p>
            <a:r>
              <a:rPr lang="en-US" dirty="0">
                <a:latin typeface="Times New Roman" panose="02020603050405020304" pitchFamily="18" charset="0"/>
                <a:cs typeface="Times New Roman" panose="02020603050405020304" pitchFamily="18" charset="0"/>
              </a:rPr>
              <a:t>Then fill in the following chart listing the type of responses you have found</a:t>
            </a:r>
            <a:r>
              <a:rPr lang="en-US" dirty="0"/>
              <a:t>.</a:t>
            </a:r>
          </a:p>
        </p:txBody>
      </p:sp>
      <p:graphicFrame>
        <p:nvGraphicFramePr>
          <p:cNvPr id="3" name="Table 2"/>
          <p:cNvGraphicFramePr>
            <a:graphicFrameLocks noGrp="1"/>
          </p:cNvGraphicFramePr>
          <p:nvPr>
            <p:extLst>
              <p:ext uri="{D42A27DB-BD31-4B8C-83A1-F6EECF244321}">
                <p14:modId xmlns:p14="http://schemas.microsoft.com/office/powerpoint/2010/main" val="1222116930"/>
              </p:ext>
            </p:extLst>
          </p:nvPr>
        </p:nvGraphicFramePr>
        <p:xfrm>
          <a:off x="2558375" y="2159540"/>
          <a:ext cx="6336388" cy="3426809"/>
        </p:xfrm>
        <a:graphic>
          <a:graphicData uri="http://schemas.openxmlformats.org/drawingml/2006/table">
            <a:tbl>
              <a:tblPr firstRow="1" firstCol="1" bandRow="1">
                <a:tableStyleId>{5C22544A-7EE6-4342-B048-85BDC9FD1C3A}</a:tableStyleId>
              </a:tblPr>
              <a:tblGrid>
                <a:gridCol w="1500894"/>
                <a:gridCol w="1814123"/>
                <a:gridCol w="3021371"/>
              </a:tblGrid>
              <a:tr h="244772">
                <a:tc>
                  <a:txBody>
                    <a:bodyPr/>
                    <a:lstStyle/>
                    <a:p>
                      <a:pPr marL="0" marR="0" algn="just">
                        <a:lnSpc>
                          <a:spcPct val="107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200">
                          <a:effectLst/>
                        </a:rPr>
                        <a:t>Type</a:t>
                      </a:r>
                      <a:endParaRPr lang="en-US" sz="1100">
                        <a:effectLst/>
                        <a:latin typeface="Calibri"/>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200">
                          <a:effectLst/>
                        </a:rPr>
                        <a:t>Example</a:t>
                      </a:r>
                      <a:endParaRPr lang="en-US" sz="1100">
                        <a:effectLst/>
                        <a:latin typeface="Calibri"/>
                        <a:ea typeface="Calibri"/>
                        <a:cs typeface="Times New Roman"/>
                      </a:endParaRPr>
                    </a:p>
                  </a:txBody>
                  <a:tcPr marL="68580" marR="68580" marT="0" marB="0"/>
                </a:tc>
              </a:tr>
              <a:tr h="3182037">
                <a:tc>
                  <a:txBody>
                    <a:bodyPr/>
                    <a:lstStyle/>
                    <a:p>
                      <a:pPr marL="0" marR="0" algn="just">
                        <a:lnSpc>
                          <a:spcPct val="107000"/>
                        </a:lnSpc>
                        <a:spcBef>
                          <a:spcPts val="0"/>
                        </a:spcBef>
                        <a:spcAft>
                          <a:spcPts val="0"/>
                        </a:spcAft>
                      </a:pPr>
                      <a:r>
                        <a:rPr lang="en-US" sz="1200">
                          <a:effectLst/>
                        </a:rPr>
                        <a:t>Head act strategy</a:t>
                      </a:r>
                      <a:endParaRPr lang="en-US" sz="1100">
                        <a:effectLst/>
                        <a:latin typeface="Calibri"/>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200" dirty="0">
                          <a:effectLst/>
                        </a:rPr>
                        <a:t>Token of appreciation</a:t>
                      </a:r>
                      <a:endParaRPr lang="en-US" sz="1100" dirty="0">
                        <a:effectLst/>
                      </a:endParaRPr>
                    </a:p>
                    <a:p>
                      <a:pPr marL="0" marR="0" algn="just">
                        <a:lnSpc>
                          <a:spcPct val="107000"/>
                        </a:lnSpc>
                        <a:spcBef>
                          <a:spcPts val="0"/>
                        </a:spcBef>
                        <a:spcAft>
                          <a:spcPts val="0"/>
                        </a:spcAft>
                      </a:pPr>
                      <a:r>
                        <a:rPr lang="en-US" sz="1200" dirty="0">
                          <a:effectLst/>
                        </a:rPr>
                        <a:t> </a:t>
                      </a:r>
                      <a:endParaRPr lang="en-US" sz="1100" dirty="0">
                        <a:effectLst/>
                      </a:endParaRPr>
                    </a:p>
                    <a:p>
                      <a:pPr marL="0" marR="0" algn="just">
                        <a:lnSpc>
                          <a:spcPct val="107000"/>
                        </a:lnSpc>
                        <a:spcBef>
                          <a:spcPts val="0"/>
                        </a:spcBef>
                        <a:spcAft>
                          <a:spcPts val="0"/>
                        </a:spcAft>
                      </a:pPr>
                      <a:r>
                        <a:rPr lang="en-US" sz="1200" dirty="0">
                          <a:effectLst/>
                        </a:rPr>
                        <a:t>Downgrading</a:t>
                      </a:r>
                      <a:endParaRPr lang="en-US" sz="1100" dirty="0">
                        <a:effectLst/>
                      </a:endParaRPr>
                    </a:p>
                    <a:p>
                      <a:pPr marL="0" marR="0" algn="just">
                        <a:lnSpc>
                          <a:spcPct val="107000"/>
                        </a:lnSpc>
                        <a:spcBef>
                          <a:spcPts val="0"/>
                        </a:spcBef>
                        <a:spcAft>
                          <a:spcPts val="0"/>
                        </a:spcAft>
                      </a:pPr>
                      <a:r>
                        <a:rPr lang="en-US" sz="1200" dirty="0">
                          <a:effectLst/>
                        </a:rPr>
                        <a:t> </a:t>
                      </a:r>
                      <a:endParaRPr lang="en-US" sz="1100" dirty="0">
                        <a:effectLst/>
                      </a:endParaRPr>
                    </a:p>
                    <a:p>
                      <a:pPr marL="0" marR="0" algn="just">
                        <a:lnSpc>
                          <a:spcPct val="107000"/>
                        </a:lnSpc>
                        <a:spcBef>
                          <a:spcPts val="0"/>
                        </a:spcBef>
                        <a:spcAft>
                          <a:spcPts val="0"/>
                        </a:spcAft>
                      </a:pPr>
                      <a:r>
                        <a:rPr lang="en-US" sz="1200" dirty="0">
                          <a:effectLst/>
                        </a:rPr>
                        <a:t>Disagreeing</a:t>
                      </a:r>
                      <a:endParaRPr lang="en-US" sz="1100" dirty="0">
                        <a:effectLst/>
                      </a:endParaRPr>
                    </a:p>
                    <a:p>
                      <a:pPr marL="0" marR="0" algn="just">
                        <a:lnSpc>
                          <a:spcPct val="107000"/>
                        </a:lnSpc>
                        <a:spcBef>
                          <a:spcPts val="0"/>
                        </a:spcBef>
                        <a:spcAft>
                          <a:spcPts val="0"/>
                        </a:spcAft>
                      </a:pPr>
                      <a:r>
                        <a:rPr lang="en-US" sz="1200" dirty="0">
                          <a:effectLst/>
                        </a:rPr>
                        <a:t> </a:t>
                      </a:r>
                      <a:endParaRPr lang="en-US" sz="1100" dirty="0">
                        <a:effectLst/>
                      </a:endParaRPr>
                    </a:p>
                    <a:p>
                      <a:pPr marL="0" marR="0" algn="just">
                        <a:lnSpc>
                          <a:spcPct val="107000"/>
                        </a:lnSpc>
                        <a:spcBef>
                          <a:spcPts val="0"/>
                        </a:spcBef>
                        <a:spcAft>
                          <a:spcPts val="0"/>
                        </a:spcAft>
                      </a:pPr>
                      <a:r>
                        <a:rPr lang="en-US" sz="1200" dirty="0">
                          <a:effectLst/>
                        </a:rPr>
                        <a:t>Avoiding the topic</a:t>
                      </a:r>
                      <a:endParaRPr lang="en-US" sz="1100" dirty="0">
                        <a:effectLst/>
                      </a:endParaRPr>
                    </a:p>
                    <a:p>
                      <a:pPr marL="0" marR="0" algn="just">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Questioning or requesting assistance</a:t>
                      </a:r>
                      <a:endParaRPr lang="en-US" sz="1100" dirty="0">
                        <a:effectLst/>
                      </a:endParaRPr>
                    </a:p>
                    <a:p>
                      <a:pPr marL="0" marR="0" algn="just">
                        <a:lnSpc>
                          <a:spcPct val="107000"/>
                        </a:lnSpc>
                        <a:spcBef>
                          <a:spcPts val="0"/>
                        </a:spcBef>
                        <a:spcAft>
                          <a:spcPts val="0"/>
                        </a:spcAft>
                      </a:pPr>
                      <a:r>
                        <a:rPr lang="en-US" sz="1200" dirty="0">
                          <a:effectLst/>
                        </a:rPr>
                        <a:t> </a:t>
                      </a:r>
                      <a:endParaRPr lang="en-US" sz="1100" dirty="0">
                        <a:effectLst/>
                      </a:endParaRPr>
                    </a:p>
                    <a:p>
                      <a:pPr marL="0" marR="0" algn="just">
                        <a:lnSpc>
                          <a:spcPct val="107000"/>
                        </a:lnSpc>
                        <a:spcBef>
                          <a:spcPts val="0"/>
                        </a:spcBef>
                        <a:spcAft>
                          <a:spcPts val="0"/>
                        </a:spcAft>
                      </a:pPr>
                      <a:r>
                        <a:rPr lang="en-US" sz="1200" dirty="0">
                          <a:effectLst/>
                        </a:rPr>
                        <a:t>Shifting the credit</a:t>
                      </a:r>
                      <a:endParaRPr lang="en-US" sz="1100" dirty="0">
                        <a:effectLst/>
                      </a:endParaRPr>
                    </a:p>
                    <a:p>
                      <a:pPr marL="0" marR="0" algn="just">
                        <a:lnSpc>
                          <a:spcPct val="107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pic>
        <p:nvPicPr>
          <p:cNvPr id="5" name="Picture 6" descr="C:\Users\jacob97\AppData\Local\Microsoft\Windows\INetCache\IE\1881R02O\Fotolia_50544910_X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7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1" y="1028700"/>
            <a:ext cx="10548256" cy="501675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Reflection</a:t>
            </a:r>
          </a:p>
          <a:p>
            <a:r>
              <a:rPr lang="en-US" sz="3200" dirty="0" smtClean="0">
                <a:latin typeface="Times New Roman" panose="02020603050405020304" pitchFamily="18" charset="0"/>
                <a:cs typeface="Times New Roman" panose="02020603050405020304" pitchFamily="18" charset="0"/>
              </a:rPr>
              <a:t>Reflect on your findings by answering the following questions:</a:t>
            </a: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What is the prevalent strategy used in responding to a compliment?</a:t>
            </a: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Have you noticed any difference between Italian and English in the way compliment responses are uttered?</a:t>
            </a: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Can you think of any cultural differences that may have determined the dissimilarity in compliment responses? </a:t>
            </a: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p:txBody>
      </p:sp>
      <p:pic>
        <p:nvPicPr>
          <p:cNvPr id="3" name="Picture 6" descr="C:\Users\jacob97\AppData\Local\Microsoft\Windows\INetCache\IE\1881R02O\Fotolia_50544910_X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7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979714"/>
            <a:ext cx="10140043" cy="3693319"/>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Step </a:t>
            </a:r>
            <a:r>
              <a:rPr lang="en-US" sz="3600" b="1" u="sng" dirty="0" smtClean="0">
                <a:latin typeface="Times New Roman" panose="02020603050405020304" pitchFamily="18" charset="0"/>
                <a:cs typeface="Times New Roman" panose="02020603050405020304" pitchFamily="18" charset="0"/>
              </a:rPr>
              <a:t>5</a:t>
            </a:r>
            <a:endParaRPr lang="en-US" sz="3600" b="1" u="sng"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 Practicing with compliments</a:t>
            </a:r>
          </a:p>
          <a:p>
            <a:endParaRPr lang="en-US" sz="3600" dirty="0">
              <a:latin typeface="Times New Roman" panose="02020603050405020304" pitchFamily="18" charset="0"/>
              <a:cs typeface="Times New Roman" panose="02020603050405020304" pitchFamily="18" charset="0"/>
            </a:endParaRPr>
          </a:p>
          <a:p>
            <a:r>
              <a:rPr lang="en-US" sz="3600" i="1" dirty="0" smtClean="0">
                <a:latin typeface="Times New Roman" panose="02020603050405020304" pitchFamily="18" charset="0"/>
                <a:cs typeface="Times New Roman" panose="02020603050405020304" pitchFamily="18" charset="0"/>
              </a:rPr>
              <a:t>Students are asked to complete a dialogue in Italian and then they listen to the recorded version and correct their answers </a:t>
            </a:r>
            <a:endParaRPr lang="en-US" sz="3600" i="1" dirty="0">
              <a:latin typeface="Times New Roman" panose="02020603050405020304" pitchFamily="18" charset="0"/>
              <a:cs typeface="Times New Roman" panose="02020603050405020304" pitchFamily="18" charset="0"/>
            </a:endParaRPr>
          </a:p>
          <a:p>
            <a:endParaRPr lang="en-US" dirty="0"/>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62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343" y="996043"/>
            <a:ext cx="9620917" cy="4370427"/>
          </a:xfrm>
          <a:prstGeom prst="rect">
            <a:avLst/>
          </a:prstGeom>
          <a:noFill/>
        </p:spPr>
        <p:txBody>
          <a:bodyPr wrap="square" rtlCol="0">
            <a:spAutoFit/>
          </a:bodyPr>
          <a:lstStyle/>
          <a:p>
            <a:r>
              <a:rPr lang="en-US" dirty="0"/>
              <a:t> </a:t>
            </a:r>
          </a:p>
          <a:p>
            <a:r>
              <a:rPr lang="en-US" sz="2000" b="1" u="sng" dirty="0" err="1" smtClean="0">
                <a:latin typeface="Times New Roman" panose="02020603050405020304" pitchFamily="18" charset="0"/>
                <a:cs typeface="Times New Roman" panose="02020603050405020304" pitchFamily="18" charset="0"/>
              </a:rPr>
              <a:t>Che</a:t>
            </a:r>
            <a:r>
              <a:rPr lang="en-US" sz="2000" b="1" u="sng" dirty="0" smtClean="0">
                <a:latin typeface="Times New Roman" panose="02020603050405020304" pitchFamily="18" charset="0"/>
                <a:cs typeface="Times New Roman" panose="02020603050405020304" pitchFamily="18" charset="0"/>
              </a:rPr>
              <a:t> belle </a:t>
            </a:r>
            <a:r>
              <a:rPr lang="en-US" sz="2000" b="1" u="sng" dirty="0" err="1" smtClean="0">
                <a:latin typeface="Times New Roman" panose="02020603050405020304" pitchFamily="18" charset="0"/>
                <a:cs typeface="Times New Roman" panose="02020603050405020304" pitchFamily="18" charset="0"/>
              </a:rPr>
              <a:t>scarpe</a:t>
            </a:r>
            <a:r>
              <a:rPr lang="en-US" sz="2000" b="1" u="sng"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____ _______________ </a:t>
            </a:r>
            <a:r>
              <a:rPr lang="en-US" sz="2000" dirty="0" err="1">
                <a:latin typeface="Times New Roman" panose="02020603050405020304" pitchFamily="18" charset="0"/>
                <a:cs typeface="Times New Roman" panose="02020603050405020304" pitchFamily="18" charset="0"/>
              </a:rPr>
              <a:t>scarpe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comprato</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(Praise of possession: exclamation)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_____ ___________! </a:t>
            </a:r>
            <a:r>
              <a:rPr lang="en-US" sz="2000" i="1" dirty="0">
                <a:latin typeface="Times New Roman" panose="02020603050405020304" pitchFamily="18" charset="0"/>
                <a:cs typeface="Times New Roman" panose="02020603050405020304" pitchFamily="18" charset="0"/>
              </a:rPr>
              <a:t>(Internal modifier: superlative)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Mah</a:t>
            </a:r>
            <a:r>
              <a:rPr lang="en-US" sz="2000" dirty="0">
                <a:latin typeface="Times New Roman" panose="02020603050405020304" pitchFamily="18" charset="0"/>
                <a:cs typeface="Times New Roman" panose="02020603050405020304" pitchFamily="18" charset="0"/>
              </a:rPr>
              <a:t>, ___________ </a:t>
            </a:r>
            <a:r>
              <a:rPr lang="en-US" sz="2000" dirty="0" err="1">
                <a:latin typeface="Times New Roman" panose="02020603050405020304" pitchFamily="18" charset="0"/>
                <a:cs typeface="Times New Roman" panose="02020603050405020304" pitchFamily="18" charset="0"/>
              </a:rPr>
              <a:t>queste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(Compliment responses: downgrading)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 Si’, </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sono</a:t>
            </a:r>
            <a:r>
              <a:rPr lang="en-US" sz="2000" dirty="0">
                <a:latin typeface="Times New Roman" panose="02020603050405020304" pitchFamily="18" charset="0"/>
                <a:cs typeface="Times New Roman" panose="02020603050405020304" pitchFamily="18" charset="0"/>
              </a:rPr>
              <a:t> __________ come le </a:t>
            </a:r>
            <a:r>
              <a:rPr lang="en-US" sz="2000" dirty="0" err="1">
                <a:latin typeface="Times New Roman" panose="02020603050405020304" pitchFamily="18" charset="0"/>
                <a:cs typeface="Times New Roman" panose="02020603050405020304" pitchFamily="18" charset="0"/>
              </a:rPr>
              <a:t>volevo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bianche</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l’abbronzatura</a:t>
            </a:r>
            <a:r>
              <a:rPr lang="en-US" sz="2000" dirty="0">
                <a:latin typeface="Times New Roman" panose="02020603050405020304" pitchFamily="18" charset="0"/>
                <a:cs typeface="Times New Roman" panose="02020603050405020304" pitchFamily="18" charset="0"/>
              </a:rPr>
              <a:t> al </a:t>
            </a:r>
            <a:r>
              <a:rPr lang="en-US" sz="2000" dirty="0" err="1">
                <a:latin typeface="Times New Roman" panose="02020603050405020304" pitchFamily="18" charset="0"/>
                <a:cs typeface="Times New Roman" panose="02020603050405020304" pitchFamily="18" charset="0"/>
              </a:rPr>
              <a:t>piede</a:t>
            </a:r>
            <a:r>
              <a:rPr lang="en-US" sz="2000" dirty="0">
                <a:latin typeface="Times New Roman" panose="02020603050405020304" pitchFamily="18" charset="0"/>
                <a:cs typeface="Times New Roman" panose="02020603050405020304" pitchFamily="18" charset="0"/>
              </a:rPr>
              <a:t> … </a:t>
            </a:r>
            <a:r>
              <a:rPr lang="en-US" sz="2000" i="1" dirty="0">
                <a:latin typeface="Times New Roman" panose="02020603050405020304" pitchFamily="18" charset="0"/>
                <a:cs typeface="Times New Roman" panose="02020603050405020304" pitchFamily="18" charset="0"/>
              </a:rPr>
              <a:t>(intensifier)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Senti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io</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D: … </a:t>
            </a:r>
            <a:r>
              <a:rPr lang="en-US" sz="2000" dirty="0" err="1">
                <a:latin typeface="Times New Roman" panose="02020603050405020304" pitchFamily="18" charset="0"/>
                <a:cs typeface="Times New Roman" panose="02020603050405020304" pitchFamily="18" charset="0"/>
              </a:rPr>
              <a:t>sono</a:t>
            </a:r>
            <a:r>
              <a:rPr lang="en-US" sz="2000" dirty="0">
                <a:latin typeface="Times New Roman" panose="02020603050405020304" pitchFamily="18" charset="0"/>
                <a:cs typeface="Times New Roman" panose="02020603050405020304" pitchFamily="18" charset="0"/>
              </a:rPr>
              <a:t> ___________! </a:t>
            </a:r>
            <a:r>
              <a:rPr lang="en-US" sz="2000" i="1" dirty="0">
                <a:latin typeface="Times New Roman" panose="02020603050405020304" pitchFamily="18" charset="0"/>
                <a:cs typeface="Times New Roman" panose="02020603050405020304" pitchFamily="18" charset="0"/>
              </a:rPr>
              <a:t>(Internal modifier; superlative)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Senti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veramente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scarpe</a:t>
            </a:r>
            <a:r>
              <a:rPr lang="en-US" sz="2000" dirty="0">
                <a:latin typeface="Times New Roman" panose="02020603050405020304" pitchFamily="18" charset="0"/>
                <a:cs typeface="Times New Roman" panose="02020603050405020304" pitchFamily="18" charset="0"/>
              </a:rPr>
              <a:t> me la </a:t>
            </a:r>
            <a:r>
              <a:rPr lang="en-US" sz="2000" dirty="0" err="1">
                <a:latin typeface="Times New Roman" panose="02020603050405020304" pitchFamily="18" charset="0"/>
                <a:cs typeface="Times New Roman" panose="02020603050405020304" pitchFamily="18" charset="0"/>
              </a:rPr>
              <a:t>hanno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regalate</a:t>
            </a:r>
            <a:r>
              <a:rPr lang="en-US" sz="2000" dirty="0">
                <a:latin typeface="Times New Roman" panose="02020603050405020304" pitchFamily="18" charset="0"/>
                <a:cs typeface="Times New Roman" panose="02020603050405020304" pitchFamily="18" charset="0"/>
              </a:rPr>
              <a:t>. Eh:::, </a:t>
            </a:r>
            <a:r>
              <a:rPr lang="en-US" sz="2000" dirty="0" err="1">
                <a:latin typeface="Times New Roman" panose="02020603050405020304" pitchFamily="18" charset="0"/>
                <a:cs typeface="Times New Roman" panose="02020603050405020304" pitchFamily="18" charset="0"/>
              </a:rPr>
              <a:t>sono</a:t>
            </a:r>
            <a:r>
              <a:rPr lang="en-US" sz="2000" dirty="0">
                <a:latin typeface="Times New Roman" panose="02020603050405020304" pitchFamily="18" charset="0"/>
                <a:cs typeface="Times New Roman" panose="02020603050405020304" pitchFamily="18" charset="0"/>
              </a:rPr>
              <a:t> commode, </a:t>
            </a:r>
            <a:r>
              <a:rPr lang="en-US" sz="2000" dirty="0" err="1">
                <a:latin typeface="Times New Roman" panose="02020603050405020304" pitchFamily="18" charset="0"/>
                <a:cs typeface="Times New Roman" panose="02020603050405020304" pitchFamily="18" charset="0"/>
              </a:rPr>
              <a:t>pero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io</a:t>
            </a:r>
            <a:r>
              <a:rPr lang="en-US" sz="2000" dirty="0">
                <a:latin typeface="Times New Roman" panose="02020603050405020304" pitchFamily="18" charset="0"/>
                <a:cs typeface="Times New Roman" panose="02020603050405020304" pitchFamily="18" charset="0"/>
              </a:rPr>
              <a:t> le </a:t>
            </a:r>
            <a:r>
              <a:rPr lang="en-US" sz="2000" dirty="0" err="1">
                <a:latin typeface="Times New Roman" panose="02020603050405020304" pitchFamily="18" charset="0"/>
                <a:cs typeface="Times New Roman" panose="02020603050405020304" pitchFamily="18" charset="0"/>
              </a:rPr>
              <a:t>trovo</a:t>
            </a:r>
            <a:r>
              <a:rPr lang="en-US" sz="2000" dirty="0">
                <a:latin typeface="Times New Roman" panose="02020603050405020304" pitchFamily="18" charset="0"/>
                <a:cs typeface="Times New Roman" panose="02020603050405020304" pitchFamily="18" charset="0"/>
              </a:rPr>
              <a:t> _____ </a:t>
            </a:r>
            <a:r>
              <a:rPr lang="en-US" sz="2000" dirty="0" err="1">
                <a:latin typeface="Times New Roman" panose="02020603050405020304" pitchFamily="18" charset="0"/>
                <a:cs typeface="Times New Roman" panose="02020603050405020304" pitchFamily="18" charset="0"/>
              </a:rPr>
              <a:t>particolarmente</a:t>
            </a:r>
            <a:r>
              <a:rPr lang="en-US" sz="2000" dirty="0">
                <a:latin typeface="Times New Roman" panose="02020603050405020304" pitchFamily="18" charset="0"/>
                <a:cs typeface="Times New Roman" panose="02020603050405020304" pitchFamily="18" charset="0"/>
              </a:rPr>
              <a:t> _________ </a:t>
            </a:r>
            <a:r>
              <a:rPr lang="en-US" sz="2000" i="1" dirty="0">
                <a:latin typeface="Times New Roman" panose="02020603050405020304" pitchFamily="18" charset="0"/>
                <a:cs typeface="Times New Roman" panose="02020603050405020304" pitchFamily="18" charset="0"/>
              </a:rPr>
              <a:t>(Compliment response: downgrading)</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vuoi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a:t>
            </a:r>
            <a:r>
              <a:rPr lang="en-US" sz="2000" dirty="0">
                <a:latin typeface="Times New Roman" panose="02020603050405020304" pitchFamily="18" charset="0"/>
                <a:cs typeface="Times New Roman" panose="02020603050405020304" pitchFamily="18" charset="0"/>
              </a:rPr>
              <a:t> le … </a:t>
            </a:r>
            <a:r>
              <a:rPr lang="en-US" sz="2000" dirty="0" err="1">
                <a:latin typeface="Times New Roman" panose="02020603050405020304" pitchFamily="18" charset="0"/>
                <a:cs typeface="Times New Roman" panose="02020603050405020304" pitchFamily="18" charset="0"/>
              </a:rPr>
              <a:t>chiedo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amica</a:t>
            </a:r>
            <a:r>
              <a:rPr lang="en-US" sz="2000" dirty="0">
                <a:latin typeface="Times New Roman" panose="02020603050405020304" pitchFamily="18" charset="0"/>
                <a:cs typeface="Times New Roman" panose="02020603050405020304" pitchFamily="18" charset="0"/>
              </a:rPr>
              <a:t> dove le ha </a:t>
            </a:r>
            <a:r>
              <a:rPr lang="en-US" sz="2000" dirty="0" err="1">
                <a:latin typeface="Times New Roman" panose="02020603050405020304" pitchFamily="18" charset="0"/>
                <a:cs typeface="Times New Roman" panose="02020603050405020304" pitchFamily="18" charset="0"/>
              </a:rPr>
              <a:t>prese</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te</a:t>
            </a:r>
            <a:r>
              <a:rPr lang="en-US" sz="2000" dirty="0">
                <a:latin typeface="Times New Roman" panose="02020603050405020304" pitchFamily="18" charset="0"/>
                <a:cs typeface="Times New Roman" panose="02020603050405020304" pitchFamily="18" charset="0"/>
              </a:rPr>
              <a:t> le </a:t>
            </a:r>
            <a:r>
              <a:rPr lang="en-US" sz="2000" dirty="0" err="1">
                <a:latin typeface="Times New Roman" panose="02020603050405020304" pitchFamily="18" charset="0"/>
                <a:cs typeface="Times New Roman" panose="02020603050405020304" pitchFamily="18" charset="0"/>
              </a:rPr>
              <a:t>faccio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prendere</a:t>
            </a:r>
            <a:r>
              <a:rPr lang="en-US" sz="2000" dirty="0">
                <a:latin typeface="Times New Roman" panose="02020603050405020304" pitchFamily="18" charset="0"/>
                <a:cs typeface="Times New Roman" panose="02020603050405020304" pitchFamily="18" charset="0"/>
              </a:rPr>
              <a:t>.</a:t>
            </a:r>
          </a:p>
        </p:txBody>
      </p:sp>
      <p:pic>
        <p:nvPicPr>
          <p:cNvPr id="3" name="Che belle scarp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50828" y="868476"/>
            <a:ext cx="609600" cy="609600"/>
          </a:xfrm>
          <a:prstGeom prst="rect">
            <a:avLst/>
          </a:prstGeom>
        </p:spPr>
      </p:pic>
      <p:pic>
        <p:nvPicPr>
          <p:cNvPr id="4" name="Picture 6" descr="C:\Users\jacob97\AppData\Local\Microsoft\Windows\INetCache\IE\1881R02O\Fotolia_50544910_X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36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0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342" y="968626"/>
            <a:ext cx="9862457" cy="5016758"/>
          </a:xfrm>
          <a:prstGeom prst="rect">
            <a:avLst/>
          </a:prstGeom>
          <a:noFill/>
        </p:spPr>
        <p:txBody>
          <a:bodyPr wrap="square" rtlCol="0">
            <a:spAutoFit/>
          </a:bodyPr>
          <a:lstStyle/>
          <a:p>
            <a:endParaRPr lang="en-US" sz="3200" b="1" u="sng"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B) </a:t>
            </a:r>
            <a:r>
              <a:rPr lang="en-US" sz="3200" dirty="0">
                <a:latin typeface="Times New Roman" panose="02020603050405020304" pitchFamily="18" charset="0"/>
                <a:cs typeface="Times New Roman" panose="02020603050405020304" pitchFamily="18" charset="0"/>
              </a:rPr>
              <a:t>Practicing with </a:t>
            </a:r>
            <a:r>
              <a:rPr lang="en-US" sz="3200" dirty="0" smtClean="0">
                <a:latin typeface="Times New Roman" panose="02020603050405020304" pitchFamily="18" charset="0"/>
                <a:cs typeface="Times New Roman" panose="02020603050405020304" pitchFamily="18" charset="0"/>
              </a:rPr>
              <a:t>compliments</a:t>
            </a:r>
          </a:p>
          <a:p>
            <a:endParaRPr lang="en-US"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Students are asked to write a conversation in Italian between two friends. One of the two compliments the other about the after-lunch coffee she has made.</a:t>
            </a:r>
          </a:p>
          <a:p>
            <a:r>
              <a:rPr lang="en-US" sz="3200" i="1" dirty="0" smtClean="0">
                <a:latin typeface="Times New Roman" panose="02020603050405020304" pitchFamily="18" charset="0"/>
                <a:cs typeface="Times New Roman" panose="02020603050405020304" pitchFamily="18" charset="0"/>
              </a:rPr>
              <a:t>Subsequently students listen to the recording of an authentic conversation in Italian and compare their answers with the original dialogue.</a:t>
            </a:r>
          </a:p>
          <a:p>
            <a:endParaRPr lang="en-US" sz="3200" dirty="0">
              <a:latin typeface="Times New Roman" panose="02020603050405020304" pitchFamily="18" charset="0"/>
              <a:cs typeface="Times New Roman" panose="02020603050405020304" pitchFamily="18" charset="0"/>
            </a:endParaRPr>
          </a:p>
        </p:txBody>
      </p:sp>
      <p:pic>
        <p:nvPicPr>
          <p:cNvPr id="3" name="Il caffe' dopo pranz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81457" y="1377043"/>
            <a:ext cx="609600" cy="609600"/>
          </a:xfrm>
          <a:prstGeom prst="rect">
            <a:avLst/>
          </a:prstGeom>
        </p:spPr>
      </p:pic>
      <p:pic>
        <p:nvPicPr>
          <p:cNvPr id="4" name="Picture 6" descr="C:\Users\jacob97\AppData\Local\Microsoft\Windows\INetCache\IE\1881R02O\Fotolia_50544910_X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92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7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7057" y="1159328"/>
            <a:ext cx="10450286" cy="4247317"/>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t>I </a:t>
            </a:r>
            <a:r>
              <a:rPr lang="en-US" i="1" dirty="0" err="1" smtClean="0"/>
              <a:t>Complimenti</a:t>
            </a:r>
            <a:r>
              <a:rPr lang="en-US" i="1" dirty="0" smtClean="0"/>
              <a:t> </a:t>
            </a:r>
            <a:r>
              <a:rPr lang="en-US" i="1" dirty="0" err="1" smtClean="0"/>
              <a:t>nella</a:t>
            </a:r>
            <a:r>
              <a:rPr lang="en-US" i="1" dirty="0" smtClean="0"/>
              <a:t> Conversazione, </a:t>
            </a:r>
            <a:r>
              <a:rPr lang="en-US" dirty="0" smtClean="0"/>
              <a:t>Giovanna </a:t>
            </a:r>
            <a:r>
              <a:rPr lang="en-US" dirty="0" err="1" smtClean="0"/>
              <a:t>Alfonsetti</a:t>
            </a:r>
            <a:r>
              <a:rPr lang="en-US" dirty="0" smtClean="0"/>
              <a:t>, </a:t>
            </a:r>
            <a:r>
              <a:rPr lang="en-US" dirty="0" err="1" smtClean="0"/>
              <a:t>Editori</a:t>
            </a:r>
            <a:r>
              <a:rPr lang="en-US" dirty="0" smtClean="0"/>
              <a:t> </a:t>
            </a:r>
            <a:r>
              <a:rPr lang="en-US" dirty="0" err="1" smtClean="0"/>
              <a:t>Riuniti</a:t>
            </a:r>
            <a:r>
              <a:rPr lang="en-US" dirty="0" smtClean="0"/>
              <a:t> university press, 2009</a:t>
            </a:r>
          </a:p>
          <a:p>
            <a:pPr marL="285750" indent="-285750">
              <a:buFont typeface="Arial" panose="020B0604020202020204" pitchFamily="34" charset="0"/>
              <a:buChar char="•"/>
            </a:pPr>
            <a:r>
              <a:rPr lang="en-US" i="1" dirty="0" smtClean="0"/>
              <a:t>Comparing Textbooks and TV Series as Sources of Pragmatic Input for Learners of Italian as Second language: the Case of Compliments and Invitations</a:t>
            </a:r>
            <a:r>
              <a:rPr lang="en-US" dirty="0" smtClean="0"/>
              <a:t>, Elena </a:t>
            </a:r>
            <a:r>
              <a:rPr lang="en-US" dirty="0" err="1" smtClean="0"/>
              <a:t>Nuzzo</a:t>
            </a:r>
            <a:r>
              <a:rPr lang="en-US" dirty="0" smtClean="0"/>
              <a:t> in Teaching Learning and Investigating Pragmatics, </a:t>
            </a:r>
            <a:r>
              <a:rPr lang="en-US" dirty="0" err="1" smtClean="0"/>
              <a:t>Gesuato</a:t>
            </a:r>
            <a:r>
              <a:rPr lang="en-US" dirty="0" smtClean="0"/>
              <a:t>, Bianchi, Cheng, Cambridge Scholars Publishing,  2015.</a:t>
            </a:r>
          </a:p>
          <a:p>
            <a:pPr marL="285750" indent="-285750">
              <a:buFont typeface="Arial" panose="020B0604020202020204" pitchFamily="34" charset="0"/>
              <a:buChar char="•"/>
            </a:pPr>
            <a:r>
              <a:rPr lang="en-US" i="1" dirty="0" smtClean="0"/>
              <a:t>The Variability of Compliment Responses: Italian and German Data</a:t>
            </a:r>
            <a:r>
              <a:rPr lang="en-US" dirty="0" smtClean="0"/>
              <a:t>, Marina </a:t>
            </a:r>
            <a:r>
              <a:rPr lang="en-US" dirty="0" err="1" smtClean="0"/>
              <a:t>Castagneto</a:t>
            </a:r>
            <a:r>
              <a:rPr lang="en-US" dirty="0" smtClean="0"/>
              <a:t> and Miriam </a:t>
            </a:r>
            <a:r>
              <a:rPr lang="en-US" dirty="0" err="1" smtClean="0"/>
              <a:t>Ravetto</a:t>
            </a:r>
            <a:r>
              <a:rPr lang="en-US" dirty="0" smtClean="0"/>
              <a:t>, in  </a:t>
            </a:r>
            <a:r>
              <a:rPr lang="en-US" dirty="0"/>
              <a:t>Teaching Learning and Investigating Pragmatics, </a:t>
            </a:r>
            <a:r>
              <a:rPr lang="en-US" dirty="0" err="1"/>
              <a:t>Gesuato</a:t>
            </a:r>
            <a:r>
              <a:rPr lang="en-US" dirty="0"/>
              <a:t>, Bianchi, Cheng, Cambridge Scholars Publishing,  2015</a:t>
            </a:r>
            <a:r>
              <a:rPr lang="en-US" dirty="0" smtClean="0"/>
              <a:t>.</a:t>
            </a:r>
          </a:p>
          <a:p>
            <a:pPr marL="285750" indent="-285750">
              <a:buFont typeface="Arial" panose="020B0604020202020204" pitchFamily="34" charset="0"/>
              <a:buChar char="•"/>
            </a:pPr>
            <a:r>
              <a:rPr lang="en-US" i="1" dirty="0" smtClean="0"/>
              <a:t>Have You Paid Someone a Compliment Today?, </a:t>
            </a:r>
            <a:r>
              <a:rPr lang="en-US" dirty="0" smtClean="0"/>
              <a:t>Jessie </a:t>
            </a:r>
            <a:r>
              <a:rPr lang="en-US" dirty="0" err="1" smtClean="0"/>
              <a:t>Carduner</a:t>
            </a:r>
            <a:r>
              <a:rPr lang="en-US" dirty="0" smtClean="0"/>
              <a:t>, in Pragmatics: Teaching Natural Conversation, N. R. Houck and D. H. </a:t>
            </a:r>
            <a:r>
              <a:rPr lang="en-US" dirty="0" err="1" smtClean="0"/>
              <a:t>Tatsuki</a:t>
            </a:r>
            <a:r>
              <a:rPr lang="en-US" dirty="0" smtClean="0"/>
              <a:t>, </a:t>
            </a:r>
            <a:r>
              <a:rPr lang="en-US" dirty="0" err="1" smtClean="0"/>
              <a:t>Tesol</a:t>
            </a:r>
            <a:r>
              <a:rPr lang="en-US" dirty="0" smtClean="0"/>
              <a:t>, 2011.</a:t>
            </a:r>
          </a:p>
          <a:p>
            <a:pPr marL="285750" indent="-285750">
              <a:buFont typeface="Arial" panose="020B0604020202020204" pitchFamily="34" charset="0"/>
              <a:buChar char="•"/>
            </a:pPr>
            <a:r>
              <a:rPr lang="en-US" i="1" dirty="0" smtClean="0"/>
              <a:t>Male and female Complimenting Behavior</a:t>
            </a:r>
            <a:r>
              <a:rPr lang="en-US" dirty="0" smtClean="0"/>
              <a:t>, Anne McLellan Howard, in </a:t>
            </a:r>
            <a:r>
              <a:rPr lang="en-US" dirty="0"/>
              <a:t>Pragmatics: Teaching Natural Conversation, N. R. Houck and D. H. </a:t>
            </a:r>
            <a:r>
              <a:rPr lang="en-US" dirty="0" err="1"/>
              <a:t>Tatsuki</a:t>
            </a:r>
            <a:r>
              <a:rPr lang="en-US" dirty="0"/>
              <a:t>, </a:t>
            </a:r>
            <a:r>
              <a:rPr lang="en-US" dirty="0" err="1"/>
              <a:t>Tesol</a:t>
            </a:r>
            <a:r>
              <a:rPr lang="en-US" dirty="0"/>
              <a:t>, 2011</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6" descr="C:\Users\jacob97\AppData\Local\Microsoft\Windows\INetCache\IE\1881R02O\Fotolia_50544910_X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5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8071" y="801858"/>
            <a:ext cx="10130999" cy="5078313"/>
          </a:xfrm>
          <a:prstGeom prst="rect">
            <a:avLst/>
          </a:prstGeom>
          <a:noFill/>
        </p:spPr>
        <p:txBody>
          <a:bodyPr wrap="square" rtlCol="0">
            <a:spAutoFit/>
          </a:bodyPr>
          <a:lstStyle/>
          <a:p>
            <a:pPr algn="ctr"/>
            <a:endParaRPr lang="en-US" b="1"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Why compliments??</a:t>
            </a:r>
          </a:p>
          <a:p>
            <a:pPr algn="ctr"/>
            <a:r>
              <a:rPr lang="en-US" sz="3600" b="1" dirty="0" smtClean="0">
                <a:latin typeface="Times New Roman" panose="02020603050405020304" pitchFamily="18" charset="0"/>
                <a:cs typeface="Times New Roman" panose="02020603050405020304" pitchFamily="18" charset="0"/>
              </a:rPr>
              <a:t>Compliments are a “</a:t>
            </a:r>
            <a:r>
              <a:rPr lang="en-US" sz="3600" b="1" i="1" dirty="0" smtClean="0">
                <a:latin typeface="Times New Roman" panose="02020603050405020304" pitchFamily="18" charset="0"/>
                <a:cs typeface="Times New Roman" panose="02020603050405020304" pitchFamily="18" charset="0"/>
              </a:rPr>
              <a:t>social glue”</a:t>
            </a:r>
          </a:p>
          <a:p>
            <a:pPr algn="ctr"/>
            <a:endParaRPr lang="en-US" sz="3600" dirty="0" smtClean="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Play </a:t>
            </a:r>
            <a:r>
              <a:rPr lang="en-US" sz="3600" dirty="0">
                <a:latin typeface="Times New Roman" panose="02020603050405020304" pitchFamily="18" charset="0"/>
                <a:cs typeface="Times New Roman" panose="02020603050405020304" pitchFamily="18" charset="0"/>
              </a:rPr>
              <a:t>a number of key social and discourse </a:t>
            </a:r>
            <a:r>
              <a:rPr lang="en-US" sz="3600" dirty="0" smtClean="0">
                <a:latin typeface="Times New Roman" panose="02020603050405020304" pitchFamily="18" charset="0"/>
                <a:cs typeface="Times New Roman" panose="02020603050405020304" pitchFamily="18" charset="0"/>
              </a:rPr>
              <a:t>roles: </a:t>
            </a:r>
            <a:endParaRPr lang="en-US" sz="3600" dirty="0">
              <a:latin typeface="Times New Roman" panose="02020603050405020304" pitchFamily="18" charset="0"/>
              <a:cs typeface="Times New Roman" panose="02020603050405020304" pitchFamily="18" charset="0"/>
            </a:endParaRPr>
          </a:p>
          <a:p>
            <a:pPr algn="ctr"/>
            <a:endParaRPr lang="en-US" sz="3600" b="1"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t>establish </a:t>
            </a:r>
            <a:r>
              <a:rPr lang="en-US" sz="3600" dirty="0"/>
              <a:t>friendship that creates ties of solidarity </a:t>
            </a:r>
            <a:endParaRPr lang="en-US" sz="3600" dirty="0" smtClean="0"/>
          </a:p>
          <a:p>
            <a:pPr marL="571500" indent="-571500">
              <a:buFont typeface="Arial" panose="020B0604020202020204" pitchFamily="34" charset="0"/>
              <a:buChar char="•"/>
            </a:pPr>
            <a:r>
              <a:rPr lang="en-US" sz="3600" dirty="0" smtClean="0"/>
              <a:t>openers </a:t>
            </a:r>
            <a:r>
              <a:rPr lang="en-US" sz="3600" dirty="0"/>
              <a:t>for a conversation </a:t>
            </a:r>
            <a:endParaRPr lang="en-US" sz="3600" dirty="0" smtClean="0"/>
          </a:p>
          <a:p>
            <a:pPr marL="571500" indent="-571500">
              <a:buFont typeface="Arial" panose="020B0604020202020204" pitchFamily="34" charset="0"/>
              <a:buChar char="•"/>
            </a:pPr>
            <a:r>
              <a:rPr lang="en-US" sz="3600" dirty="0" smtClean="0"/>
              <a:t>allow </a:t>
            </a:r>
            <a:r>
              <a:rPr lang="en-US" sz="3600" dirty="0"/>
              <a:t>meaningful social interaction to </a:t>
            </a:r>
            <a:r>
              <a:rPr lang="en-US" sz="3600" dirty="0" smtClean="0"/>
              <a:t>follow</a:t>
            </a:r>
          </a:p>
          <a:p>
            <a:pPr algn="ctr"/>
            <a:endParaRPr lang="en-US" b="1" dirty="0">
              <a:latin typeface="Times New Roman" panose="02020603050405020304" pitchFamily="18" charset="0"/>
              <a:cs typeface="Times New Roman" panose="02020603050405020304" pitchFamily="18" charset="0"/>
            </a:endParaRPr>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6882">
            <a:off x="8929182" y="1643973"/>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04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acob97\AppData\Local\Microsoft\Windows\INetCache\IE\Q22YCW72\cia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124" y="736329"/>
            <a:ext cx="6402417" cy="53846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03532" y="4591455"/>
            <a:ext cx="2550698" cy="523220"/>
          </a:xfrm>
          <a:prstGeom prst="rect">
            <a:avLst/>
          </a:prstGeom>
          <a:noFill/>
        </p:spPr>
        <p:txBody>
          <a:bodyPr wrap="none" rtlCol="0">
            <a:spAutoFit/>
          </a:bodyPr>
          <a:lstStyle/>
          <a:p>
            <a:r>
              <a:rPr lang="en-US" sz="2800" b="1" dirty="0" smtClean="0">
                <a:latin typeface="Lucida Calligraphy" panose="03010101010101010101" pitchFamily="66" charset="0"/>
              </a:rPr>
              <a:t>… e grazie!!!!</a:t>
            </a:r>
            <a:endParaRPr lang="en-US" sz="2800" b="1" dirty="0">
              <a:latin typeface="Lucida Calligraphy" panose="03010101010101010101" pitchFamily="66" charset="0"/>
            </a:endParaRPr>
          </a:p>
        </p:txBody>
      </p:sp>
    </p:spTree>
    <p:extLst>
      <p:ext uri="{BB962C8B-B14F-4D97-AF65-F5344CB8AC3E}">
        <p14:creationId xmlns:p14="http://schemas.microsoft.com/office/powerpoint/2010/main" val="114925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832757"/>
            <a:ext cx="11591109" cy="2031325"/>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The Textbook: </a:t>
            </a:r>
            <a:endParaRPr lang="en-US" b="1" dirty="0">
              <a:latin typeface="Times New Roman" panose="02020603050405020304" pitchFamily="18" charset="0"/>
              <a:cs typeface="Times New Roman" panose="02020603050405020304" pitchFamily="18" charset="0"/>
            </a:endParaRPr>
          </a:p>
          <a:p>
            <a:pPr algn="just"/>
            <a:r>
              <a:rPr lang="en-US" b="1" dirty="0"/>
              <a:t>Arrivederci! 2 for English speakers, F. Colombo, </a:t>
            </a:r>
            <a:endParaRPr lang="en-US" b="1" dirty="0" smtClean="0"/>
          </a:p>
          <a:p>
            <a:pPr algn="just"/>
            <a:r>
              <a:rPr lang="en-US" b="1" dirty="0" smtClean="0"/>
              <a:t>C</a:t>
            </a:r>
            <a:r>
              <a:rPr lang="en-US" b="1" dirty="0"/>
              <a:t>. </a:t>
            </a:r>
            <a:r>
              <a:rPr lang="en-US" b="1" dirty="0" err="1"/>
              <a:t>Faraci</a:t>
            </a:r>
            <a:r>
              <a:rPr lang="en-US" b="1" dirty="0"/>
              <a:t>, P. De Luca, </a:t>
            </a:r>
            <a:r>
              <a:rPr lang="en-US" b="1" dirty="0" err="1"/>
              <a:t>Edilingua</a:t>
            </a:r>
            <a:r>
              <a:rPr lang="en-US" b="1" dirty="0"/>
              <a:t>, 2013</a:t>
            </a:r>
            <a:endParaRPr lang="en-US" dirty="0"/>
          </a:p>
          <a:p>
            <a:pPr algn="just"/>
            <a:endParaRPr lang="en-US" sz="3600" b="1" dirty="0" smtClean="0">
              <a:latin typeface="Times New Roman" panose="02020603050405020304" pitchFamily="18" charset="0"/>
              <a:cs typeface="Times New Roman" panose="02020603050405020304" pitchFamily="18" charset="0"/>
            </a:endParaRPr>
          </a:p>
          <a:p>
            <a:pPr algn="just"/>
            <a:endParaRPr lang="en-US" b="1"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196" y="1765571"/>
            <a:ext cx="6848272" cy="4201256"/>
          </a:xfrm>
          <a:prstGeom prst="rect">
            <a:avLst/>
          </a:prstGeom>
        </p:spPr>
      </p:pic>
      <p:pic>
        <p:nvPicPr>
          <p:cNvPr id="6" name="Picture 6" descr="C:\Users\jacob97\AppData\Local\Microsoft\Windows\INetCache\IE\1881R02O\Fotolia_50544910_X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2729"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0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158" y="1022992"/>
            <a:ext cx="8140285" cy="3970318"/>
          </a:xfrm>
          <a:prstGeom prst="rect">
            <a:avLst/>
          </a:prstGeom>
          <a:noFill/>
        </p:spPr>
        <p:txBody>
          <a:bodyPr wrap="square" rtlCol="0">
            <a:spAutoFit/>
          </a:bodyPr>
          <a:lstStyle/>
          <a:p>
            <a:pPr algn="ctr">
              <a:defRPr/>
            </a:pPr>
            <a:r>
              <a:rPr lang="en-US" sz="3600" b="1" dirty="0">
                <a:latin typeface="Times New Roman" panose="02020603050405020304" pitchFamily="18" charset="0"/>
                <a:ea typeface="Calibri" panose="020F0502020204030204" pitchFamily="34" charset="0"/>
                <a:cs typeface="Times New Roman" panose="02020603050405020304" pitchFamily="18" charset="0"/>
              </a:rPr>
              <a:t>Reflection on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the textbook</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defRP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lgn="just">
              <a:buFont typeface="Arial" panose="020B0604020202020204" pitchFamily="34" charset="0"/>
              <a:buChar char="•"/>
              <a:defRP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sz="3600" dirty="0">
                <a:latin typeface="Times New Roman" panose="02020603050405020304" pitchFamily="18" charset="0"/>
                <a:ea typeface="Calibri" panose="020F0502020204030204" pitchFamily="34" charset="0"/>
                <a:cs typeface="Times New Roman" panose="02020603050405020304" pitchFamily="18" charset="0"/>
              </a:rPr>
              <a:t>my textbook adequate</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
            </a:r>
          </a:p>
          <a:p>
            <a:pPr marL="571500" indent="-571500" algn="just">
              <a:buFont typeface="Arial" panose="020B0604020202020204" pitchFamily="34" charset="0"/>
              <a:buChar char="•"/>
              <a:defRP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Do you see any incongruities?</a:t>
            </a:r>
          </a:p>
          <a:p>
            <a:pPr marL="571500" indent="-571500" algn="just">
              <a:buFont typeface="Arial" panose="020B0604020202020204" pitchFamily="34" charset="0"/>
              <a:buChar char="•"/>
              <a:defRP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How about contextualization?</a:t>
            </a:r>
          </a:p>
          <a:p>
            <a:pPr marL="571500" indent="-571500" algn="just">
              <a:buFont typeface="Arial" panose="020B0604020202020204" pitchFamily="34" charset="0"/>
              <a:buChar char="•"/>
              <a:defRP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Is anything missing?</a:t>
            </a:r>
          </a:p>
          <a:p>
            <a:pPr marL="571500" indent="-571500" algn="just">
              <a:buFont typeface="Arial" panose="020B0604020202020204" pitchFamily="34" charset="0"/>
              <a:buChar char="•"/>
              <a:defRPr/>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584" y="3920246"/>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76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399" y="956603"/>
            <a:ext cx="10297551" cy="5293757"/>
          </a:xfrm>
          <a:prstGeom prst="rect">
            <a:avLst/>
          </a:prstGeom>
          <a:noFill/>
        </p:spPr>
        <p:txBody>
          <a:bodyPr wrap="square" rtlCol="0">
            <a:spAutoFit/>
          </a:bodyPr>
          <a:lstStyle/>
          <a:p>
            <a:pPr algn="ctr"/>
            <a:endParaRPr lang="en-US" sz="32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My bag of tools to teach compliments</a:t>
            </a: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Functions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Syntactic </a:t>
            </a:r>
            <a:r>
              <a:rPr lang="en-US" sz="3200" dirty="0">
                <a:latin typeface="Times New Roman" panose="02020603050405020304" pitchFamily="18" charset="0"/>
                <a:cs typeface="Times New Roman" panose="02020603050405020304" pitchFamily="18" charset="0"/>
              </a:rPr>
              <a:t>pattern and lexical </a:t>
            </a:r>
            <a:r>
              <a:rPr lang="en-US" sz="3200" dirty="0" smtClean="0">
                <a:latin typeface="Times New Roman" panose="02020603050405020304" pitchFamily="18" charset="0"/>
                <a:cs typeface="Times New Roman" panose="02020603050405020304" pitchFamily="18" charset="0"/>
              </a:rPr>
              <a:t>items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Social </a:t>
            </a:r>
            <a:r>
              <a:rPr lang="en-US" sz="3200" dirty="0" smtClean="0">
                <a:latin typeface="Times New Roman" panose="02020603050405020304" pitchFamily="18" charset="0"/>
                <a:cs typeface="Times New Roman" panose="02020603050405020304" pitchFamily="18" charset="0"/>
              </a:rPr>
              <a:t>components</a:t>
            </a: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endParaRPr lang="en-US" dirty="0"/>
          </a:p>
        </p:txBody>
      </p:sp>
      <p:pic>
        <p:nvPicPr>
          <p:cNvPr id="4"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3832" y="531558"/>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304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8" y="520505"/>
            <a:ext cx="10128739" cy="4616648"/>
          </a:xfrm>
          <a:prstGeom prst="rect">
            <a:avLst/>
          </a:prstGeom>
          <a:noFill/>
        </p:spPr>
        <p:txBody>
          <a:bodyPr wrap="square" rtlCol="0">
            <a:spAutoFit/>
          </a:bodyPr>
          <a:lstStyle/>
          <a:p>
            <a:pPr algn="ctr"/>
            <a:endParaRPr lang="en-US" b="1" dirty="0" smtClean="0"/>
          </a:p>
          <a:p>
            <a:pPr algn="ctr"/>
            <a:endParaRPr lang="en-US" b="1" dirty="0"/>
          </a:p>
          <a:p>
            <a:pPr algn="ctr"/>
            <a:r>
              <a:rPr lang="en-US" sz="3600" b="1" dirty="0" smtClean="0">
                <a:latin typeface="Times New Roman" panose="02020603050405020304" pitchFamily="18" charset="0"/>
                <a:cs typeface="Times New Roman" panose="02020603050405020304" pitchFamily="18" charset="0"/>
              </a:rPr>
              <a:t>Becoming </a:t>
            </a:r>
            <a:r>
              <a:rPr lang="en-US" sz="3600" b="1" dirty="0">
                <a:latin typeface="Times New Roman" panose="02020603050405020304" pitchFamily="18" charset="0"/>
                <a:cs typeface="Times New Roman" panose="02020603050405020304" pitchFamily="18" charset="0"/>
              </a:rPr>
              <a:t>aware of our own </a:t>
            </a:r>
            <a:r>
              <a:rPr lang="en-US" sz="3600" b="1" dirty="0" smtClean="0">
                <a:latin typeface="Times New Roman" panose="02020603050405020304" pitchFamily="18" charset="0"/>
                <a:cs typeface="Times New Roman" panose="02020603050405020304" pitchFamily="18" charset="0"/>
              </a:rPr>
              <a:t>language </a:t>
            </a:r>
            <a:r>
              <a:rPr lang="en-US" sz="3600" b="1" dirty="0">
                <a:latin typeface="Times New Roman" panose="02020603050405020304" pitchFamily="18" charset="0"/>
                <a:cs typeface="Times New Roman" panose="02020603050405020304" pitchFamily="18" charset="0"/>
              </a:rPr>
              <a:t>by</a:t>
            </a:r>
          </a:p>
          <a:p>
            <a:pPr algn="ctr"/>
            <a:endParaRPr lang="en-US" sz="36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ollecting and examining literature resources</a:t>
            </a:r>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gathering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observing </a:t>
            </a:r>
            <a:r>
              <a:rPr lang="en-US" sz="3200" dirty="0">
                <a:latin typeface="Times New Roman" panose="02020603050405020304" pitchFamily="18" charset="0"/>
                <a:cs typeface="Times New Roman" panose="02020603050405020304" pitchFamily="18" charset="0"/>
              </a:rPr>
              <a:t>authentic data.</a:t>
            </a:r>
          </a:p>
          <a:p>
            <a:endParaRPr lang="en-US" sz="3600" dirty="0" smtClean="0"/>
          </a:p>
          <a:p>
            <a:pPr algn="ctr"/>
            <a:endParaRPr lang="en-US" sz="3600" b="1" dirty="0" smtClean="0">
              <a:latin typeface="Times New Roman" panose="02020603050405020304" pitchFamily="18" charset="0"/>
              <a:cs typeface="Times New Roman" panose="02020603050405020304" pitchFamily="18" charset="0"/>
            </a:endParaRPr>
          </a:p>
          <a:p>
            <a:pPr algn="ctr"/>
            <a:r>
              <a:rPr lang="en-US" dirty="0" smtClean="0"/>
              <a:t> </a:t>
            </a:r>
            <a:endParaRPr lang="en-US" dirty="0"/>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53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434" y="815926"/>
            <a:ext cx="10170285" cy="3970318"/>
          </a:xfrm>
          <a:prstGeom prst="rect">
            <a:avLst/>
          </a:prstGeom>
          <a:noFill/>
        </p:spPr>
        <p:txBody>
          <a:bodyPr wrap="none" rtlCol="0">
            <a:spAutoFit/>
          </a:bodyPr>
          <a:lstStyle/>
          <a:p>
            <a:pPr algn="ctr"/>
            <a:r>
              <a:rPr lang="en-US" sz="3600" b="1" dirty="0" smtClean="0">
                <a:latin typeface="Times New Roman" panose="02020603050405020304" pitchFamily="18" charset="0"/>
                <a:cs typeface="Times New Roman" panose="02020603050405020304" pitchFamily="18" charset="0"/>
              </a:rPr>
              <a:t>Lesson</a:t>
            </a:r>
            <a:r>
              <a:rPr lang="en-US" sz="36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plan</a:t>
            </a:r>
          </a:p>
          <a:p>
            <a:endParaRPr lang="en-US" sz="3600" dirty="0" smtClean="0">
              <a:latin typeface="Times New Roman" panose="02020603050405020304" pitchFamily="18" charset="0"/>
              <a:cs typeface="Times New Roman" panose="02020603050405020304" pitchFamily="18" charset="0"/>
            </a:endParaRPr>
          </a:p>
          <a:p>
            <a:r>
              <a:rPr lang="en-US" sz="3600" b="1" u="sng" dirty="0" smtClean="0">
                <a:latin typeface="Times New Roman" panose="02020603050405020304" pitchFamily="18" charset="0"/>
                <a:cs typeface="Times New Roman" panose="02020603050405020304" pitchFamily="18" charset="0"/>
              </a:rPr>
              <a:t>Step 1</a:t>
            </a:r>
          </a:p>
          <a:p>
            <a:r>
              <a:rPr lang="en-US" sz="3600" dirty="0" smtClean="0">
                <a:latin typeface="Times New Roman" panose="02020603050405020304" pitchFamily="18" charset="0"/>
                <a:cs typeface="Times New Roman" panose="02020603050405020304" pitchFamily="18" charset="0"/>
              </a:rPr>
              <a:t>Raise awareness of student’s own language</a:t>
            </a:r>
          </a:p>
          <a:p>
            <a:endParaRPr lang="en-US" sz="3600" dirty="0" smtClean="0">
              <a:latin typeface="Times New Roman" panose="02020603050405020304" pitchFamily="18" charset="0"/>
              <a:cs typeface="Times New Roman" panose="02020603050405020304" pitchFamily="18" charset="0"/>
            </a:endParaRPr>
          </a:p>
          <a:p>
            <a:r>
              <a:rPr lang="en-US" sz="3600" i="1" dirty="0" smtClean="0">
                <a:latin typeface="Times New Roman" panose="02020603050405020304" pitchFamily="18" charset="0"/>
                <a:cs typeface="Times New Roman" panose="02020603050405020304" pitchFamily="18" charset="0"/>
              </a:rPr>
              <a:t>Students complete the charts by using their responses </a:t>
            </a:r>
          </a:p>
          <a:p>
            <a:r>
              <a:rPr lang="en-US" sz="3600" i="1" dirty="0" smtClean="0">
                <a:latin typeface="Times New Roman" panose="02020603050405020304" pitchFamily="18" charset="0"/>
                <a:cs typeface="Times New Roman" panose="02020603050405020304" pitchFamily="18" charset="0"/>
              </a:rPr>
              <a:t>to the practice given in Worksheet 1</a:t>
            </a:r>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334" y="137160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7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222" y="1054731"/>
            <a:ext cx="10745611" cy="3416320"/>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Step </a:t>
            </a:r>
            <a:r>
              <a:rPr lang="en-US" sz="3600" b="1" u="sng" dirty="0" smtClean="0">
                <a:latin typeface="Times New Roman" panose="02020603050405020304" pitchFamily="18" charset="0"/>
                <a:cs typeface="Times New Roman" panose="02020603050405020304" pitchFamily="18" charset="0"/>
              </a:rPr>
              <a:t>2</a:t>
            </a:r>
            <a:endParaRPr lang="en-US" sz="3600" b="1"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Introducing </a:t>
            </a:r>
            <a:r>
              <a:rPr lang="en-US" sz="3600" dirty="0">
                <a:latin typeface="Times New Roman" panose="02020603050405020304" pitchFamily="18" charset="0"/>
                <a:cs typeface="Times New Roman" panose="02020603050405020304" pitchFamily="18" charset="0"/>
              </a:rPr>
              <a:t>L2 </a:t>
            </a:r>
            <a:r>
              <a:rPr lang="en-US" sz="3600" dirty="0" smtClean="0">
                <a:latin typeface="Times New Roman" panose="02020603050405020304" pitchFamily="18" charset="0"/>
                <a:cs typeface="Times New Roman" panose="02020603050405020304" pitchFamily="18" charset="0"/>
              </a:rPr>
              <a:t>dialogues</a:t>
            </a:r>
          </a:p>
          <a:p>
            <a:endParaRPr lang="en-US" sz="3600" dirty="0">
              <a:latin typeface="Times New Roman" panose="02020603050405020304" pitchFamily="18" charset="0"/>
              <a:cs typeface="Times New Roman" panose="02020603050405020304" pitchFamily="18" charset="0"/>
            </a:endParaRPr>
          </a:p>
          <a:p>
            <a:r>
              <a:rPr lang="en-US" sz="3600" i="1" dirty="0" smtClean="0">
                <a:latin typeface="Times New Roman" panose="02020603050405020304" pitchFamily="18" charset="0"/>
                <a:cs typeface="Times New Roman" panose="02020603050405020304" pitchFamily="18" charset="0"/>
              </a:rPr>
              <a:t>Students are given a dialogue in Italian to read </a:t>
            </a:r>
            <a:r>
              <a:rPr lang="en-US" sz="2400" i="1" dirty="0" smtClean="0">
                <a:latin typeface="Times New Roman" panose="02020603050405020304" pitchFamily="18" charset="0"/>
                <a:cs typeface="Times New Roman" panose="02020603050405020304" pitchFamily="18" charset="0"/>
              </a:rPr>
              <a:t>(Worksheet 2).</a:t>
            </a:r>
          </a:p>
          <a:p>
            <a:r>
              <a:rPr lang="en-US" sz="3600" i="1" dirty="0" smtClean="0">
                <a:latin typeface="Times New Roman" panose="02020603050405020304" pitchFamily="18" charset="0"/>
                <a:cs typeface="Times New Roman" panose="02020603050405020304" pitchFamily="18" charset="0"/>
              </a:rPr>
              <a:t>Then they are asked to work on the following practices: </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3"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9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670" y="775807"/>
            <a:ext cx="10255347" cy="517064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Group work</a:t>
            </a:r>
          </a:p>
          <a:p>
            <a:r>
              <a:rPr lang="en-US" dirty="0" smtClean="0">
                <a:latin typeface="Times New Roman" panose="02020603050405020304" pitchFamily="18" charset="0"/>
                <a:cs typeface="Times New Roman" panose="02020603050405020304" pitchFamily="18" charset="0"/>
              </a:rPr>
              <a:t>Identify and underline any form of compliment you find in the dialogue.</a:t>
            </a:r>
          </a:p>
          <a:p>
            <a:r>
              <a:rPr lang="en-US" dirty="0" smtClean="0">
                <a:latin typeface="Times New Roman" panose="02020603050405020304" pitchFamily="18" charset="0"/>
                <a:cs typeface="Times New Roman" panose="02020603050405020304" pitchFamily="18" charset="0"/>
              </a:rPr>
              <a:t>Then fill the ‘Functions Chart’ with your answers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Functions Chart</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Students’ answers are corrected in plenum</a:t>
            </a:r>
          </a:p>
        </p:txBody>
      </p:sp>
      <p:graphicFrame>
        <p:nvGraphicFramePr>
          <p:cNvPr id="3" name="Table 2"/>
          <p:cNvGraphicFramePr>
            <a:graphicFrameLocks noGrp="1"/>
          </p:cNvGraphicFramePr>
          <p:nvPr>
            <p:extLst>
              <p:ext uri="{D42A27DB-BD31-4B8C-83A1-F6EECF244321}">
                <p14:modId xmlns:p14="http://schemas.microsoft.com/office/powerpoint/2010/main" val="2965842370"/>
              </p:ext>
            </p:extLst>
          </p:nvPr>
        </p:nvGraphicFramePr>
        <p:xfrm>
          <a:off x="1632857" y="2650456"/>
          <a:ext cx="8220418" cy="2560320"/>
        </p:xfrm>
        <a:graphic>
          <a:graphicData uri="http://schemas.openxmlformats.org/drawingml/2006/table">
            <a:tbl>
              <a:tblPr firstRow="1" bandRow="1">
                <a:tableStyleId>{5940675A-B579-460E-94D1-54222C63F5DA}</a:tableStyleId>
              </a:tblPr>
              <a:tblGrid>
                <a:gridCol w="3887410"/>
                <a:gridCol w="4333008"/>
              </a:tblGrid>
              <a:tr h="2509373">
                <a:tc>
                  <a:txBody>
                    <a:bodyPr/>
                    <a:lstStyle/>
                    <a:p>
                      <a:pPr marL="285750" indent="-285750">
                        <a:buFont typeface="Arial" panose="020B0604020202020204" pitchFamily="34" charset="0"/>
                        <a:buChar char="•"/>
                      </a:pPr>
                      <a:r>
                        <a:rPr lang="en-US" sz="1800" dirty="0" smtClean="0"/>
                        <a:t>positive evaluation</a:t>
                      </a:r>
                    </a:p>
                    <a:p>
                      <a:pPr marL="285750" indent="-285750">
                        <a:buFont typeface="Arial" panose="020B0604020202020204" pitchFamily="34" charset="0"/>
                        <a:buChar char="•"/>
                      </a:pPr>
                      <a:r>
                        <a:rPr lang="en-US" sz="1800" dirty="0" smtClean="0"/>
                        <a:t>greet or open a conversation, </a:t>
                      </a:r>
                    </a:p>
                    <a:p>
                      <a:pPr marL="285750" indent="-285750">
                        <a:buFont typeface="Arial" panose="020B0604020202020204" pitchFamily="34" charset="0"/>
                        <a:buChar char="•"/>
                      </a:pPr>
                      <a:r>
                        <a:rPr lang="en-US" sz="1800" dirty="0" smtClean="0"/>
                        <a:t>express gratitude,</a:t>
                      </a:r>
                    </a:p>
                    <a:p>
                      <a:pPr marL="285750" indent="-285750">
                        <a:buFont typeface="Arial" panose="020B0604020202020204" pitchFamily="34" charset="0"/>
                        <a:buChar char="•"/>
                      </a:pPr>
                      <a:r>
                        <a:rPr lang="en-US" sz="1800" dirty="0" smtClean="0"/>
                        <a:t>close a conversation, </a:t>
                      </a:r>
                    </a:p>
                    <a:p>
                      <a:pPr marL="285750" indent="-285750">
                        <a:buFont typeface="Arial" panose="020B0604020202020204" pitchFamily="34" charset="0"/>
                        <a:buChar char="•"/>
                      </a:pPr>
                      <a:r>
                        <a:rPr lang="en-US" sz="1800" dirty="0" smtClean="0"/>
                        <a:t>preface a request, </a:t>
                      </a:r>
                    </a:p>
                    <a:p>
                      <a:pPr marL="285750" indent="-285750">
                        <a:buFont typeface="Arial" panose="020B0604020202020204" pitchFamily="34" charset="0"/>
                        <a:buChar char="•"/>
                      </a:pPr>
                      <a:r>
                        <a:rPr lang="en-US" sz="1800" dirty="0" smtClean="0"/>
                        <a:t>positively reinforce desired behavior, </a:t>
                      </a:r>
                    </a:p>
                    <a:p>
                      <a:pPr marL="285750" indent="-285750">
                        <a:buFont typeface="Arial" panose="020B0604020202020204" pitchFamily="34" charset="0"/>
                        <a:buChar char="•"/>
                      </a:pPr>
                      <a:r>
                        <a:rPr lang="en-US" sz="1800" dirty="0" smtClean="0"/>
                        <a:t>soften criticism, </a:t>
                      </a:r>
                    </a:p>
                    <a:p>
                      <a:pPr marL="285750" indent="-285750">
                        <a:buFont typeface="Arial" panose="020B0604020202020204" pitchFamily="34" charset="0"/>
                        <a:buChar char="•"/>
                      </a:pPr>
                      <a:r>
                        <a:rPr lang="en-US" sz="1800" dirty="0" smtClean="0"/>
                        <a:t>assessment.</a:t>
                      </a:r>
                    </a:p>
                    <a:p>
                      <a:endParaRPr lang="en-US" dirty="0"/>
                    </a:p>
                  </a:txBody>
                  <a:tcPr/>
                </a:tc>
                <a:tc>
                  <a:txBody>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txBody>
                  <a:tcPr/>
                </a:tc>
              </a:tr>
            </a:tbl>
          </a:graphicData>
        </a:graphic>
      </p:graphicFrame>
      <p:pic>
        <p:nvPicPr>
          <p:cNvPr id="4" name="Picture 6" descr="C:\Users\jacob97\AppData\Local\Microsoft\Windows\INetCache\IE\1881R02O\Fotolia_50544910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002" y="496110"/>
            <a:ext cx="375036" cy="4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28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11599</TotalTime>
  <Words>1567</Words>
  <Application>Microsoft Office PowerPoint</Application>
  <PresentationFormat>Custom</PresentationFormat>
  <Paragraphs>226</Paragraphs>
  <Slides>20</Slides>
  <Notes>15</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        Beyond Textbook and Dialogues:  Using Guided Induction  to Teach Conversational Practices  such as Compliments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Textbook and Dialogues: Using Guided Induction to Teach Conversational Practices such as Compliments</dc:title>
  <dc:creator>cristina</dc:creator>
  <cp:lastModifiedBy>jacob97</cp:lastModifiedBy>
  <cp:revision>187</cp:revision>
  <dcterms:created xsi:type="dcterms:W3CDTF">2016-07-14T06:12:04Z</dcterms:created>
  <dcterms:modified xsi:type="dcterms:W3CDTF">2016-08-12T01:56:55Z</dcterms:modified>
</cp:coreProperties>
</file>