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PT Sans Narrow"/>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TSansNarrow-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TSansNarrow-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 name="Shape 23"/>
        <p:cNvGrpSpPr/>
        <p:nvPr/>
      </p:nvGrpSpPr>
      <p:grpSpPr>
        <a:xfrm>
          <a:off x="0" y="0"/>
          <a:ext cx="0" cy="0"/>
          <a:chOff x="0" y="0"/>
          <a:chExt cx="0" cy="0"/>
        </a:xfrm>
      </p:grpSpPr>
      <p:sp>
        <p:nvSpPr>
          <p:cNvPr id="24" name="Shape 2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5" name="Shape 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 name="Shape 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 name="Shape 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 name="Shape 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0"/>
              </a:spcBef>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layout with centered title and subtitle placeholders">
    <p:spTree>
      <p:nvGrpSpPr>
        <p:cNvPr id="12" name="Shape 12"/>
        <p:cNvGrpSpPr/>
        <p:nvPr/>
      </p:nvGrpSpPr>
      <p:grpSpPr>
        <a:xfrm>
          <a:off x="0" y="0"/>
          <a:ext cx="0" cy="0"/>
          <a:chOff x="0" y="0"/>
          <a:chExt cx="0" cy="0"/>
        </a:xfrm>
      </p:grpSpPr>
      <p:sp>
        <p:nvSpPr>
          <p:cNvPr id="13" name="Shape 13"/>
          <p:cNvSpPr txBox="1"/>
          <p:nvPr>
            <p:ph type="ctrTitle"/>
          </p:nvPr>
        </p:nvSpPr>
        <p:spPr>
          <a:xfrm>
            <a:off x="685800" y="1597818"/>
            <a:ext cx="7772400" cy="1102500"/>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9pPr>
          </a:lstStyle>
          <a:p/>
        </p:txBody>
      </p:sp>
      <p:sp>
        <p:nvSpPr>
          <p:cNvPr id="14" name="Shape 14"/>
          <p:cNvSpPr txBox="1"/>
          <p:nvPr>
            <p:ph idx="1" type="subTitle"/>
          </p:nvPr>
        </p:nvSpPr>
        <p:spPr>
          <a:xfrm>
            <a:off x="1371600" y="2914650"/>
            <a:ext cx="6400800" cy="13146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5" name="Shape 15"/>
          <p:cNvSpPr txBox="1"/>
          <p:nvPr>
            <p:ph idx="10" type="dt"/>
          </p:nvPr>
        </p:nvSpPr>
        <p:spPr>
          <a:xfrm>
            <a:off x="685800" y="4686300"/>
            <a:ext cx="19050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6" name="Shape 16"/>
          <p:cNvSpPr txBox="1"/>
          <p:nvPr>
            <p:ph idx="11" type="ftr"/>
          </p:nvPr>
        </p:nvSpPr>
        <p:spPr>
          <a:xfrm>
            <a:off x="3124200" y="4686300"/>
            <a:ext cx="2895600" cy="3429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7" name="Shape 17"/>
          <p:cNvSpPr txBox="1"/>
          <p:nvPr>
            <p:ph idx="12" type="sldNum"/>
          </p:nvPr>
        </p:nvSpPr>
        <p:spPr>
          <a:xfrm>
            <a:off x="6553200" y="4686300"/>
            <a:ext cx="1905000" cy="3429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7074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311700" y="1266325"/>
            <a:ext cx="8520600" cy="330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0" y="0"/>
            <a:ext cx="9145500" cy="5144700"/>
          </a:xfrm>
          <a:prstGeom prst="rect">
            <a:avLst/>
          </a:prstGeom>
          <a:noFill/>
          <a:ln>
            <a:noFill/>
          </a:ln>
        </p:spPr>
      </p:pic>
      <p:sp>
        <p:nvSpPr>
          <p:cNvPr id="7" name="Shape 7"/>
          <p:cNvSpPr txBox="1"/>
          <p:nvPr>
            <p:ph idx="1" type="body"/>
          </p:nvPr>
        </p:nvSpPr>
        <p:spPr>
          <a:xfrm>
            <a:off x="685800" y="1485900"/>
            <a:ext cx="7772400" cy="30861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4800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6629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685800" y="4686300"/>
            <a:ext cx="1905000" cy="3429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4686300"/>
            <a:ext cx="2895600" cy="3429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4686300"/>
            <a:ext cx="1905000" cy="3429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 sz="1400" u="none" cap="none" strike="noStrike">
                <a:solidFill>
                  <a:schemeClr val="dk1"/>
                </a:solidFill>
                <a:latin typeface="Arial"/>
                <a:ea typeface="Arial"/>
                <a:cs typeface="Arial"/>
                <a:sym typeface="Arial"/>
              </a:rPr>
              <a:t>‹#›</a:t>
            </a:fld>
          </a:p>
        </p:txBody>
      </p:sp>
      <p:sp>
        <p:nvSpPr>
          <p:cNvPr id="11" name="Shape 11"/>
          <p:cNvSpPr txBox="1"/>
          <p:nvPr>
            <p:ph type="title"/>
          </p:nvPr>
        </p:nvSpPr>
        <p:spPr>
          <a:xfrm>
            <a:off x="3733800" y="-228600"/>
            <a:ext cx="4953000" cy="857400"/>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None/>
              <a:defRPr b="0" i="0" sz="4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Kevin.Garcia.Cruz@rice.edu" TargetMode="External"/><Relationship Id="rId4"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x="0" y="0"/>
          <a:ext cx="0" cy="0"/>
          <a:chOff x="0" y="0"/>
          <a:chExt cx="0" cy="0"/>
        </a:xfrm>
      </p:grpSpPr>
      <p:sp>
        <p:nvSpPr>
          <p:cNvPr id="27" name="Shape 27"/>
          <p:cNvSpPr txBox="1"/>
          <p:nvPr>
            <p:ph type="ctrTitle"/>
          </p:nvPr>
        </p:nvSpPr>
        <p:spPr>
          <a:xfrm>
            <a:off x="685800" y="1597818"/>
            <a:ext cx="7772400" cy="1102500"/>
          </a:xfrm>
          <a:prstGeom prst="rect">
            <a:avLst/>
          </a:prstGeom>
        </p:spPr>
        <p:txBody>
          <a:bodyPr anchorCtr="0" anchor="ctr" bIns="91425" lIns="91425" rIns="91425" tIns="91425">
            <a:noAutofit/>
          </a:bodyPr>
          <a:lstStyle/>
          <a:p>
            <a:pPr lvl="0">
              <a:spcBef>
                <a:spcPts val="0"/>
              </a:spcBef>
              <a:buNone/>
            </a:pPr>
            <a:r>
              <a:t/>
            </a:r>
            <a:endParaRPr/>
          </a:p>
        </p:txBody>
      </p:sp>
      <p:sp>
        <p:nvSpPr>
          <p:cNvPr id="28" name="Shape 28"/>
          <p:cNvSpPr txBox="1"/>
          <p:nvPr/>
        </p:nvSpPr>
        <p:spPr>
          <a:xfrm>
            <a:off x="448175" y="926750"/>
            <a:ext cx="8144100" cy="1513800"/>
          </a:xfrm>
          <a:prstGeom prst="rect">
            <a:avLst/>
          </a:prstGeom>
          <a:noFill/>
          <a:ln cap="flat" cmpd="sng" w="9525">
            <a:solidFill>
              <a:srgbClr val="000000">
                <a:alpha val="0"/>
              </a:srgbClr>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3800">
                <a:solidFill>
                  <a:schemeClr val="dk1"/>
                </a:solidFill>
                <a:highlight>
                  <a:srgbClr val="FFFFFF"/>
                </a:highlight>
                <a:latin typeface="PT Sans Narrow"/>
                <a:ea typeface="PT Sans Narrow"/>
                <a:cs typeface="PT Sans Narrow"/>
                <a:sym typeface="PT Sans Narrow"/>
              </a:rPr>
              <a:t>Teaching intercultural knowledge: </a:t>
            </a:r>
          </a:p>
          <a:p>
            <a:pPr lvl="0" rtl="0" algn="ctr">
              <a:spcBef>
                <a:spcPts val="0"/>
              </a:spcBef>
              <a:buNone/>
            </a:pPr>
            <a:r>
              <a:rPr b="1" lang="en" sz="3600">
                <a:solidFill>
                  <a:schemeClr val="dk1"/>
                </a:solidFill>
                <a:highlight>
                  <a:srgbClr val="FFFFFF"/>
                </a:highlight>
                <a:latin typeface="PT Sans Narrow"/>
                <a:ea typeface="PT Sans Narrow"/>
                <a:cs typeface="PT Sans Narrow"/>
                <a:sym typeface="PT Sans Narrow"/>
              </a:rPr>
              <a:t>Rejecting an invitation &amp; pursuing acceptance</a:t>
            </a:r>
          </a:p>
        </p:txBody>
      </p:sp>
      <p:sp>
        <p:nvSpPr>
          <p:cNvPr id="29" name="Shape 29"/>
          <p:cNvSpPr txBox="1"/>
          <p:nvPr/>
        </p:nvSpPr>
        <p:spPr>
          <a:xfrm>
            <a:off x="1234175" y="3039812"/>
            <a:ext cx="6400800" cy="1314600"/>
          </a:xfrm>
          <a:prstGeom prst="rect">
            <a:avLst/>
          </a:prstGeom>
          <a:noFill/>
          <a:ln cap="flat" cmpd="sng" w="9525">
            <a:solidFill>
              <a:srgbClr val="000000">
                <a:alpha val="0"/>
              </a:srgbClr>
            </a:solidFill>
            <a:prstDash val="solid"/>
            <a:round/>
            <a:headEnd len="med" w="med" type="none"/>
            <a:tailEnd len="med" w="med" type="none"/>
          </a:ln>
        </p:spPr>
        <p:txBody>
          <a:bodyPr anchorCtr="0" anchor="t" bIns="91425" lIns="91425" rIns="91425" tIns="91425">
            <a:noAutofit/>
          </a:bodyPr>
          <a:lstStyle/>
          <a:p>
            <a:pPr indent="-139700" lvl="0" marL="342900" rtl="0" algn="ctr">
              <a:spcBef>
                <a:spcPts val="0"/>
              </a:spcBef>
              <a:buNone/>
            </a:pPr>
            <a:r>
              <a:rPr b="1" lang="en" sz="2400">
                <a:solidFill>
                  <a:schemeClr val="dk1"/>
                </a:solidFill>
                <a:highlight>
                  <a:srgbClr val="FFFFFF"/>
                </a:highlight>
                <a:latin typeface="PT Sans Narrow"/>
                <a:ea typeface="PT Sans Narrow"/>
                <a:cs typeface="PT Sans Narrow"/>
                <a:sym typeface="PT Sans Narrow"/>
              </a:rPr>
              <a:t>Rice CLIC Workshops for L2 teachers</a:t>
            </a:r>
            <a:r>
              <a:rPr lang="en" sz="2400">
                <a:solidFill>
                  <a:schemeClr val="dk1"/>
                </a:solidFill>
                <a:latin typeface="PT Sans Narrow"/>
                <a:ea typeface="PT Sans Narrow"/>
                <a:cs typeface="PT Sans Narrow"/>
                <a:sym typeface="PT Sans Narrow"/>
              </a:rPr>
              <a:t> </a:t>
            </a:r>
          </a:p>
          <a:p>
            <a:pPr indent="-139700" lvl="0" marL="342900" rtl="0" algn="ctr">
              <a:spcBef>
                <a:spcPts val="0"/>
              </a:spcBef>
              <a:buNone/>
            </a:pPr>
            <a:r>
              <a:t/>
            </a:r>
            <a:endParaRPr sz="1800">
              <a:solidFill>
                <a:schemeClr val="dk1"/>
              </a:solidFill>
              <a:latin typeface="PT Sans Narrow"/>
              <a:ea typeface="PT Sans Narrow"/>
              <a:cs typeface="PT Sans Narrow"/>
              <a:sym typeface="PT Sans Narrow"/>
            </a:endParaRPr>
          </a:p>
          <a:p>
            <a:pPr indent="-139700" lvl="0" marL="342900" rtl="0" algn="ctr">
              <a:spcBef>
                <a:spcPts val="0"/>
              </a:spcBef>
              <a:buNone/>
            </a:pPr>
            <a:r>
              <a:t/>
            </a:r>
            <a:endParaRPr sz="1800">
              <a:solidFill>
                <a:schemeClr val="dk1"/>
              </a:solidFill>
              <a:latin typeface="PT Sans Narrow"/>
              <a:ea typeface="PT Sans Narrow"/>
              <a:cs typeface="PT Sans Narrow"/>
              <a:sym typeface="PT Sans Narrow"/>
            </a:endParaRPr>
          </a:p>
          <a:p>
            <a:pPr indent="-139700" lvl="0" marL="342900" rtl="0" algn="ctr">
              <a:spcBef>
                <a:spcPts val="0"/>
              </a:spcBef>
              <a:buNone/>
            </a:pPr>
            <a:r>
              <a:rPr lang="en" sz="1800">
                <a:solidFill>
                  <a:schemeClr val="dk1"/>
                </a:solidFill>
                <a:latin typeface="PT Sans Narrow"/>
                <a:ea typeface="PT Sans Narrow"/>
                <a:cs typeface="PT Sans Narrow"/>
                <a:sym typeface="PT Sans Narrow"/>
              </a:rPr>
              <a:t>Kevin García Cruz</a:t>
            </a:r>
          </a:p>
          <a:p>
            <a:pPr indent="-139700" lvl="0" marL="342900" rtl="0" algn="ctr">
              <a:spcBef>
                <a:spcPts val="0"/>
              </a:spcBef>
              <a:buNone/>
            </a:pPr>
            <a:r>
              <a:rPr lang="en" sz="1800">
                <a:solidFill>
                  <a:schemeClr val="dk1"/>
                </a:solidFill>
                <a:latin typeface="PT Sans Narrow"/>
                <a:ea typeface="PT Sans Narrow"/>
                <a:cs typeface="PT Sans Narrow"/>
                <a:sym typeface="PT Sans Narrow"/>
              </a:rPr>
              <a:t>Center for Languages &amp; Intercultural Communication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61825" y="942962"/>
            <a:ext cx="8905875" cy="4200525"/>
          </a:xfrm>
          <a:prstGeom prst="rect">
            <a:avLst/>
          </a:prstGeom>
          <a:noFill/>
          <a:ln>
            <a:noFill/>
          </a:ln>
        </p:spPr>
      </p:pic>
      <p:sp>
        <p:nvSpPr>
          <p:cNvPr id="95" name="Shape 95"/>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
        <p:nvSpPr>
          <p:cNvPr id="96" name="Shape 96"/>
          <p:cNvSpPr txBox="1"/>
          <p:nvPr>
            <p:ph type="title"/>
          </p:nvPr>
        </p:nvSpPr>
        <p:spPr>
          <a:xfrm>
            <a:off x="58575" y="521225"/>
            <a:ext cx="8912400" cy="494400"/>
          </a:xfrm>
          <a:prstGeom prst="rect">
            <a:avLst/>
          </a:prstGeom>
        </p:spPr>
        <p:txBody>
          <a:bodyPr anchorCtr="0" anchor="ctr" bIns="91425" lIns="91425" rIns="91425" tIns="91425">
            <a:noAutofit/>
          </a:bodyPr>
          <a:lstStyle/>
          <a:p>
            <a:pPr lvl="0" rtl="0" algn="l">
              <a:spcBef>
                <a:spcPts val="0"/>
              </a:spcBef>
              <a:buNone/>
            </a:pPr>
            <a:r>
              <a:rPr b="1" lang="en" sz="3000">
                <a:solidFill>
                  <a:srgbClr val="0000FF"/>
                </a:solidFill>
                <a:latin typeface="PT Sans Narrow"/>
                <a:ea typeface="PT Sans Narrow"/>
                <a:cs typeface="PT Sans Narrow"/>
                <a:sym typeface="PT Sans Narrow"/>
              </a:rPr>
              <a:t>Pedagogical phases</a:t>
            </a:r>
            <a:r>
              <a:rPr lang="en" sz="2700">
                <a:solidFill>
                  <a:srgbClr val="0000FF"/>
                </a:solidFill>
                <a:latin typeface="PT Sans Narrow"/>
                <a:ea typeface="PT Sans Narrow"/>
                <a:cs typeface="PT Sans Narrow"/>
                <a:sym typeface="PT Sans Narrow"/>
              </a:rPr>
              <a:t> </a:t>
            </a:r>
            <a:r>
              <a:rPr lang="en" sz="1800">
                <a:solidFill>
                  <a:srgbClr val="000000"/>
                </a:solidFill>
                <a:latin typeface="PT Sans Narrow"/>
                <a:ea typeface="PT Sans Narrow"/>
                <a:cs typeface="PT Sans Narrow"/>
                <a:sym typeface="PT Sans Narrow"/>
              </a:rPr>
              <a:t>(From Betz &amp; Huth 2014, inspired by Barraja-Rohan, 1997)</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02" name="Shape 102"/>
          <p:cNvSpPr txBox="1"/>
          <p:nvPr>
            <p:ph idx="1" type="body"/>
          </p:nvPr>
        </p:nvSpPr>
        <p:spPr>
          <a:xfrm>
            <a:off x="2711225" y="1152425"/>
            <a:ext cx="4380300" cy="3302700"/>
          </a:xfrm>
          <a:prstGeom prst="rect">
            <a:avLst/>
          </a:prstGeom>
        </p:spPr>
        <p:txBody>
          <a:bodyPr anchorCtr="0" anchor="ctr" bIns="91425" lIns="91425" rIns="91425" tIns="91425">
            <a:noAutofit/>
          </a:bodyPr>
          <a:lstStyle/>
          <a:p>
            <a:pPr lvl="0" rtl="0" algn="ctr">
              <a:spcBef>
                <a:spcPts val="0"/>
              </a:spcBef>
              <a:buNone/>
            </a:pPr>
            <a:r>
              <a:rPr lang="en">
                <a:solidFill>
                  <a:srgbClr val="0000FF"/>
                </a:solidFill>
                <a:latin typeface="PT Sans Narrow"/>
                <a:ea typeface="PT Sans Narrow"/>
                <a:cs typeface="PT Sans Narrow"/>
                <a:sym typeface="PT Sans Narrow"/>
              </a:rPr>
              <a:t>See handout packet</a:t>
            </a:r>
          </a:p>
          <a:p>
            <a:pPr lvl="0" algn="ctr">
              <a:spcBef>
                <a:spcPts val="0"/>
              </a:spcBef>
              <a:buNone/>
            </a:pPr>
            <a:r>
              <a:rPr lang="en" sz="2400">
                <a:solidFill>
                  <a:srgbClr val="000000"/>
                </a:solidFill>
                <a:latin typeface="PT Sans Narrow"/>
                <a:ea typeface="PT Sans Narrow"/>
                <a:cs typeface="PT Sans Narrow"/>
                <a:sym typeface="PT Sans Narrow"/>
              </a:rPr>
              <a:t>(pages 2-9)</a:t>
            </a:r>
          </a:p>
        </p:txBody>
      </p:sp>
      <p:sp>
        <p:nvSpPr>
          <p:cNvPr id="103" name="Shape 103"/>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09" name="Shape 109"/>
          <p:cNvSpPr txBox="1"/>
          <p:nvPr>
            <p:ph idx="1" type="body"/>
          </p:nvPr>
        </p:nvSpPr>
        <p:spPr>
          <a:xfrm>
            <a:off x="311700" y="1266325"/>
            <a:ext cx="8520600" cy="3302700"/>
          </a:xfrm>
          <a:prstGeom prst="rect">
            <a:avLst/>
          </a:prstGeom>
          <a:solidFill>
            <a:srgbClr val="FFFFFF"/>
          </a:solidFill>
        </p:spPr>
        <p:txBody>
          <a:bodyPr anchorCtr="0" anchor="t" bIns="91425" lIns="91425" rIns="91425" tIns="91425">
            <a:noAutofit/>
          </a:bodyPr>
          <a:lstStyle/>
          <a:p>
            <a:pPr lvl="0">
              <a:spcBef>
                <a:spcPts val="0"/>
              </a:spcBef>
              <a:buNone/>
            </a:pPr>
            <a:r>
              <a:rPr b="1" lang="en" sz="3600">
                <a:latin typeface="PT Sans Narrow"/>
                <a:ea typeface="PT Sans Narrow"/>
                <a:cs typeface="PT Sans Narrow"/>
                <a:sym typeface="PT Sans Narrow"/>
              </a:rPr>
              <a:t>Phase 1: </a:t>
            </a:r>
          </a:p>
          <a:p>
            <a:pPr lvl="0">
              <a:spcBef>
                <a:spcPts val="0"/>
              </a:spcBef>
              <a:buNone/>
            </a:pPr>
            <a:r>
              <a:rPr lang="en" sz="3600">
                <a:latin typeface="PT Sans Narrow"/>
                <a:ea typeface="PT Sans Narrow"/>
                <a:cs typeface="PT Sans Narrow"/>
                <a:sym typeface="PT Sans Narrow"/>
              </a:rPr>
              <a:t>Students begin to think about how refusals and insistence (after an invitation) work in English. </a:t>
            </a:r>
          </a:p>
          <a:p>
            <a:pPr lvl="0">
              <a:spcBef>
                <a:spcPts val="0"/>
              </a:spcBef>
              <a:buNone/>
            </a:pPr>
            <a:r>
              <a:t/>
            </a:r>
            <a:endParaRPr/>
          </a:p>
        </p:txBody>
      </p:sp>
      <p:sp>
        <p:nvSpPr>
          <p:cNvPr id="110" name="Shape 110"/>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16" name="Shape 11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b="1" lang="en" sz="3600">
                <a:latin typeface="PT Sans Narrow"/>
                <a:ea typeface="PT Sans Narrow"/>
                <a:cs typeface="PT Sans Narrow"/>
                <a:sym typeface="PT Sans Narrow"/>
              </a:rPr>
              <a:t>Phase 2: </a:t>
            </a:r>
          </a:p>
          <a:p>
            <a:pPr lvl="0">
              <a:spcBef>
                <a:spcPts val="0"/>
              </a:spcBef>
              <a:buNone/>
            </a:pPr>
            <a:r>
              <a:rPr lang="en" sz="3600">
                <a:latin typeface="PT Sans Narrow"/>
                <a:ea typeface="PT Sans Narrow"/>
                <a:cs typeface="PT Sans Narrow"/>
                <a:sym typeface="PT Sans Narrow"/>
              </a:rPr>
              <a:t>Students compare/contrast both dialogues to become aware of the interactional resources used to refuse an invitation or to pursue acceptance.</a:t>
            </a:r>
          </a:p>
        </p:txBody>
      </p:sp>
      <p:sp>
        <p:nvSpPr>
          <p:cNvPr id="117" name="Shape 117"/>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23" name="Shape 123"/>
          <p:cNvSpPr txBox="1"/>
          <p:nvPr>
            <p:ph idx="1" type="body"/>
          </p:nvPr>
        </p:nvSpPr>
        <p:spPr>
          <a:xfrm>
            <a:off x="311700" y="920400"/>
            <a:ext cx="8520600" cy="3302700"/>
          </a:xfrm>
          <a:prstGeom prst="rect">
            <a:avLst/>
          </a:prstGeom>
        </p:spPr>
        <p:txBody>
          <a:bodyPr anchorCtr="0" anchor="t" bIns="91425" lIns="91425" rIns="91425" tIns="91425">
            <a:noAutofit/>
          </a:bodyPr>
          <a:lstStyle/>
          <a:p>
            <a:pPr lvl="0">
              <a:spcBef>
                <a:spcPts val="0"/>
              </a:spcBef>
              <a:buNone/>
            </a:pPr>
            <a:r>
              <a:rPr lang="en" sz="3600">
                <a:latin typeface="PT Sans Narrow"/>
                <a:ea typeface="PT Sans Narrow"/>
                <a:cs typeface="PT Sans Narrow"/>
                <a:sym typeface="PT Sans Narrow"/>
              </a:rPr>
              <a:t>Phase 3: </a:t>
            </a:r>
          </a:p>
          <a:p>
            <a:pPr lvl="0">
              <a:spcBef>
                <a:spcPts val="0"/>
              </a:spcBef>
              <a:buNone/>
            </a:pPr>
            <a:r>
              <a:rPr lang="en" sz="3000">
                <a:latin typeface="PT Sans Narrow"/>
                <a:ea typeface="PT Sans Narrow"/>
                <a:cs typeface="PT Sans Narrow"/>
                <a:sym typeface="PT Sans Narrow"/>
              </a:rPr>
              <a:t>Students are guided to identify the interactional resources used to politely refuse an invitation and those used to pursue acceptance after a refusal. Students will notice how the invitation is re-extended multiple times with the goal of making the invitation sound very sincere and the invitee wanted. </a:t>
            </a:r>
          </a:p>
        </p:txBody>
      </p:sp>
      <p:sp>
        <p:nvSpPr>
          <p:cNvPr id="124" name="Shape 124"/>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pic>
        <p:nvPicPr>
          <p:cNvPr id="125" name="Shape 125"/>
          <p:cNvPicPr preferRelativeResize="0"/>
          <p:nvPr/>
        </p:nvPicPr>
        <p:blipFill>
          <a:blip r:embed="rId3">
            <a:alphaModFix/>
          </a:blip>
          <a:stretch>
            <a:fillRect/>
          </a:stretch>
        </p:blipFill>
        <p:spPr>
          <a:xfrm>
            <a:off x="6812025" y="445025"/>
            <a:ext cx="2283649" cy="1248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31" name="Shape 13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sz="3600">
                <a:latin typeface="PT Sans Narrow"/>
                <a:ea typeface="PT Sans Narrow"/>
                <a:cs typeface="PT Sans Narrow"/>
                <a:sym typeface="PT Sans Narrow"/>
              </a:rPr>
              <a:t>Phase 4: </a:t>
            </a:r>
          </a:p>
          <a:p>
            <a:pPr lvl="0">
              <a:spcBef>
                <a:spcPts val="0"/>
              </a:spcBef>
              <a:buNone/>
            </a:pPr>
            <a:r>
              <a:rPr lang="en" sz="3600">
                <a:latin typeface="PT Sans Narrow"/>
                <a:ea typeface="PT Sans Narrow"/>
                <a:cs typeface="PT Sans Narrow"/>
                <a:sym typeface="PT Sans Narrow"/>
              </a:rPr>
              <a:t>Students put into practice refusing an invitation and pursuing acceptance. </a:t>
            </a:r>
          </a:p>
          <a:p>
            <a:pPr lvl="0">
              <a:spcBef>
                <a:spcPts val="0"/>
              </a:spcBef>
              <a:buNone/>
            </a:pPr>
            <a:r>
              <a:t/>
            </a:r>
            <a:endParaRPr/>
          </a:p>
        </p:txBody>
      </p:sp>
      <p:sp>
        <p:nvSpPr>
          <p:cNvPr id="132" name="Shape 132"/>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38" name="Shape 13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sz="3600">
                <a:latin typeface="PT Sans Narrow"/>
                <a:ea typeface="PT Sans Narrow"/>
                <a:cs typeface="PT Sans Narrow"/>
                <a:sym typeface="PT Sans Narrow"/>
              </a:rPr>
              <a:t>Phase 5: </a:t>
            </a:r>
          </a:p>
          <a:p>
            <a:pPr lvl="0">
              <a:spcBef>
                <a:spcPts val="0"/>
              </a:spcBef>
              <a:buNone/>
            </a:pPr>
            <a:r>
              <a:rPr lang="en" sz="3600">
                <a:highlight>
                  <a:srgbClr val="FFFFFF"/>
                </a:highlight>
                <a:latin typeface="PT Sans Narrow"/>
                <a:ea typeface="PT Sans Narrow"/>
                <a:cs typeface="PT Sans Narrow"/>
                <a:sym typeface="PT Sans Narrow"/>
              </a:rPr>
              <a:t>Students are asked to reflect on the conversational structure just learned and how it compares to similar practices in their L1, English or other. </a:t>
            </a:r>
          </a:p>
          <a:p>
            <a:pPr lvl="0">
              <a:spcBef>
                <a:spcPts val="0"/>
              </a:spcBef>
              <a:buNone/>
            </a:pPr>
            <a:r>
              <a:t/>
            </a:r>
            <a:endParaRPr sz="3600">
              <a:latin typeface="PT Sans Narrow"/>
              <a:ea typeface="PT Sans Narrow"/>
              <a:cs typeface="PT Sans Narrow"/>
              <a:sym typeface="PT Sans Narrow"/>
            </a:endParaRPr>
          </a:p>
        </p:txBody>
      </p:sp>
      <p:sp>
        <p:nvSpPr>
          <p:cNvPr id="139" name="Shape 139"/>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45" name="Shape 145"/>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pic>
        <p:nvPicPr>
          <p:cNvPr id="147" name="Shape 147"/>
          <p:cNvPicPr preferRelativeResize="0"/>
          <p:nvPr/>
        </p:nvPicPr>
        <p:blipFill>
          <a:blip r:embed="rId3">
            <a:alphaModFix/>
          </a:blip>
          <a:stretch>
            <a:fillRect/>
          </a:stretch>
        </p:blipFill>
        <p:spPr>
          <a:xfrm>
            <a:off x="133950" y="152400"/>
            <a:ext cx="8774551" cy="4998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53" name="Shape 15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pic>
        <p:nvPicPr>
          <p:cNvPr id="155" name="Shape 155"/>
          <p:cNvPicPr preferRelativeResize="0"/>
          <p:nvPr/>
        </p:nvPicPr>
        <p:blipFill>
          <a:blip r:embed="rId3">
            <a:alphaModFix/>
          </a:blip>
          <a:stretch>
            <a:fillRect/>
          </a:stretch>
        </p:blipFill>
        <p:spPr>
          <a:xfrm>
            <a:off x="0" y="574582"/>
            <a:ext cx="9144001" cy="39943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61" name="Shape 161"/>
          <p:cNvSpPr txBox="1"/>
          <p:nvPr>
            <p:ph idx="1" type="body"/>
          </p:nvPr>
        </p:nvSpPr>
        <p:spPr>
          <a:xfrm>
            <a:off x="311700" y="1266325"/>
            <a:ext cx="8520600" cy="3302700"/>
          </a:xfrm>
          <a:prstGeom prst="rect">
            <a:avLst/>
          </a:prstGeom>
        </p:spPr>
        <p:txBody>
          <a:bodyPr anchorCtr="0" anchor="ctr" bIns="91425" lIns="91425" rIns="91425" tIns="91425">
            <a:noAutofit/>
          </a:bodyPr>
          <a:lstStyle/>
          <a:p>
            <a:pPr indent="0" lvl="0" marL="0" rtl="0" algn="ctr">
              <a:spcBef>
                <a:spcPts val="0"/>
              </a:spcBef>
              <a:buNone/>
            </a:pPr>
            <a:r>
              <a:rPr b="1" lang="en" sz="3600">
                <a:solidFill>
                  <a:srgbClr val="0000FF"/>
                </a:solidFill>
                <a:latin typeface="PT Sans Narrow"/>
                <a:ea typeface="PT Sans Narrow"/>
                <a:cs typeface="PT Sans Narrow"/>
                <a:sym typeface="PT Sans Narrow"/>
              </a:rPr>
              <a:t>Group work</a:t>
            </a:r>
          </a:p>
          <a:p>
            <a:pPr indent="0" lvl="0" marL="0" rtl="0" algn="ctr">
              <a:spcBef>
                <a:spcPts val="0"/>
              </a:spcBef>
              <a:buNone/>
            </a:pPr>
            <a:r>
              <a:t/>
            </a:r>
            <a:endParaRPr sz="3000">
              <a:solidFill>
                <a:srgbClr val="0000FF"/>
              </a:solidFill>
              <a:latin typeface="PT Sans Narrow"/>
              <a:ea typeface="PT Sans Narrow"/>
              <a:cs typeface="PT Sans Narrow"/>
              <a:sym typeface="PT Sans Narrow"/>
            </a:endParaRPr>
          </a:p>
          <a:p>
            <a:pPr indent="0" lvl="0" marL="0" algn="ctr">
              <a:spcBef>
                <a:spcPts val="0"/>
              </a:spcBef>
              <a:buNone/>
            </a:pPr>
            <a:r>
              <a:rPr lang="en" sz="1800">
                <a:solidFill>
                  <a:srgbClr val="000000"/>
                </a:solidFill>
                <a:latin typeface="PT Sans Narrow"/>
                <a:ea typeface="PT Sans Narrow"/>
                <a:cs typeface="PT Sans Narrow"/>
                <a:sym typeface="PT Sans Narrow"/>
              </a:rPr>
              <a:t>Creating learning targets </a:t>
            </a:r>
          </a:p>
        </p:txBody>
      </p:sp>
      <p:pic>
        <p:nvPicPr>
          <p:cNvPr id="162" name="Shape 162"/>
          <p:cNvPicPr preferRelativeResize="0"/>
          <p:nvPr/>
        </p:nvPicPr>
        <p:blipFill>
          <a:blip r:embed="rId3">
            <a:alphaModFix/>
          </a:blip>
          <a:stretch>
            <a:fillRect/>
          </a:stretch>
        </p:blipFill>
        <p:spPr>
          <a:xfrm>
            <a:off x="4228575" y="565625"/>
            <a:ext cx="4734159" cy="1736649"/>
          </a:xfrm>
          <a:prstGeom prst="rect">
            <a:avLst/>
          </a:prstGeom>
          <a:noFill/>
          <a:ln>
            <a:noFill/>
          </a:ln>
        </p:spPr>
      </p:pic>
      <p:sp>
        <p:nvSpPr>
          <p:cNvPr id="163" name="Shape 163"/>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sp>
        <p:nvSpPr>
          <p:cNvPr id="34" name="Shape 34"/>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35" name="Shape 35"/>
          <p:cNvSpPr txBox="1"/>
          <p:nvPr>
            <p:ph idx="1" type="body"/>
          </p:nvPr>
        </p:nvSpPr>
        <p:spPr>
          <a:xfrm>
            <a:off x="176850" y="733500"/>
            <a:ext cx="8739300" cy="4005900"/>
          </a:xfrm>
          <a:prstGeom prst="rect">
            <a:avLst/>
          </a:prstGeom>
          <a:ln cap="flat" cmpd="sng" w="19050">
            <a:solidFill>
              <a:srgbClr val="000000"/>
            </a:solidFill>
            <a:prstDash val="solid"/>
            <a:round/>
            <a:headEnd len="med" w="med" type="none"/>
            <a:tailEnd len="med" w="med" type="none"/>
          </a:ln>
        </p:spPr>
        <p:txBody>
          <a:bodyPr anchorCtr="0" anchor="t" bIns="91425" lIns="91425" rIns="91425" tIns="91425">
            <a:noAutofit/>
          </a:bodyPr>
          <a:lstStyle/>
          <a:p>
            <a:pPr indent="0" lvl="0" marL="0" rtl="0">
              <a:spcBef>
                <a:spcPts val="0"/>
              </a:spcBef>
              <a:buNone/>
            </a:pPr>
            <a:r>
              <a:rPr b="1" lang="en" sz="3000">
                <a:latin typeface="PT Sans Narrow"/>
                <a:ea typeface="PT Sans Narrow"/>
                <a:cs typeface="PT Sans Narrow"/>
                <a:sym typeface="PT Sans Narrow"/>
              </a:rPr>
              <a:t>Outline:</a:t>
            </a:r>
          </a:p>
          <a:p>
            <a:pPr indent="0" lvl="0" marL="0" rtl="0">
              <a:spcBef>
                <a:spcPts val="0"/>
              </a:spcBef>
              <a:buNone/>
            </a:pPr>
            <a:r>
              <a:t/>
            </a:r>
            <a:endParaRPr b="1" sz="1800">
              <a:latin typeface="PT Sans Narrow"/>
              <a:ea typeface="PT Sans Narrow"/>
              <a:cs typeface="PT Sans Narrow"/>
              <a:sym typeface="PT Sans Narrow"/>
            </a:endParaRPr>
          </a:p>
          <a:p>
            <a:pPr indent="-419100" lvl="0" marL="914400" rtl="0">
              <a:spcBef>
                <a:spcPts val="0"/>
              </a:spcBef>
              <a:buClr>
                <a:srgbClr val="0000FF"/>
              </a:buClr>
              <a:buSzPct val="100000"/>
              <a:buFont typeface="PT Sans Narrow"/>
              <a:buAutoNum type="romanUcPeriod"/>
            </a:pPr>
            <a:r>
              <a:rPr lang="en" sz="3000">
                <a:solidFill>
                  <a:srgbClr val="0000FF"/>
                </a:solidFill>
                <a:latin typeface="PT Sans Narrow"/>
                <a:ea typeface="PT Sans Narrow"/>
                <a:cs typeface="PT Sans Narrow"/>
                <a:sym typeface="PT Sans Narrow"/>
              </a:rPr>
              <a:t>Intercultural knowledge</a:t>
            </a:r>
            <a:r>
              <a:rPr lang="en" sz="3000">
                <a:latin typeface="PT Sans Narrow"/>
                <a:ea typeface="PT Sans Narrow"/>
                <a:cs typeface="PT Sans Narrow"/>
                <a:sym typeface="PT Sans Narrow"/>
              </a:rPr>
              <a:t> </a:t>
            </a:r>
          </a:p>
          <a:p>
            <a:pPr indent="0" lvl="0" marL="0" rtl="0">
              <a:spcBef>
                <a:spcPts val="0"/>
              </a:spcBef>
              <a:buNone/>
            </a:pPr>
            <a:r>
              <a:t/>
            </a:r>
            <a:endParaRPr sz="2000">
              <a:solidFill>
                <a:srgbClr val="0000FF"/>
              </a:solidFill>
              <a:latin typeface="PT Sans Narrow"/>
              <a:ea typeface="PT Sans Narrow"/>
              <a:cs typeface="PT Sans Narrow"/>
              <a:sym typeface="PT Sans Narrow"/>
            </a:endParaRPr>
          </a:p>
          <a:p>
            <a:pPr indent="0" lvl="0" marL="0" rtl="0">
              <a:spcBef>
                <a:spcPts val="0"/>
              </a:spcBef>
              <a:buNone/>
            </a:pPr>
            <a:r>
              <a:t/>
            </a:r>
            <a:endParaRPr sz="600">
              <a:latin typeface="PT Sans Narrow"/>
              <a:ea typeface="PT Sans Narrow"/>
              <a:cs typeface="PT Sans Narrow"/>
              <a:sym typeface="PT Sans Narrow"/>
            </a:endParaRPr>
          </a:p>
          <a:p>
            <a:pPr indent="-419100" lvl="0" marL="914400" rtl="0">
              <a:spcBef>
                <a:spcPts val="0"/>
              </a:spcBef>
              <a:buClr>
                <a:srgbClr val="0000FF"/>
              </a:buClr>
              <a:buSzPct val="100000"/>
              <a:buFont typeface="PT Sans Narrow"/>
              <a:buAutoNum type="romanUcPeriod"/>
            </a:pPr>
            <a:r>
              <a:rPr lang="en" sz="3000">
                <a:solidFill>
                  <a:srgbClr val="0000FF"/>
                </a:solidFill>
                <a:latin typeface="PT Sans Narrow"/>
                <a:ea typeface="PT Sans Narrow"/>
                <a:cs typeface="PT Sans Narrow"/>
                <a:sym typeface="PT Sans Narrow"/>
              </a:rPr>
              <a:t>Teaching unit: Invitations</a:t>
            </a:r>
          </a:p>
          <a:p>
            <a:pPr indent="-355600" lvl="0" marL="1371600" rtl="0">
              <a:spcBef>
                <a:spcPts val="0"/>
              </a:spcBef>
              <a:buClr>
                <a:srgbClr val="000000"/>
              </a:buClr>
              <a:buSzPct val="100000"/>
              <a:buFont typeface="PT Sans Narrow"/>
            </a:pPr>
            <a:r>
              <a:t/>
            </a:r>
            <a:endParaRPr sz="2000">
              <a:solidFill>
                <a:srgbClr val="000000"/>
              </a:solidFill>
              <a:latin typeface="PT Sans Narrow"/>
              <a:ea typeface="PT Sans Narrow"/>
              <a:cs typeface="PT Sans Narrow"/>
              <a:sym typeface="PT Sans Narrow"/>
            </a:endParaRPr>
          </a:p>
          <a:p>
            <a:pPr indent="0" lvl="0" marL="0" rtl="0">
              <a:spcBef>
                <a:spcPts val="0"/>
              </a:spcBef>
              <a:buNone/>
            </a:pPr>
            <a:r>
              <a:t/>
            </a:r>
            <a:endParaRPr sz="600">
              <a:latin typeface="PT Sans Narrow"/>
              <a:ea typeface="PT Sans Narrow"/>
              <a:cs typeface="PT Sans Narrow"/>
              <a:sym typeface="PT Sans Narrow"/>
            </a:endParaRPr>
          </a:p>
          <a:p>
            <a:pPr indent="-419100" lvl="0" marL="914400" rtl="0">
              <a:spcBef>
                <a:spcPts val="0"/>
              </a:spcBef>
              <a:buClr>
                <a:srgbClr val="0000FF"/>
              </a:buClr>
              <a:buSzPct val="100000"/>
              <a:buFont typeface="PT Sans Narrow"/>
              <a:buAutoNum type="romanUcPeriod"/>
            </a:pPr>
            <a:r>
              <a:rPr lang="en" sz="3000">
                <a:solidFill>
                  <a:srgbClr val="0000FF"/>
                </a:solidFill>
                <a:latin typeface="PT Sans Narrow"/>
                <a:ea typeface="PT Sans Narrow"/>
                <a:cs typeface="PT Sans Narrow"/>
                <a:sym typeface="PT Sans Narrow"/>
              </a:rPr>
              <a:t>Your turn (group work) </a:t>
            </a:r>
          </a:p>
          <a:p>
            <a:pPr indent="-355600" lvl="0" marL="1371600" rtl="0">
              <a:spcBef>
                <a:spcPts val="0"/>
              </a:spcBef>
              <a:buClr>
                <a:srgbClr val="000000"/>
              </a:buClr>
              <a:buSzPct val="100000"/>
              <a:buFont typeface="PT Sans Narrow"/>
            </a:pPr>
            <a:r>
              <a:rPr lang="en" sz="2000">
                <a:solidFill>
                  <a:srgbClr val="000000"/>
                </a:solidFill>
                <a:latin typeface="PT Sans Narrow"/>
                <a:ea typeface="PT Sans Narrow"/>
                <a:cs typeface="PT Sans Narrow"/>
                <a:sym typeface="PT Sans Narrow"/>
              </a:rPr>
              <a:t>Other learning targets (</a:t>
            </a:r>
            <a:r>
              <a:rPr lang="en" sz="1800">
                <a:solidFill>
                  <a:srgbClr val="000000"/>
                </a:solidFill>
                <a:latin typeface="PT Sans Narrow"/>
                <a:ea typeface="PT Sans Narrow"/>
                <a:cs typeface="PT Sans Narrow"/>
                <a:sym typeface="PT Sans Narrow"/>
              </a:rPr>
              <a:t>interactional patterns w/ specific sociocultural norms</a:t>
            </a:r>
            <a:r>
              <a:rPr lang="en" sz="2000">
                <a:solidFill>
                  <a:srgbClr val="000000"/>
                </a:solidFill>
                <a:latin typeface="PT Sans Narrow"/>
                <a:ea typeface="PT Sans Narrow"/>
                <a:cs typeface="PT Sans Narrow"/>
                <a:sym typeface="PT Sans Narrow"/>
              </a:rPr>
              <a:t>)</a:t>
            </a:r>
          </a:p>
        </p:txBody>
      </p:sp>
      <p:pic>
        <p:nvPicPr>
          <p:cNvPr id="36" name="Shape 36"/>
          <p:cNvPicPr preferRelativeResize="0"/>
          <p:nvPr/>
        </p:nvPicPr>
        <p:blipFill>
          <a:blip r:embed="rId3">
            <a:alphaModFix/>
          </a:blip>
          <a:stretch>
            <a:fillRect/>
          </a:stretch>
        </p:blipFill>
        <p:spPr>
          <a:xfrm>
            <a:off x="6854049" y="445025"/>
            <a:ext cx="2289950" cy="3271374"/>
          </a:xfrm>
          <a:prstGeom prst="rect">
            <a:avLst/>
          </a:prstGeom>
          <a:noFill/>
          <a:ln>
            <a:noFill/>
          </a:ln>
        </p:spPr>
      </p:pic>
      <p:sp>
        <p:nvSpPr>
          <p:cNvPr id="37" name="Shape 37"/>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000"/>
                                        <p:tgtEl>
                                          <p:spTgt spid="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69" name="Shape 169"/>
          <p:cNvSpPr txBox="1"/>
          <p:nvPr>
            <p:ph idx="1" type="body"/>
          </p:nvPr>
        </p:nvSpPr>
        <p:spPr>
          <a:xfrm>
            <a:off x="154425" y="498900"/>
            <a:ext cx="8814000" cy="4070100"/>
          </a:xfrm>
          <a:prstGeom prst="rect">
            <a:avLst/>
          </a:prstGeom>
        </p:spPr>
        <p:txBody>
          <a:bodyPr anchorCtr="0" anchor="t" bIns="91425" lIns="91425" rIns="91425" tIns="91425">
            <a:noAutofit/>
          </a:bodyPr>
          <a:lstStyle/>
          <a:p>
            <a:pPr indent="0" lvl="0" marL="0" rtl="0" algn="ctr">
              <a:spcBef>
                <a:spcPts val="0"/>
              </a:spcBef>
              <a:buNone/>
            </a:pPr>
            <a:r>
              <a:rPr b="1" lang="en">
                <a:solidFill>
                  <a:srgbClr val="0000FF"/>
                </a:solidFill>
                <a:latin typeface="PT Sans Narrow"/>
                <a:ea typeface="PT Sans Narrow"/>
                <a:cs typeface="PT Sans Narrow"/>
                <a:sym typeface="PT Sans Narrow"/>
              </a:rPr>
              <a:t>Creating a lesson on the “grammar of conversation”</a:t>
            </a:r>
          </a:p>
          <a:p>
            <a:pPr indent="0" lvl="0" marL="0" rtl="0" algn="just">
              <a:spcBef>
                <a:spcPts val="0"/>
              </a:spcBef>
              <a:buNone/>
            </a:pPr>
            <a:r>
              <a:t/>
            </a:r>
            <a:endParaRPr sz="1000">
              <a:latin typeface="PT Sans Narrow"/>
              <a:ea typeface="PT Sans Narrow"/>
              <a:cs typeface="PT Sans Narrow"/>
              <a:sym typeface="PT Sans Narrow"/>
            </a:endParaRPr>
          </a:p>
          <a:p>
            <a:pPr indent="0" lvl="0" marL="0" rtl="0" algn="just">
              <a:spcBef>
                <a:spcPts val="0"/>
              </a:spcBef>
              <a:buNone/>
            </a:pPr>
            <a:r>
              <a:rPr lang="en" sz="3000">
                <a:latin typeface="PT Sans Narrow"/>
                <a:ea typeface="PT Sans Narrow"/>
                <a:cs typeface="PT Sans Narrow"/>
                <a:sym typeface="PT Sans Narrow"/>
              </a:rPr>
              <a:t>Study the conversations provided in your handout and... </a:t>
            </a:r>
          </a:p>
          <a:p>
            <a:pPr indent="0" lvl="0" marL="0" rtl="0" algn="just">
              <a:spcBef>
                <a:spcPts val="0"/>
              </a:spcBef>
              <a:buNone/>
            </a:pPr>
            <a:r>
              <a:t/>
            </a:r>
            <a:endParaRPr sz="1200">
              <a:latin typeface="PT Sans Narrow"/>
              <a:ea typeface="PT Sans Narrow"/>
              <a:cs typeface="PT Sans Narrow"/>
              <a:sym typeface="PT Sans Narrow"/>
            </a:endParaRPr>
          </a:p>
          <a:p>
            <a:pPr indent="-381000" lvl="0" marL="457200" rtl="0" algn="just">
              <a:spcBef>
                <a:spcPts val="0"/>
              </a:spcBef>
              <a:buSzPct val="100000"/>
              <a:buFont typeface="PT Sans Narrow"/>
              <a:buAutoNum type="alphaLcParenR"/>
            </a:pPr>
            <a:r>
              <a:rPr lang="en" sz="2400">
                <a:latin typeface="PT Sans Narrow"/>
                <a:ea typeface="PT Sans Narrow"/>
                <a:cs typeface="PT Sans Narrow"/>
                <a:sym typeface="PT Sans Narrow"/>
              </a:rPr>
              <a:t>identify at least one speech act and/or interactional pattern,</a:t>
            </a:r>
          </a:p>
          <a:p>
            <a:pPr indent="0" lvl="0" marL="0" rtl="0" algn="just">
              <a:spcBef>
                <a:spcPts val="0"/>
              </a:spcBef>
              <a:buNone/>
            </a:pPr>
            <a:r>
              <a:t/>
            </a:r>
            <a:endParaRPr sz="1000">
              <a:latin typeface="PT Sans Narrow"/>
              <a:ea typeface="PT Sans Narrow"/>
              <a:cs typeface="PT Sans Narrow"/>
              <a:sym typeface="PT Sans Narrow"/>
            </a:endParaRPr>
          </a:p>
          <a:p>
            <a:pPr indent="-381000" lvl="0" marL="457200" rtl="0" algn="just">
              <a:spcBef>
                <a:spcPts val="0"/>
              </a:spcBef>
              <a:buSzPct val="100000"/>
              <a:buFont typeface="PT Sans Narrow"/>
              <a:buAutoNum type="alphaLcParenR"/>
            </a:pPr>
            <a:r>
              <a:rPr lang="en" sz="2400">
                <a:latin typeface="PT Sans Narrow"/>
                <a:ea typeface="PT Sans Narrow"/>
                <a:cs typeface="PT Sans Narrow"/>
                <a:sym typeface="PT Sans Narrow"/>
              </a:rPr>
              <a:t>discuss with your peers possible socio-cultural norms associated with the feature/pattern selected,</a:t>
            </a:r>
          </a:p>
          <a:p>
            <a:pPr indent="0" lvl="0" marL="0" rtl="0" algn="just">
              <a:spcBef>
                <a:spcPts val="0"/>
              </a:spcBef>
              <a:buNone/>
            </a:pPr>
            <a:r>
              <a:t/>
            </a:r>
            <a:endParaRPr sz="1000">
              <a:latin typeface="PT Sans Narrow"/>
              <a:ea typeface="PT Sans Narrow"/>
              <a:cs typeface="PT Sans Narrow"/>
              <a:sym typeface="PT Sans Narrow"/>
            </a:endParaRPr>
          </a:p>
          <a:p>
            <a:pPr indent="-381000" lvl="0" marL="457200" rtl="0" algn="just">
              <a:spcBef>
                <a:spcPts val="0"/>
              </a:spcBef>
              <a:buSzPct val="100000"/>
              <a:buFont typeface="PT Sans Narrow"/>
              <a:buAutoNum type="alphaLcParenR"/>
            </a:pPr>
            <a:r>
              <a:rPr lang="en" sz="2400">
                <a:latin typeface="PT Sans Narrow"/>
                <a:ea typeface="PT Sans Narrow"/>
                <a:cs typeface="PT Sans Narrow"/>
                <a:sym typeface="PT Sans Narrow"/>
              </a:rPr>
              <a:t>design a task (activity) for one of the pedagogical phases discussed today.</a:t>
            </a:r>
          </a:p>
          <a:p>
            <a:pPr indent="-342900" lvl="0" marL="914400" rtl="0">
              <a:lnSpc>
                <a:spcPct val="100000"/>
              </a:lnSpc>
              <a:spcBef>
                <a:spcPts val="0"/>
              </a:spcBef>
              <a:buSzPct val="100000"/>
              <a:buFont typeface="PT Sans Narrow"/>
            </a:pPr>
            <a:r>
              <a:rPr lang="en" sz="1800">
                <a:latin typeface="PT Sans Narrow"/>
                <a:ea typeface="PT Sans Narrow"/>
                <a:cs typeface="PT Sans Narrow"/>
                <a:sym typeface="PT Sans Narrow"/>
              </a:rPr>
              <a:t>Write a general description for activity.</a:t>
            </a:r>
          </a:p>
          <a:p>
            <a:pPr indent="-342900" lvl="0" marL="914400" rtl="0">
              <a:lnSpc>
                <a:spcPct val="100000"/>
              </a:lnSpc>
              <a:spcBef>
                <a:spcPts val="0"/>
              </a:spcBef>
              <a:buSzPct val="100000"/>
              <a:buFont typeface="PT Sans Narrow"/>
            </a:pPr>
            <a:r>
              <a:rPr lang="en" sz="1800">
                <a:latin typeface="PT Sans Narrow"/>
                <a:ea typeface="PT Sans Narrow"/>
                <a:cs typeface="PT Sans Narrow"/>
                <a:sym typeface="PT Sans Narrow"/>
              </a:rPr>
              <a:t>Specific learning goal(s). </a:t>
            </a:r>
          </a:p>
          <a:p>
            <a:pPr indent="-342900" lvl="0" marL="914400" rtl="0">
              <a:lnSpc>
                <a:spcPct val="100000"/>
              </a:lnSpc>
              <a:spcBef>
                <a:spcPts val="0"/>
              </a:spcBef>
              <a:buSzPct val="100000"/>
              <a:buFont typeface="PT Sans Narrow"/>
            </a:pPr>
            <a:r>
              <a:rPr lang="en" sz="1800">
                <a:latin typeface="PT Sans Narrow"/>
                <a:ea typeface="PT Sans Narrow"/>
                <a:cs typeface="PT Sans Narrow"/>
                <a:sym typeface="PT Sans Narrow"/>
              </a:rPr>
              <a:t>Instructions for students.</a:t>
            </a:r>
          </a:p>
          <a:p>
            <a:pPr indent="0" lvl="0" marL="0" rtl="0">
              <a:lnSpc>
                <a:spcPct val="100000"/>
              </a:lnSpc>
              <a:spcBef>
                <a:spcPts val="0"/>
              </a:spcBef>
              <a:buNone/>
            </a:pPr>
            <a:r>
              <a:t/>
            </a:r>
            <a:endParaRPr sz="1000">
              <a:latin typeface="PT Sans Narrow"/>
              <a:ea typeface="PT Sans Narrow"/>
              <a:cs typeface="PT Sans Narrow"/>
              <a:sym typeface="PT Sans Narrow"/>
            </a:endParaRPr>
          </a:p>
          <a:p>
            <a:pPr indent="-381000" lvl="0" marL="457200">
              <a:lnSpc>
                <a:spcPct val="100000"/>
              </a:lnSpc>
              <a:spcBef>
                <a:spcPts val="0"/>
              </a:spcBef>
              <a:buSzPct val="100000"/>
              <a:buFont typeface="PT Sans Narrow"/>
            </a:pPr>
            <a:r>
              <a:rPr lang="en" sz="2400">
                <a:latin typeface="PT Sans Narrow"/>
                <a:ea typeface="PT Sans Narrow"/>
                <a:cs typeface="PT Sans Narrow"/>
                <a:sym typeface="PT Sans Narrow"/>
              </a:rPr>
              <a:t>Present task  </a:t>
            </a:r>
          </a:p>
        </p:txBody>
      </p:sp>
      <p:sp>
        <p:nvSpPr>
          <p:cNvPr id="170" name="Shape 170"/>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707400"/>
          </a:xfrm>
          <a:prstGeom prst="rect">
            <a:avLst/>
          </a:prstGeom>
        </p:spPr>
        <p:txBody>
          <a:bodyPr anchorCtr="0" anchor="ctr" bIns="91425" lIns="91425" rIns="91425" tIns="91425">
            <a:noAutofit/>
          </a:bodyPr>
          <a:lstStyle/>
          <a:p>
            <a:pPr lvl="0" algn="l">
              <a:spcBef>
                <a:spcPts val="0"/>
              </a:spcBef>
              <a:buNone/>
            </a:pPr>
            <a:r>
              <a:rPr lang="en"/>
              <a:t>FinFi</a:t>
            </a:r>
          </a:p>
        </p:txBody>
      </p:sp>
      <p:sp>
        <p:nvSpPr>
          <p:cNvPr id="176" name="Shape 176"/>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latin typeface="PT Sans Narrow"/>
                <a:ea typeface="PT Sans Narrow"/>
                <a:cs typeface="PT Sans Narrow"/>
                <a:sym typeface="PT Sans Narrow"/>
              </a:rPr>
              <a:t>In your opinion, what are the benefits of teaching intercultural knowledge in the language classroom? </a:t>
            </a:r>
          </a:p>
          <a:p>
            <a:pPr lvl="0">
              <a:spcBef>
                <a:spcPts val="0"/>
              </a:spcBef>
              <a:buNone/>
            </a:pPr>
            <a:r>
              <a:t/>
            </a:r>
            <a:endParaRPr>
              <a:latin typeface="PT Sans Narrow"/>
              <a:ea typeface="PT Sans Narrow"/>
              <a:cs typeface="PT Sans Narrow"/>
              <a:sym typeface="PT Sans Narrow"/>
            </a:endParaRPr>
          </a:p>
          <a:p>
            <a:pPr lvl="0">
              <a:spcBef>
                <a:spcPts val="0"/>
              </a:spcBef>
              <a:buNone/>
            </a:pPr>
            <a:r>
              <a:rPr lang="en">
                <a:latin typeface="PT Sans Narrow"/>
                <a:ea typeface="PT Sans Narrow"/>
                <a:cs typeface="PT Sans Narrow"/>
                <a:sym typeface="PT Sans Narrow"/>
              </a:rPr>
              <a:t>What challenges do you foresee in trying to incorporate the teaching of intercultural knowledge into your current syllabi and curricula? </a:t>
            </a:r>
          </a:p>
        </p:txBody>
      </p:sp>
      <p:sp>
        <p:nvSpPr>
          <p:cNvPr id="177" name="Shape 177"/>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183" name="Shape 183"/>
          <p:cNvSpPr txBox="1"/>
          <p:nvPr>
            <p:ph idx="1" type="body"/>
          </p:nvPr>
        </p:nvSpPr>
        <p:spPr>
          <a:xfrm>
            <a:off x="311700" y="1113925"/>
            <a:ext cx="8520600" cy="3302700"/>
          </a:xfrm>
          <a:prstGeom prst="rect">
            <a:avLst/>
          </a:prstGeom>
        </p:spPr>
        <p:txBody>
          <a:bodyPr anchorCtr="0" anchor="ctr" bIns="91425" lIns="91425" rIns="91425" tIns="91425">
            <a:noAutofit/>
          </a:bodyPr>
          <a:lstStyle/>
          <a:p>
            <a:pPr lvl="0" algn="ctr">
              <a:spcBef>
                <a:spcPts val="0"/>
              </a:spcBef>
              <a:buNone/>
            </a:pPr>
            <a:r>
              <a:rPr b="1" lang="en" sz="7200">
                <a:solidFill>
                  <a:srgbClr val="0000FF"/>
                </a:solidFill>
                <a:latin typeface="PT Sans Narrow"/>
                <a:ea typeface="PT Sans Narrow"/>
                <a:cs typeface="PT Sans Narrow"/>
                <a:sym typeface="PT Sans Narrow"/>
              </a:rPr>
              <a:t>QUESTIONS? </a:t>
            </a:r>
          </a:p>
        </p:txBody>
      </p:sp>
      <p:sp>
        <p:nvSpPr>
          <p:cNvPr id="184" name="Shape 184"/>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 type="body"/>
          </p:nvPr>
        </p:nvSpPr>
        <p:spPr>
          <a:xfrm>
            <a:off x="311700" y="1266325"/>
            <a:ext cx="8520600" cy="2634600"/>
          </a:xfrm>
          <a:prstGeom prst="rect">
            <a:avLst/>
          </a:prstGeom>
        </p:spPr>
        <p:txBody>
          <a:bodyPr anchorCtr="0" anchor="t" bIns="91425" lIns="91425" rIns="91425" tIns="91425">
            <a:noAutofit/>
          </a:bodyPr>
          <a:lstStyle/>
          <a:p>
            <a:pPr lvl="0" rtl="0" algn="ctr">
              <a:lnSpc>
                <a:spcPct val="200000"/>
              </a:lnSpc>
              <a:spcBef>
                <a:spcPts val="0"/>
              </a:spcBef>
              <a:buNone/>
            </a:pPr>
            <a:r>
              <a:rPr lang="en" sz="6000">
                <a:latin typeface="PT Sans Narrow"/>
                <a:ea typeface="PT Sans Narrow"/>
                <a:cs typeface="PT Sans Narrow"/>
                <a:sym typeface="PT Sans Narrow"/>
              </a:rPr>
              <a:t>iGracias! / Thank you!</a:t>
            </a:r>
          </a:p>
          <a:p>
            <a:pPr lvl="0" rtl="0" algn="ctr">
              <a:lnSpc>
                <a:spcPct val="100000"/>
              </a:lnSpc>
              <a:spcBef>
                <a:spcPts val="0"/>
              </a:spcBef>
              <a:buNone/>
            </a:pPr>
            <a:r>
              <a:t/>
            </a:r>
            <a:endParaRPr sz="2400">
              <a:solidFill>
                <a:srgbClr val="000000"/>
              </a:solidFill>
              <a:latin typeface="PT Sans Narrow"/>
              <a:ea typeface="PT Sans Narrow"/>
              <a:cs typeface="PT Sans Narrow"/>
              <a:sym typeface="PT Sans Narrow"/>
            </a:endParaRPr>
          </a:p>
          <a:p>
            <a:pPr lvl="0" rtl="0" algn="ctr">
              <a:lnSpc>
                <a:spcPct val="100000"/>
              </a:lnSpc>
              <a:spcBef>
                <a:spcPts val="0"/>
              </a:spcBef>
              <a:buNone/>
            </a:pPr>
            <a:r>
              <a:rPr lang="en" sz="2400">
                <a:solidFill>
                  <a:srgbClr val="000000"/>
                </a:solidFill>
                <a:latin typeface="PT Sans Narrow"/>
                <a:ea typeface="PT Sans Narrow"/>
                <a:cs typeface="PT Sans Narrow"/>
                <a:sym typeface="PT Sans Narrow"/>
              </a:rPr>
              <a:t>Kevin García Cruz</a:t>
            </a:r>
          </a:p>
          <a:p>
            <a:pPr lvl="0" rtl="0" algn="ctr">
              <a:lnSpc>
                <a:spcPct val="100000"/>
              </a:lnSpc>
              <a:spcBef>
                <a:spcPts val="0"/>
              </a:spcBef>
              <a:buNone/>
            </a:pPr>
            <a:r>
              <a:rPr lang="en" sz="1800">
                <a:latin typeface="PT Sans Narrow"/>
                <a:ea typeface="PT Sans Narrow"/>
                <a:cs typeface="PT Sans Narrow"/>
                <a:sym typeface="PT Sans Narrow"/>
              </a:rPr>
              <a:t>RICE-CLIC</a:t>
            </a:r>
          </a:p>
          <a:p>
            <a:pPr lvl="0" rtl="0" algn="ctr">
              <a:lnSpc>
                <a:spcPct val="100000"/>
              </a:lnSpc>
              <a:spcBef>
                <a:spcPts val="0"/>
              </a:spcBef>
              <a:buNone/>
            </a:pPr>
            <a:r>
              <a:rPr lang="en" sz="1800" u="sng">
                <a:solidFill>
                  <a:schemeClr val="hlink"/>
                </a:solidFill>
                <a:latin typeface="PT Sans Narrow"/>
                <a:ea typeface="PT Sans Narrow"/>
                <a:cs typeface="PT Sans Narrow"/>
                <a:sym typeface="PT Sans Narrow"/>
                <a:hlinkClick r:id="rId3"/>
              </a:rPr>
              <a:t>Kevin.Garcia.Cruz@rice.edu</a:t>
            </a:r>
            <a:r>
              <a:rPr lang="en" sz="1800">
                <a:latin typeface="PT Sans Narrow"/>
                <a:ea typeface="PT Sans Narrow"/>
                <a:cs typeface="PT Sans Narrow"/>
                <a:sym typeface="PT Sans Narrow"/>
              </a:rPr>
              <a:t>  </a:t>
            </a:r>
          </a:p>
          <a:p>
            <a:pPr lvl="0" rtl="0" algn="ctr">
              <a:lnSpc>
                <a:spcPct val="200000"/>
              </a:lnSpc>
              <a:spcBef>
                <a:spcPts val="0"/>
              </a:spcBef>
              <a:buNone/>
            </a:pPr>
            <a:r>
              <a:t/>
            </a:r>
            <a:endParaRPr sz="1800">
              <a:latin typeface="PT Sans Narrow"/>
              <a:ea typeface="PT Sans Narrow"/>
              <a:cs typeface="PT Sans Narrow"/>
              <a:sym typeface="PT Sans Narrow"/>
            </a:endParaRPr>
          </a:p>
        </p:txBody>
      </p:sp>
      <p:pic>
        <p:nvPicPr>
          <p:cNvPr id="190" name="Shape 190"/>
          <p:cNvPicPr preferRelativeResize="0"/>
          <p:nvPr/>
        </p:nvPicPr>
        <p:blipFill>
          <a:blip r:embed="rId4">
            <a:alphaModFix/>
          </a:blip>
          <a:stretch>
            <a:fillRect/>
          </a:stretch>
        </p:blipFill>
        <p:spPr>
          <a:xfrm>
            <a:off x="4276776" y="2441000"/>
            <a:ext cx="853650" cy="982646"/>
          </a:xfrm>
          <a:prstGeom prst="rect">
            <a:avLst/>
          </a:prstGeom>
          <a:noFill/>
          <a:ln>
            <a:noFill/>
          </a:ln>
        </p:spPr>
      </p:pic>
      <p:sp>
        <p:nvSpPr>
          <p:cNvPr id="191" name="Shape 191"/>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43" name="Shape 43"/>
          <p:cNvSpPr txBox="1"/>
          <p:nvPr>
            <p:ph idx="1" type="body"/>
          </p:nvPr>
        </p:nvSpPr>
        <p:spPr>
          <a:xfrm>
            <a:off x="311700" y="1266325"/>
            <a:ext cx="8520600" cy="3302700"/>
          </a:xfrm>
          <a:prstGeom prst="rect">
            <a:avLst/>
          </a:prstGeom>
        </p:spPr>
        <p:txBody>
          <a:bodyPr anchorCtr="0" anchor="ctr" bIns="91425" lIns="91425" rIns="91425" tIns="91425">
            <a:noAutofit/>
          </a:bodyPr>
          <a:lstStyle/>
          <a:p>
            <a:pPr indent="0" lvl="0" marL="0" algn="ctr">
              <a:spcBef>
                <a:spcPts val="0"/>
              </a:spcBef>
              <a:buNone/>
            </a:pPr>
            <a:r>
              <a:rPr b="1" lang="en" sz="3600">
                <a:solidFill>
                  <a:srgbClr val="0000FF"/>
                </a:solidFill>
                <a:latin typeface="PT Sans Narrow"/>
                <a:ea typeface="PT Sans Narrow"/>
                <a:cs typeface="PT Sans Narrow"/>
                <a:sym typeface="PT Sans Narrow"/>
              </a:rPr>
              <a:t>Intercultural knowledge </a:t>
            </a:r>
            <a:r>
              <a:rPr b="1" lang="en" sz="3600">
                <a:latin typeface="PT Sans Narrow"/>
                <a:ea typeface="PT Sans Narrow"/>
                <a:cs typeface="PT Sans Narrow"/>
                <a:sym typeface="PT Sans Narrow"/>
              </a:rPr>
              <a:t> </a:t>
            </a:r>
          </a:p>
          <a:p>
            <a:pPr lvl="0">
              <a:spcBef>
                <a:spcPts val="0"/>
              </a:spcBef>
              <a:buNone/>
            </a:pPr>
            <a:r>
              <a:t/>
            </a:r>
            <a:endParaRPr/>
          </a:p>
        </p:txBody>
      </p:sp>
      <p:pic>
        <p:nvPicPr>
          <p:cNvPr id="44" name="Shape 44"/>
          <p:cNvPicPr preferRelativeResize="0"/>
          <p:nvPr/>
        </p:nvPicPr>
        <p:blipFill>
          <a:blip r:embed="rId3">
            <a:alphaModFix/>
          </a:blip>
          <a:stretch>
            <a:fillRect/>
          </a:stretch>
        </p:blipFill>
        <p:spPr>
          <a:xfrm>
            <a:off x="0" y="2781300"/>
            <a:ext cx="2857500" cy="2362200"/>
          </a:xfrm>
          <a:prstGeom prst="rect">
            <a:avLst/>
          </a:prstGeom>
          <a:noFill/>
          <a:ln>
            <a:noFill/>
          </a:ln>
        </p:spPr>
      </p:pic>
      <p:sp>
        <p:nvSpPr>
          <p:cNvPr id="45" name="Shape 45"/>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pic>
        <p:nvPicPr>
          <p:cNvPr id="50" name="Shape 50"/>
          <p:cNvPicPr preferRelativeResize="0"/>
          <p:nvPr/>
        </p:nvPicPr>
        <p:blipFill>
          <a:blip r:embed="rId3">
            <a:alphaModFix/>
          </a:blip>
          <a:stretch>
            <a:fillRect/>
          </a:stretch>
        </p:blipFill>
        <p:spPr>
          <a:xfrm>
            <a:off x="3598950" y="628425"/>
            <a:ext cx="5545050" cy="3909250"/>
          </a:xfrm>
          <a:prstGeom prst="rect">
            <a:avLst/>
          </a:prstGeom>
          <a:noFill/>
          <a:ln>
            <a:noFill/>
          </a:ln>
        </p:spPr>
      </p:pic>
      <p:sp>
        <p:nvSpPr>
          <p:cNvPr id="51" name="Shape 51"/>
          <p:cNvSpPr txBox="1"/>
          <p:nvPr>
            <p:ph idx="1" type="body"/>
          </p:nvPr>
        </p:nvSpPr>
        <p:spPr>
          <a:xfrm>
            <a:off x="0" y="819625"/>
            <a:ext cx="3160800" cy="1104600"/>
          </a:xfrm>
          <a:prstGeom prst="rect">
            <a:avLst/>
          </a:prstGeom>
        </p:spPr>
        <p:txBody>
          <a:bodyPr anchorCtr="0" anchor="ctr" bIns="91425" lIns="91425" rIns="91425" tIns="91425">
            <a:noAutofit/>
          </a:bodyPr>
          <a:lstStyle/>
          <a:p>
            <a:pPr indent="0" lvl="0" marL="0" rtl="0" algn="ctr">
              <a:spcBef>
                <a:spcPts val="0"/>
              </a:spcBef>
              <a:buNone/>
            </a:pPr>
            <a:r>
              <a:rPr b="1" lang="en" sz="3000">
                <a:solidFill>
                  <a:srgbClr val="0000FF"/>
                </a:solidFill>
                <a:latin typeface="PT Sans Narrow"/>
                <a:ea typeface="PT Sans Narrow"/>
                <a:cs typeface="PT Sans Narrow"/>
                <a:sym typeface="PT Sans Narrow"/>
              </a:rPr>
              <a:t>Intercultural knowledge</a:t>
            </a:r>
          </a:p>
        </p:txBody>
      </p:sp>
      <p:sp>
        <p:nvSpPr>
          <p:cNvPr id="52" name="Shape 52"/>
          <p:cNvSpPr txBox="1"/>
          <p:nvPr>
            <p:ph idx="12" type="sldNum"/>
          </p:nvPr>
        </p:nvSpPr>
        <p:spPr>
          <a:xfrm>
            <a:off x="8472457" y="46632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t>‹#›</a:t>
            </a:fld>
          </a:p>
        </p:txBody>
      </p:sp>
      <p:sp>
        <p:nvSpPr>
          <p:cNvPr id="53" name="Shape 53"/>
          <p:cNvSpPr txBox="1"/>
          <p:nvPr/>
        </p:nvSpPr>
        <p:spPr>
          <a:xfrm>
            <a:off x="71275" y="1992725"/>
            <a:ext cx="3527700" cy="1247400"/>
          </a:xfrm>
          <a:prstGeom prst="rect">
            <a:avLst/>
          </a:prstGeom>
          <a:noFill/>
          <a:ln>
            <a:noFill/>
          </a:ln>
        </p:spPr>
        <p:txBody>
          <a:bodyPr anchorCtr="0" anchor="t" bIns="91425" lIns="91425" rIns="91425" tIns="91425">
            <a:noAutofit/>
          </a:bodyPr>
          <a:lstStyle/>
          <a:p>
            <a:pPr lvl="0" rtl="0" algn="just">
              <a:lnSpc>
                <a:spcPct val="115000"/>
              </a:lnSpc>
              <a:spcBef>
                <a:spcPts val="0"/>
              </a:spcBef>
              <a:buNone/>
            </a:pPr>
            <a:r>
              <a:rPr lang="en">
                <a:solidFill>
                  <a:schemeClr val="dk1"/>
                </a:solidFill>
                <a:highlight>
                  <a:srgbClr val="FFFFFF"/>
                </a:highlight>
                <a:latin typeface="PT Sans Narrow"/>
                <a:ea typeface="PT Sans Narrow"/>
                <a:cs typeface="PT Sans Narrow"/>
                <a:sym typeface="PT Sans Narrow"/>
              </a:rPr>
              <a:t>The ability to:</a:t>
            </a:r>
          </a:p>
          <a:p>
            <a:pPr lvl="0" rtl="0" algn="just">
              <a:lnSpc>
                <a:spcPct val="115000"/>
              </a:lnSpc>
              <a:spcBef>
                <a:spcPts val="0"/>
              </a:spcBef>
              <a:buNone/>
            </a:pPr>
            <a:r>
              <a:rPr lang="en">
                <a:solidFill>
                  <a:schemeClr val="dk1"/>
                </a:solidFill>
                <a:highlight>
                  <a:srgbClr val="FFFFFF"/>
                </a:highlight>
                <a:latin typeface="PT Sans Narrow"/>
                <a:ea typeface="PT Sans Narrow"/>
                <a:cs typeface="PT Sans Narrow"/>
                <a:sym typeface="PT Sans Narrow"/>
              </a:rPr>
              <a:t>“</a:t>
            </a:r>
            <a:r>
              <a:rPr lang="en" sz="1600">
                <a:solidFill>
                  <a:schemeClr val="dk1"/>
                </a:solidFill>
                <a:highlight>
                  <a:srgbClr val="FFFFFF"/>
                </a:highlight>
                <a:latin typeface="PT Sans Narrow"/>
                <a:ea typeface="PT Sans Narrow"/>
                <a:cs typeface="PT Sans Narrow"/>
                <a:sym typeface="PT Sans Narrow"/>
              </a:rPr>
              <a:t>...communicate competently within and across linguistic and cultural boundaries.” </a:t>
            </a:r>
          </a:p>
          <a:p>
            <a:pPr lvl="0" rtl="0" algn="r">
              <a:lnSpc>
                <a:spcPct val="115000"/>
              </a:lnSpc>
              <a:spcBef>
                <a:spcPts val="0"/>
              </a:spcBef>
              <a:buNone/>
            </a:pPr>
            <a:r>
              <a:rPr lang="en" sz="1600">
                <a:solidFill>
                  <a:schemeClr val="dk1"/>
                </a:solidFill>
                <a:highlight>
                  <a:srgbClr val="FFFFFF"/>
                </a:highlight>
                <a:latin typeface="PT Sans Narrow"/>
                <a:ea typeface="PT Sans Narrow"/>
                <a:cs typeface="PT Sans Narrow"/>
                <a:sym typeface="PT Sans Narrow"/>
              </a:rPr>
              <a:t>(Huth, 2010, p. 154)</a:t>
            </a:r>
          </a:p>
          <a:p>
            <a:pPr lvl="0" rtl="0" algn="just">
              <a:lnSpc>
                <a:spcPct val="115000"/>
              </a:lnSpc>
              <a:spcBef>
                <a:spcPts val="0"/>
              </a:spcBef>
              <a:buNone/>
            </a:pPr>
            <a:r>
              <a:t/>
            </a:r>
            <a:endParaRPr sz="1600">
              <a:solidFill>
                <a:schemeClr val="dk1"/>
              </a:solidFill>
              <a:highlight>
                <a:srgbClr val="FFFFFF"/>
              </a:highlight>
              <a:latin typeface="PT Sans Narrow"/>
              <a:ea typeface="PT Sans Narrow"/>
              <a:cs typeface="PT Sans Narrow"/>
              <a:sym typeface="PT Sans Narrow"/>
            </a:endParaRPr>
          </a:p>
          <a:p>
            <a:pPr lvl="0" rtl="0" algn="just">
              <a:lnSpc>
                <a:spcPct val="115000"/>
              </a:lnSpc>
              <a:spcBef>
                <a:spcPts val="0"/>
              </a:spcBef>
              <a:buNone/>
            </a:pPr>
            <a:r>
              <a:t/>
            </a:r>
            <a:endParaRPr sz="1600"/>
          </a:p>
        </p:txBody>
      </p:sp>
      <p:sp>
        <p:nvSpPr>
          <p:cNvPr id="54" name="Shape 54"/>
          <p:cNvSpPr txBox="1"/>
          <p:nvPr/>
        </p:nvSpPr>
        <p:spPr>
          <a:xfrm>
            <a:off x="154425" y="3270700"/>
            <a:ext cx="3444600" cy="798300"/>
          </a:xfrm>
          <a:prstGeom prst="rect">
            <a:avLst/>
          </a:prstGeom>
          <a:noFill/>
          <a:ln>
            <a:noFill/>
          </a:ln>
        </p:spPr>
        <p:txBody>
          <a:bodyPr anchorCtr="0" anchor="t" bIns="91425" lIns="91425" rIns="91425" tIns="91425">
            <a:noAutofit/>
          </a:bodyPr>
          <a:lstStyle/>
          <a:p>
            <a:pPr lvl="0" rtl="0" algn="just">
              <a:lnSpc>
                <a:spcPct val="115000"/>
              </a:lnSpc>
              <a:spcBef>
                <a:spcPts val="0"/>
              </a:spcBef>
              <a:buNone/>
            </a:pPr>
            <a:r>
              <a:rPr lang="en" sz="1600">
                <a:solidFill>
                  <a:schemeClr val="dk1"/>
                </a:solidFill>
                <a:latin typeface="PT Sans Narrow"/>
                <a:ea typeface="PT Sans Narrow"/>
                <a:cs typeface="PT Sans Narrow"/>
                <a:sym typeface="PT Sans Narrow"/>
              </a:rPr>
              <a:t>“...adapt to the interlocutor’s cultural style to work out the most fitting conversational, social and politeness strategies, which are essential for effective communication.” </a:t>
            </a:r>
          </a:p>
          <a:p>
            <a:pPr lvl="0" rtl="0" algn="r">
              <a:lnSpc>
                <a:spcPct val="115000"/>
              </a:lnSpc>
              <a:spcBef>
                <a:spcPts val="0"/>
              </a:spcBef>
              <a:buClr>
                <a:schemeClr val="dk1"/>
              </a:buClr>
              <a:buSzPct val="68750"/>
              <a:buFont typeface="Arial"/>
              <a:buNone/>
            </a:pPr>
            <a:r>
              <a:rPr lang="en" sz="1600">
                <a:solidFill>
                  <a:schemeClr val="dk1"/>
                </a:solidFill>
                <a:latin typeface="PT Sans Narrow"/>
                <a:ea typeface="PT Sans Narrow"/>
                <a:cs typeface="PT Sans Narrow"/>
                <a:sym typeface="PT Sans Narrow"/>
              </a:rPr>
              <a:t>(Barraja-Rohan, 1999, p. 156)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60" name="Shape 60"/>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pic>
        <p:nvPicPr>
          <p:cNvPr id="61" name="Shape 61"/>
          <p:cNvPicPr preferRelativeResize="0"/>
          <p:nvPr/>
        </p:nvPicPr>
        <p:blipFill rotWithShape="1">
          <a:blip r:embed="rId3">
            <a:alphaModFix/>
          </a:blip>
          <a:srcRect b="6349" l="12392" r="3133" t="0"/>
          <a:stretch/>
        </p:blipFill>
        <p:spPr>
          <a:xfrm>
            <a:off x="1957975" y="540050"/>
            <a:ext cx="5713675" cy="443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67" name="Shape 67"/>
          <p:cNvSpPr txBox="1"/>
          <p:nvPr>
            <p:ph idx="1" type="body"/>
          </p:nvPr>
        </p:nvSpPr>
        <p:spPr>
          <a:xfrm>
            <a:off x="37550" y="495350"/>
            <a:ext cx="8899500" cy="4233900"/>
          </a:xfrm>
          <a:prstGeom prst="rect">
            <a:avLst/>
          </a:prstGeom>
        </p:spPr>
        <p:txBody>
          <a:bodyPr anchorCtr="0" anchor="t" bIns="91425" lIns="91425" rIns="91425" tIns="91425">
            <a:noAutofit/>
          </a:bodyPr>
          <a:lstStyle/>
          <a:p>
            <a:pPr indent="0" lvl="0" marL="0" rtl="0">
              <a:spcBef>
                <a:spcPts val="0"/>
              </a:spcBef>
              <a:buNone/>
            </a:pPr>
            <a:r>
              <a:rPr lang="en" sz="3000">
                <a:latin typeface="PT Sans Narrow"/>
                <a:ea typeface="PT Sans Narrow"/>
                <a:cs typeface="PT Sans Narrow"/>
                <a:sym typeface="PT Sans Narrow"/>
              </a:rPr>
              <a:t> </a:t>
            </a:r>
            <a:r>
              <a:rPr b="1" lang="en" sz="3000">
                <a:solidFill>
                  <a:srgbClr val="0000FF"/>
                </a:solidFill>
                <a:latin typeface="PT Sans Narrow"/>
                <a:ea typeface="PT Sans Narrow"/>
                <a:cs typeface="PT Sans Narrow"/>
                <a:sym typeface="PT Sans Narrow"/>
              </a:rPr>
              <a:t>What is </a:t>
            </a:r>
            <a:r>
              <a:rPr b="1" i="1" lang="en" sz="3000">
                <a:solidFill>
                  <a:srgbClr val="0000FF"/>
                </a:solidFill>
                <a:latin typeface="PT Sans Narrow"/>
                <a:ea typeface="PT Sans Narrow"/>
                <a:cs typeface="PT Sans Narrow"/>
                <a:sym typeface="PT Sans Narrow"/>
              </a:rPr>
              <a:t>intercultural knowledge/competence</a:t>
            </a:r>
            <a:r>
              <a:rPr b="1" lang="en" sz="3000">
                <a:solidFill>
                  <a:srgbClr val="0000FF"/>
                </a:solidFill>
                <a:latin typeface="PT Sans Narrow"/>
                <a:ea typeface="PT Sans Narrow"/>
                <a:cs typeface="PT Sans Narrow"/>
                <a:sym typeface="PT Sans Narrow"/>
              </a:rPr>
              <a:t>?</a:t>
            </a:r>
          </a:p>
          <a:p>
            <a:pPr indent="0" lvl="0" marL="0">
              <a:spcBef>
                <a:spcPts val="0"/>
              </a:spcBef>
              <a:buNone/>
            </a:pPr>
            <a:r>
              <a:t/>
            </a:r>
            <a:endParaRPr sz="2400">
              <a:latin typeface="PT Sans Narrow"/>
              <a:ea typeface="PT Sans Narrow"/>
              <a:cs typeface="PT Sans Narrow"/>
              <a:sym typeface="PT Sans Narrow"/>
            </a:endParaRPr>
          </a:p>
          <a:p>
            <a:pPr lvl="0">
              <a:spcBef>
                <a:spcPts val="0"/>
              </a:spcBef>
              <a:buNone/>
            </a:pPr>
            <a:r>
              <a:t/>
            </a:r>
            <a:endParaRPr sz="1200">
              <a:latin typeface="PT Sans Narrow"/>
              <a:ea typeface="PT Sans Narrow"/>
              <a:cs typeface="PT Sans Narrow"/>
              <a:sym typeface="PT Sans Narrow"/>
            </a:endParaRPr>
          </a:p>
          <a:p>
            <a:pPr lvl="0" rtl="0" algn="just">
              <a:spcBef>
                <a:spcPts val="0"/>
              </a:spcBef>
              <a:buNone/>
            </a:pPr>
            <a:r>
              <a:rPr lang="en" sz="2400">
                <a:latin typeface="PT Sans Narrow"/>
                <a:ea typeface="PT Sans Narrow"/>
                <a:cs typeface="PT Sans Narrow"/>
                <a:sym typeface="PT Sans Narrow"/>
              </a:rPr>
              <a:t>→ Knowing the “secret rules” of the target language.</a:t>
            </a:r>
          </a:p>
          <a:p>
            <a:pPr lvl="0" algn="just">
              <a:spcBef>
                <a:spcPts val="0"/>
              </a:spcBef>
              <a:buNone/>
            </a:pPr>
            <a:r>
              <a:t/>
            </a:r>
            <a:endParaRPr sz="2400">
              <a:latin typeface="PT Sans Narrow"/>
              <a:ea typeface="PT Sans Narrow"/>
              <a:cs typeface="PT Sans Narrow"/>
              <a:sym typeface="PT Sans Narrow"/>
            </a:endParaRPr>
          </a:p>
          <a:p>
            <a:pPr lvl="0" algn="just">
              <a:spcBef>
                <a:spcPts val="0"/>
              </a:spcBef>
              <a:buNone/>
            </a:pPr>
            <a:r>
              <a:t/>
            </a:r>
            <a:endParaRPr sz="1200">
              <a:latin typeface="PT Sans Narrow"/>
              <a:ea typeface="PT Sans Narrow"/>
              <a:cs typeface="PT Sans Narrow"/>
              <a:sym typeface="PT Sans Narrow"/>
            </a:endParaRPr>
          </a:p>
          <a:p>
            <a:pPr lvl="0" algn="just">
              <a:spcBef>
                <a:spcPts val="0"/>
              </a:spcBef>
              <a:buNone/>
            </a:pPr>
            <a:r>
              <a:rPr lang="en" sz="2400">
                <a:latin typeface="PT Sans Narrow"/>
                <a:ea typeface="PT Sans Narrow"/>
                <a:cs typeface="PT Sans Narrow"/>
                <a:sym typeface="PT Sans Narrow"/>
              </a:rPr>
              <a:t>→ Being able to comprehend, construct, and convey meanings (verbally and in writing) in ways that are accurate and appropriate for the specific context (social, cultural, etc.) in which communication takes place. </a:t>
            </a:r>
          </a:p>
          <a:p>
            <a:pPr lvl="0">
              <a:spcBef>
                <a:spcPts val="0"/>
              </a:spcBef>
              <a:buNone/>
            </a:pPr>
            <a:r>
              <a:t/>
            </a:r>
            <a:endParaRPr>
              <a:latin typeface="PT Sans Narrow"/>
              <a:ea typeface="PT Sans Narrow"/>
              <a:cs typeface="PT Sans Narrow"/>
              <a:sym typeface="PT Sans Narrow"/>
            </a:endParaRPr>
          </a:p>
          <a:p>
            <a:pPr lvl="0">
              <a:spcBef>
                <a:spcPts val="0"/>
              </a:spcBef>
              <a:buNone/>
            </a:pPr>
            <a:r>
              <a:rPr lang="en">
                <a:latin typeface="PT Sans Narrow"/>
                <a:ea typeface="PT Sans Narrow"/>
                <a:cs typeface="PT Sans Narrow"/>
                <a:sym typeface="PT Sans Narrow"/>
              </a:rPr>
              <a:t> </a:t>
            </a:r>
          </a:p>
        </p:txBody>
      </p:sp>
      <p:sp>
        <p:nvSpPr>
          <p:cNvPr id="68" name="Shape 68"/>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0" y="558925"/>
            <a:ext cx="8944500" cy="707400"/>
          </a:xfrm>
          <a:prstGeom prst="rect">
            <a:avLst/>
          </a:prstGeom>
        </p:spPr>
        <p:txBody>
          <a:bodyPr anchorCtr="0" anchor="ctr" bIns="91425" lIns="91425" rIns="91425" tIns="91425">
            <a:noAutofit/>
          </a:bodyPr>
          <a:lstStyle/>
          <a:p>
            <a:pPr indent="0" lvl="0" marL="0" rtl="0" algn="l">
              <a:lnSpc>
                <a:spcPct val="115000"/>
              </a:lnSpc>
              <a:spcBef>
                <a:spcPts val="0"/>
              </a:spcBef>
              <a:buNone/>
            </a:pPr>
            <a:r>
              <a:rPr lang="en" sz="3000">
                <a:solidFill>
                  <a:schemeClr val="dk1"/>
                </a:solidFill>
                <a:latin typeface="PT Sans Narrow"/>
                <a:ea typeface="PT Sans Narrow"/>
                <a:cs typeface="PT Sans Narrow"/>
                <a:sym typeface="PT Sans Narrow"/>
              </a:rPr>
              <a:t>Teachable elements: </a:t>
            </a:r>
          </a:p>
        </p:txBody>
      </p:sp>
      <p:sp>
        <p:nvSpPr>
          <p:cNvPr id="74" name="Shape 74"/>
          <p:cNvSpPr txBox="1"/>
          <p:nvPr>
            <p:ph idx="1" type="body"/>
          </p:nvPr>
        </p:nvSpPr>
        <p:spPr>
          <a:xfrm>
            <a:off x="160950" y="1266325"/>
            <a:ext cx="8822100" cy="3594300"/>
          </a:xfrm>
          <a:prstGeom prst="rect">
            <a:avLst/>
          </a:prstGeom>
        </p:spPr>
        <p:txBody>
          <a:bodyPr anchorCtr="0" anchor="t" bIns="91425" lIns="91425" rIns="91425" tIns="91425">
            <a:noAutofit/>
          </a:bodyPr>
          <a:lstStyle/>
          <a:p>
            <a:pPr indent="0" lvl="0" marL="0" rtl="0">
              <a:lnSpc>
                <a:spcPct val="115000"/>
              </a:lnSpc>
              <a:spcBef>
                <a:spcPts val="0"/>
              </a:spcBef>
              <a:buNone/>
            </a:pPr>
            <a:r>
              <a:rPr lang="en" sz="3000">
                <a:latin typeface="PT Sans Narrow"/>
                <a:ea typeface="PT Sans Narrow"/>
                <a:cs typeface="PT Sans Narrow"/>
                <a:sym typeface="PT Sans Narrow"/>
              </a:rPr>
              <a:t>Speech acts and interactional patterns  (w/ sociocultural norms)</a:t>
            </a:r>
          </a:p>
          <a:p>
            <a:pPr indent="-381000" lvl="0" marL="914400" rtl="0">
              <a:lnSpc>
                <a:spcPct val="115000"/>
              </a:lnSpc>
              <a:spcBef>
                <a:spcPts val="0"/>
              </a:spcBef>
              <a:buClr>
                <a:srgbClr val="000000"/>
              </a:buClr>
              <a:buSzPct val="100000"/>
              <a:buFont typeface="PT Sans Narrow"/>
              <a:buChar char="➢"/>
            </a:pPr>
            <a:r>
              <a:rPr lang="en" sz="2400">
                <a:solidFill>
                  <a:srgbClr val="000000"/>
                </a:solidFill>
                <a:latin typeface="PT Sans Narrow"/>
                <a:ea typeface="PT Sans Narrow"/>
                <a:cs typeface="PT Sans Narrow"/>
                <a:sym typeface="PT Sans Narrow"/>
              </a:rPr>
              <a:t>Apologizing </a:t>
            </a:r>
          </a:p>
          <a:p>
            <a:pPr indent="-381000" lvl="0" marL="914400" rtl="0">
              <a:lnSpc>
                <a:spcPct val="115000"/>
              </a:lnSpc>
              <a:spcBef>
                <a:spcPts val="0"/>
              </a:spcBef>
              <a:buClr>
                <a:srgbClr val="000000"/>
              </a:buClr>
              <a:buSzPct val="100000"/>
              <a:buFont typeface="PT Sans Narrow"/>
              <a:buChar char="➢"/>
            </a:pPr>
            <a:r>
              <a:rPr lang="en" sz="2400">
                <a:solidFill>
                  <a:srgbClr val="000000"/>
                </a:solidFill>
                <a:latin typeface="PT Sans Narrow"/>
                <a:ea typeface="PT Sans Narrow"/>
                <a:cs typeface="PT Sans Narrow"/>
                <a:sym typeface="PT Sans Narrow"/>
              </a:rPr>
              <a:t>Complementing</a:t>
            </a:r>
          </a:p>
          <a:p>
            <a:pPr indent="-381000" lvl="0" marL="914400" rtl="0">
              <a:lnSpc>
                <a:spcPct val="115000"/>
              </a:lnSpc>
              <a:spcBef>
                <a:spcPts val="0"/>
              </a:spcBef>
              <a:buClr>
                <a:srgbClr val="000000"/>
              </a:buClr>
              <a:buSzPct val="100000"/>
              <a:buFont typeface="PT Sans Narrow"/>
              <a:buChar char="➢"/>
            </a:pPr>
            <a:r>
              <a:rPr lang="en" sz="2400">
                <a:solidFill>
                  <a:srgbClr val="000000"/>
                </a:solidFill>
                <a:latin typeface="PT Sans Narrow"/>
                <a:ea typeface="PT Sans Narrow"/>
                <a:cs typeface="PT Sans Narrow"/>
                <a:sym typeface="PT Sans Narrow"/>
              </a:rPr>
              <a:t>Accepting or declining invitations and requests</a:t>
            </a:r>
          </a:p>
          <a:p>
            <a:pPr indent="-381000" lvl="0" marL="914400" rtl="0">
              <a:lnSpc>
                <a:spcPct val="115000"/>
              </a:lnSpc>
              <a:spcBef>
                <a:spcPts val="0"/>
              </a:spcBef>
              <a:buClr>
                <a:srgbClr val="000000"/>
              </a:buClr>
              <a:buSzPct val="100000"/>
              <a:buFont typeface="PT Sans Narrow"/>
              <a:buChar char="➢"/>
            </a:pPr>
            <a:r>
              <a:rPr lang="en" sz="2400">
                <a:solidFill>
                  <a:srgbClr val="000000"/>
                </a:solidFill>
                <a:latin typeface="PT Sans Narrow"/>
                <a:ea typeface="PT Sans Narrow"/>
                <a:cs typeface="PT Sans Narrow"/>
                <a:sym typeface="PT Sans Narrow"/>
              </a:rPr>
              <a:t>Seeking acceptance after a refusal</a:t>
            </a:r>
          </a:p>
          <a:p>
            <a:pPr indent="-381000" lvl="0" marL="914400" rtl="0">
              <a:lnSpc>
                <a:spcPct val="115000"/>
              </a:lnSpc>
              <a:spcBef>
                <a:spcPts val="0"/>
              </a:spcBef>
              <a:buClr>
                <a:srgbClr val="000000"/>
              </a:buClr>
              <a:buSzPct val="100000"/>
              <a:buFont typeface="PT Sans Narrow"/>
              <a:buChar char="➢"/>
            </a:pPr>
            <a:r>
              <a:rPr lang="en" sz="2400">
                <a:solidFill>
                  <a:srgbClr val="000000"/>
                </a:solidFill>
                <a:latin typeface="PT Sans Narrow"/>
                <a:ea typeface="PT Sans Narrow"/>
                <a:cs typeface="PT Sans Narrow"/>
                <a:sym typeface="PT Sans Narrow"/>
              </a:rPr>
              <a:t>Openings and closings in a conversation (phone and face-to-face)</a:t>
            </a:r>
          </a:p>
          <a:p>
            <a:pPr indent="0" lvl="0" marL="0" rtl="0">
              <a:lnSpc>
                <a:spcPct val="100000"/>
              </a:lnSpc>
              <a:spcBef>
                <a:spcPts val="0"/>
              </a:spcBef>
              <a:buNone/>
            </a:pPr>
            <a:r>
              <a:t/>
            </a:r>
            <a:endParaRPr sz="1400">
              <a:solidFill>
                <a:srgbClr val="000000"/>
              </a:solidFill>
              <a:latin typeface="PT Sans Narrow"/>
              <a:ea typeface="PT Sans Narrow"/>
              <a:cs typeface="PT Sans Narrow"/>
              <a:sym typeface="PT Sans Narrow"/>
            </a:endParaRPr>
          </a:p>
          <a:p>
            <a:pPr indent="0" lvl="0" marL="0" rtl="0" algn="r">
              <a:lnSpc>
                <a:spcPct val="150000"/>
              </a:lnSpc>
              <a:spcBef>
                <a:spcPts val="0"/>
              </a:spcBef>
              <a:buNone/>
            </a:pPr>
            <a:r>
              <a:rPr lang="en" sz="1800">
                <a:solidFill>
                  <a:srgbClr val="000000"/>
                </a:solidFill>
                <a:latin typeface="PT Sans Narrow"/>
                <a:ea typeface="PT Sans Narrow"/>
                <a:cs typeface="PT Sans Narrow"/>
                <a:sym typeface="PT Sans Narrow"/>
              </a:rPr>
              <a:t>(Barraja-Rohan, 1997)</a:t>
            </a:r>
          </a:p>
        </p:txBody>
      </p:sp>
      <p:sp>
        <p:nvSpPr>
          <p:cNvPr id="75" name="Shape 75"/>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1000"/>
                                        <p:tgtEl>
                                          <p:spTgt spid="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Effect filter="fade" transition="in">
                                      <p:cBhvr>
                                        <p:cTn dur="1000"/>
                                        <p:tgtEl>
                                          <p:spTgt spid="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animEffect filter="fade" transition="in">
                                      <p:cBhvr>
                                        <p:cTn dur="1000"/>
                                        <p:tgtEl>
                                          <p:spTgt spid="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animEffect filter="fade" transition="in">
                                      <p:cBhvr>
                                        <p:cTn dur="1000"/>
                                        <p:tgtEl>
                                          <p:spTgt spid="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6" st="6"/>
                                            </p:txEl>
                                          </p:spTgt>
                                        </p:tgtEl>
                                        <p:attrNameLst>
                                          <p:attrName>style.visibility</p:attrName>
                                        </p:attrNameLst>
                                      </p:cBhvr>
                                      <p:to>
                                        <p:strVal val="visible"/>
                                      </p:to>
                                    </p:set>
                                    <p:animEffect filter="fade" transition="in">
                                      <p:cBhvr>
                                        <p:cTn dur="1000"/>
                                        <p:tgtEl>
                                          <p:spTgt spid="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7" st="7"/>
                                            </p:txEl>
                                          </p:spTgt>
                                        </p:tgtEl>
                                        <p:attrNameLst>
                                          <p:attrName>style.visibility</p:attrName>
                                        </p:attrNameLst>
                                      </p:cBhvr>
                                      <p:to>
                                        <p:strVal val="visible"/>
                                      </p:to>
                                    </p:set>
                                    <p:animEffect filter="fade" transition="in">
                                      <p:cBhvr>
                                        <p:cTn dur="1000"/>
                                        <p:tgtEl>
                                          <p:spTgt spid="7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81" name="Shape 81"/>
          <p:cNvSpPr txBox="1"/>
          <p:nvPr>
            <p:ph idx="1" type="body"/>
          </p:nvPr>
        </p:nvSpPr>
        <p:spPr>
          <a:xfrm>
            <a:off x="311700" y="1256475"/>
            <a:ext cx="8520600" cy="3302700"/>
          </a:xfrm>
          <a:prstGeom prst="rect">
            <a:avLst/>
          </a:prstGeom>
        </p:spPr>
        <p:txBody>
          <a:bodyPr anchorCtr="0" anchor="ctr" bIns="91425" lIns="91425" rIns="91425" tIns="91425">
            <a:noAutofit/>
          </a:bodyPr>
          <a:lstStyle/>
          <a:p>
            <a:pPr indent="0" lvl="0" marL="0" rtl="0" algn="ctr">
              <a:spcBef>
                <a:spcPts val="0"/>
              </a:spcBef>
              <a:buNone/>
            </a:pPr>
            <a:r>
              <a:rPr b="1" lang="en" sz="3600">
                <a:solidFill>
                  <a:srgbClr val="0000FF"/>
                </a:solidFill>
                <a:latin typeface="PT Sans Narrow"/>
                <a:ea typeface="PT Sans Narrow"/>
                <a:cs typeface="PT Sans Narrow"/>
                <a:sym typeface="PT Sans Narrow"/>
              </a:rPr>
              <a:t>Teaching unit: Invitations</a:t>
            </a:r>
          </a:p>
          <a:p>
            <a:pPr indent="0" lvl="0" marL="0" rtl="0" algn="ctr">
              <a:spcBef>
                <a:spcPts val="0"/>
              </a:spcBef>
              <a:buNone/>
            </a:pPr>
            <a:r>
              <a:t/>
            </a:r>
            <a:endParaRPr sz="3000">
              <a:solidFill>
                <a:srgbClr val="0000FF"/>
              </a:solidFill>
              <a:latin typeface="PT Sans Narrow"/>
              <a:ea typeface="PT Sans Narrow"/>
              <a:cs typeface="PT Sans Narrow"/>
              <a:sym typeface="PT Sans Narrow"/>
            </a:endParaRPr>
          </a:p>
          <a:p>
            <a:pPr indent="0" lvl="0" marL="0" algn="ctr">
              <a:spcBef>
                <a:spcPts val="0"/>
              </a:spcBef>
              <a:buNone/>
            </a:pPr>
            <a:r>
              <a:rPr lang="en" sz="2400">
                <a:solidFill>
                  <a:srgbClr val="000000"/>
                </a:solidFill>
                <a:latin typeface="PT Sans Narrow"/>
                <a:ea typeface="PT Sans Narrow"/>
                <a:cs typeface="PT Sans Narrow"/>
                <a:sym typeface="PT Sans Narrow"/>
              </a:rPr>
              <a:t>Second semester Spanish</a:t>
            </a:r>
          </a:p>
        </p:txBody>
      </p:sp>
      <p:sp>
        <p:nvSpPr>
          <p:cNvPr id="82" name="Shape 82"/>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707400"/>
          </a:xfrm>
          <a:prstGeom prst="rect">
            <a:avLst/>
          </a:prstGeom>
        </p:spPr>
        <p:txBody>
          <a:bodyPr anchorCtr="0" anchor="ctr" bIns="91425" lIns="91425" rIns="91425" tIns="91425">
            <a:noAutofit/>
          </a:bodyPr>
          <a:lstStyle/>
          <a:p>
            <a:pPr lvl="0">
              <a:spcBef>
                <a:spcPts val="0"/>
              </a:spcBef>
              <a:buNone/>
            </a:pPr>
            <a:r>
              <a:t/>
            </a:r>
            <a:endParaRPr/>
          </a:p>
        </p:txBody>
      </p:sp>
      <p:sp>
        <p:nvSpPr>
          <p:cNvPr id="88" name="Shape 88"/>
          <p:cNvSpPr txBox="1"/>
          <p:nvPr>
            <p:ph idx="1" type="body"/>
          </p:nvPr>
        </p:nvSpPr>
        <p:spPr>
          <a:xfrm>
            <a:off x="91150" y="454350"/>
            <a:ext cx="9006900" cy="4283100"/>
          </a:xfrm>
          <a:prstGeom prst="rect">
            <a:avLst/>
          </a:prstGeom>
        </p:spPr>
        <p:txBody>
          <a:bodyPr anchorCtr="0" anchor="t" bIns="91425" lIns="91425" rIns="91425" tIns="91425">
            <a:noAutofit/>
          </a:bodyPr>
          <a:lstStyle/>
          <a:p>
            <a:pPr indent="0" lvl="0" marL="0" rtl="0">
              <a:spcBef>
                <a:spcPts val="0"/>
              </a:spcBef>
              <a:buNone/>
            </a:pPr>
            <a:r>
              <a:rPr b="1" lang="en" sz="3600">
                <a:latin typeface="PT Sans Narrow"/>
                <a:ea typeface="PT Sans Narrow"/>
                <a:cs typeface="PT Sans Narrow"/>
                <a:sym typeface="PT Sans Narrow"/>
              </a:rPr>
              <a:t>Lesson goals: </a:t>
            </a:r>
          </a:p>
          <a:p>
            <a:pPr indent="0" lvl="0" marL="0" rtl="0">
              <a:spcBef>
                <a:spcPts val="0"/>
              </a:spcBef>
              <a:buNone/>
            </a:pPr>
            <a:r>
              <a:t/>
            </a:r>
            <a:endParaRPr sz="1200">
              <a:latin typeface="PT Sans Narrow"/>
              <a:ea typeface="PT Sans Narrow"/>
              <a:cs typeface="PT Sans Narrow"/>
              <a:sym typeface="PT Sans Narrow"/>
            </a:endParaRPr>
          </a:p>
          <a:p>
            <a:pPr indent="457200" lvl="0" marL="457200" rtl="0">
              <a:lnSpc>
                <a:spcPct val="100000"/>
              </a:lnSpc>
              <a:spcBef>
                <a:spcPts val="0"/>
              </a:spcBef>
              <a:buNone/>
            </a:pPr>
            <a:r>
              <a:t/>
            </a:r>
            <a:endParaRPr sz="2400">
              <a:latin typeface="PT Sans Narrow"/>
              <a:ea typeface="PT Sans Narrow"/>
              <a:cs typeface="PT Sans Narrow"/>
              <a:sym typeface="PT Sans Narrow"/>
            </a:endParaRPr>
          </a:p>
          <a:p>
            <a:pPr indent="-381000" lvl="0" marL="457200" rtl="0">
              <a:lnSpc>
                <a:spcPct val="100000"/>
              </a:lnSpc>
              <a:spcBef>
                <a:spcPts val="0"/>
              </a:spcBef>
              <a:buSzPct val="100000"/>
              <a:buFont typeface="PT Sans Narrow"/>
              <a:buAutoNum type="alphaLcParenR"/>
            </a:pPr>
            <a:r>
              <a:rPr lang="en" sz="2400">
                <a:latin typeface="PT Sans Narrow"/>
                <a:ea typeface="PT Sans Narrow"/>
                <a:cs typeface="PT Sans Narrow"/>
                <a:sym typeface="PT Sans Narrow"/>
              </a:rPr>
              <a:t>Recognize common practices used to seek acceptance after a rejection.</a:t>
            </a:r>
          </a:p>
          <a:p>
            <a:pPr indent="0" lvl="0" marL="0" rtl="0">
              <a:lnSpc>
                <a:spcPct val="100000"/>
              </a:lnSpc>
              <a:spcBef>
                <a:spcPts val="0"/>
              </a:spcBef>
              <a:buNone/>
            </a:pPr>
            <a:r>
              <a:t/>
            </a:r>
            <a:endParaRPr sz="2400">
              <a:latin typeface="PT Sans Narrow"/>
              <a:ea typeface="PT Sans Narrow"/>
              <a:cs typeface="PT Sans Narrow"/>
              <a:sym typeface="PT Sans Narrow"/>
            </a:endParaRPr>
          </a:p>
          <a:p>
            <a:pPr indent="-381000" lvl="0" marL="457200" rtl="0">
              <a:lnSpc>
                <a:spcPct val="100000"/>
              </a:lnSpc>
              <a:spcBef>
                <a:spcPts val="0"/>
              </a:spcBef>
              <a:buSzPct val="100000"/>
              <a:buFont typeface="PT Sans Narrow"/>
              <a:buAutoNum type="alphaLcParenR"/>
            </a:pPr>
            <a:r>
              <a:rPr lang="en" sz="2400">
                <a:latin typeface="PT Sans Narrow"/>
                <a:ea typeface="PT Sans Narrow"/>
                <a:cs typeface="PT Sans Narrow"/>
                <a:sym typeface="PT Sans Narrow"/>
              </a:rPr>
              <a:t>Become aware of the act of insistence as an expected politeness strategy (cultural expectation) among Spanish-speaking groups.</a:t>
            </a:r>
          </a:p>
          <a:p>
            <a:pPr indent="0" lvl="0" marL="0" rtl="0">
              <a:lnSpc>
                <a:spcPct val="100000"/>
              </a:lnSpc>
              <a:spcBef>
                <a:spcPts val="0"/>
              </a:spcBef>
              <a:buNone/>
            </a:pPr>
            <a:r>
              <a:t/>
            </a:r>
            <a:endParaRPr sz="2400">
              <a:latin typeface="PT Sans Narrow"/>
              <a:ea typeface="PT Sans Narrow"/>
              <a:cs typeface="PT Sans Narrow"/>
              <a:sym typeface="PT Sans Narrow"/>
            </a:endParaRPr>
          </a:p>
          <a:p>
            <a:pPr indent="-381000" lvl="0" marL="457200" rtl="0">
              <a:lnSpc>
                <a:spcPct val="100000"/>
              </a:lnSpc>
              <a:spcBef>
                <a:spcPts val="0"/>
              </a:spcBef>
              <a:buSzPct val="100000"/>
              <a:buFont typeface="PT Sans Narrow"/>
              <a:buAutoNum type="alphaLcParenR"/>
            </a:pPr>
            <a:r>
              <a:rPr lang="en" sz="2400">
                <a:latin typeface="PT Sans Narrow"/>
                <a:ea typeface="PT Sans Narrow"/>
                <a:cs typeface="PT Sans Narrow"/>
                <a:sym typeface="PT Sans Narrow"/>
              </a:rPr>
              <a:t>Compare/contrast refusal and insistence practices in the L1 and L2. </a:t>
            </a:r>
          </a:p>
          <a:p>
            <a:pPr indent="0" lvl="0" marL="0" rtl="0">
              <a:lnSpc>
                <a:spcPct val="100000"/>
              </a:lnSpc>
              <a:spcBef>
                <a:spcPts val="0"/>
              </a:spcBef>
              <a:buNone/>
            </a:pPr>
            <a:r>
              <a:t/>
            </a:r>
            <a:endParaRPr sz="2200">
              <a:latin typeface="PT Sans Narrow"/>
              <a:ea typeface="PT Sans Narrow"/>
              <a:cs typeface="PT Sans Narrow"/>
              <a:sym typeface="PT Sans Narrow"/>
            </a:endParaRPr>
          </a:p>
          <a:p>
            <a:pPr indent="0" lvl="0" marL="0">
              <a:spcBef>
                <a:spcPts val="0"/>
              </a:spcBef>
              <a:buNone/>
            </a:pPr>
            <a:r>
              <a:t/>
            </a:r>
            <a:endParaRPr sz="2400">
              <a:latin typeface="PT Sans Narrow"/>
              <a:ea typeface="PT Sans Narrow"/>
              <a:cs typeface="PT Sans Narrow"/>
              <a:sym typeface="PT Sans Narrow"/>
            </a:endParaRPr>
          </a:p>
        </p:txBody>
      </p:sp>
      <p:sp>
        <p:nvSpPr>
          <p:cNvPr id="89" name="Shape 89"/>
          <p:cNvSpPr txBox="1"/>
          <p:nvPr>
            <p:ph idx="12" type="sldNum"/>
          </p:nvPr>
        </p:nvSpPr>
        <p:spPr>
          <a:xfrm>
            <a:off x="8624857" y="4815616"/>
            <a:ext cx="548700" cy="393600"/>
          </a:xfrm>
          <a:prstGeom prst="rect">
            <a:avLst/>
          </a:prstGeom>
        </p:spPr>
        <p:txBody>
          <a:bodyPr anchorCtr="0" anchor="t" bIns="45700" lIns="91425" rIns="91425" tIns="45700">
            <a:noAutofit/>
          </a:bodyPr>
          <a:lstStyle/>
          <a:p>
            <a:pPr lvl="0">
              <a:spcBef>
                <a:spcPts val="0"/>
              </a:spcBef>
              <a:buNone/>
            </a:pPr>
            <a:fld id="{00000000-1234-1234-1234-123412341234}" type="slidenum">
              <a:rPr lang="en">
                <a:latin typeface="PT Sans Narrow"/>
                <a:ea typeface="PT Sans Narrow"/>
                <a:cs typeface="PT Sans Narrow"/>
                <a:sym typeface="PT Sans Narrow"/>
              </a:rPr>
              <a:t>‹#›</a:t>
            </a:fld>
          </a:p>
        </p:txBody>
      </p:sp>
    </p:spTree>
  </p:cSld>
  <p:clrMapOvr>
    <a:masterClrMapping/>
  </p:clrMapOvr>
</p:sld>
</file>

<file path=ppt/theme/theme1.xml><?xml version="1.0" encoding="utf-8"?>
<a:theme xmlns:a="http://schemas.openxmlformats.org/drawingml/2006/main" xmlns:r="http://schemas.openxmlformats.org/officeDocument/2006/relationships" name="RiceU_bluebar">
  <a:themeElements>
    <a:clrScheme name="RiceU_bluebar">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