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9" r:id="rId1"/>
  </p:sldMasterIdLst>
  <p:notesMasterIdLst>
    <p:notesMasterId r:id="rId21"/>
  </p:notesMasterIdLst>
  <p:sldIdLst>
    <p:sldId id="256" r:id="rId2"/>
    <p:sldId id="284" r:id="rId3"/>
    <p:sldId id="317" r:id="rId4"/>
    <p:sldId id="288" r:id="rId5"/>
    <p:sldId id="293" r:id="rId6"/>
    <p:sldId id="294" r:id="rId7"/>
    <p:sldId id="295" r:id="rId8"/>
    <p:sldId id="297" r:id="rId9"/>
    <p:sldId id="299" r:id="rId10"/>
    <p:sldId id="301" r:id="rId11"/>
    <p:sldId id="272" r:id="rId12"/>
    <p:sldId id="302" r:id="rId13"/>
    <p:sldId id="304" r:id="rId14"/>
    <p:sldId id="314" r:id="rId15"/>
    <p:sldId id="313" r:id="rId16"/>
    <p:sldId id="307" r:id="rId17"/>
    <p:sldId id="316" r:id="rId18"/>
    <p:sldId id="303" r:id="rId19"/>
    <p:sldId id="281" r:id="rId2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3" autoAdjust="0"/>
    <p:restoredTop sz="99288" autoAdjust="0"/>
  </p:normalViewPr>
  <p:slideViewPr>
    <p:cSldViewPr snapToGrid="0">
      <p:cViewPr>
        <p:scale>
          <a:sx n="88" d="100"/>
          <a:sy n="88" d="100"/>
        </p:scale>
        <p:origin x="294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00" d="100"/>
          <a:sy n="100" d="100"/>
        </p:scale>
        <p:origin x="-1806" y="64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7EA2F-3592-4C6A-BC1A-68087A6F6B8F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80983-1453-4746-848B-B852C9324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92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80983-1453-4746-848B-B852C932481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91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80983-1453-4746-848B-B852C932481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957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fdgfgf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80983-1453-4746-848B-B852C932481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009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DE6690-C4DD-4C8F-9087-1ED0C73D93E6}" type="datetime1">
              <a:rPr lang="en-US" smtClean="0"/>
              <a:t>8/11/2016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FEC3E2-9DAA-45B9-BB74-22DD689F1D59}" type="datetime1">
              <a:rPr lang="en-US" smtClean="0"/>
              <a:t>8/11/2016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7E368A-D034-4A57-AB53-623FF649EAF9}" type="datetime1">
              <a:rPr lang="en-US" smtClean="0"/>
              <a:t>8/11/2016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8794CB-527B-467D-B213-6D07BB98E5E1}" type="datetime1">
              <a:rPr lang="en-US" smtClean="0"/>
              <a:t>8/11/2016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E3F0DB-7AF8-43AB-B58D-B365B5BC69B0}" type="datetime1">
              <a:rPr lang="en-US" smtClean="0"/>
              <a:t>8/11/2016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AC7072-AD51-47FA-ACB7-05EE3173D974}" type="datetime1">
              <a:rPr lang="en-US" smtClean="0"/>
              <a:t>8/11/2016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D16BE1-1B42-474F-9B84-B81E4E367488}" type="datetime1">
              <a:rPr lang="en-US" smtClean="0"/>
              <a:t>8/11/2016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DE5C2D-1059-416B-A4C1-D83DC7A3D84E}" type="datetime1">
              <a:rPr lang="en-US" smtClean="0"/>
              <a:t>8/11/2016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30EE31-1ACA-41F2-9ED8-27DC17CA3ECA}" type="datetime1">
              <a:rPr lang="en-US" smtClean="0"/>
              <a:t>8/11/2016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A3D88D-A708-4DFF-8227-08D843569799}" type="datetime1">
              <a:rPr lang="en-US" smtClean="0"/>
              <a:t>8/11/2016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6794AF-8F38-4108-B741-130EE78CAA1F}" type="datetime1">
              <a:rPr lang="en-US" smtClean="0"/>
              <a:t>8/11/2016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81EE627-1914-48C9-8A7F-F13AB5DD1E01}" type="datetime1">
              <a:rPr lang="en-US" smtClean="0"/>
              <a:t>8/11/2016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mediacosmos.rice.edu/Watch/Ns25KmGd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mediacosmos.rice.edu/Watch/a5G4FfDp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hyperlink" Target="https://mediacosmos.rice.edu/Watch/k6J9Non7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mediacosmos.rice.edu/Watch/k6J9Non7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0080" y="359896"/>
            <a:ext cx="9875520" cy="2769669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Garamond" panose="02020404030301010803" pitchFamily="18" charset="0"/>
              </a:rPr>
              <a:t/>
            </a:r>
            <a:br>
              <a:rPr lang="en-US" sz="3600" dirty="0" smtClean="0">
                <a:latin typeface="Garamond" panose="02020404030301010803" pitchFamily="18" charset="0"/>
              </a:rPr>
            </a:br>
            <a:r>
              <a:rPr lang="en-US" sz="3600" dirty="0">
                <a:latin typeface="Garamond" panose="02020404030301010803" pitchFamily="18" charset="0"/>
              </a:rPr>
              <a:t/>
            </a:r>
            <a:br>
              <a:rPr lang="en-US" sz="3600" dirty="0">
                <a:latin typeface="Garamond" panose="02020404030301010803" pitchFamily="18" charset="0"/>
              </a:rPr>
            </a:br>
            <a:r>
              <a:rPr lang="en-US" sz="3600" dirty="0" smtClean="0">
                <a:latin typeface="Garamond" panose="02020404030301010803" pitchFamily="18" charset="0"/>
              </a:rPr>
              <a:t/>
            </a:r>
            <a:br>
              <a:rPr lang="en-US" sz="3600" dirty="0" smtClean="0">
                <a:latin typeface="Garamond" panose="02020404030301010803" pitchFamily="18" charset="0"/>
              </a:rPr>
            </a:br>
            <a:r>
              <a:rPr lang="en-US" sz="3600" i="1" dirty="0" smtClean="0">
                <a:latin typeface="Constantia" panose="02030602050306030303" pitchFamily="18" charset="0"/>
              </a:rPr>
              <a:t>TEACHING AND ASSESSING </a:t>
            </a:r>
            <a:r>
              <a:rPr lang="en-US" sz="3600" i="1" dirty="0">
                <a:latin typeface="Constantia" panose="02030602050306030303" pitchFamily="18" charset="0"/>
              </a:rPr>
              <a:t/>
            </a:r>
            <a:br>
              <a:rPr lang="en-US" sz="3600" i="1" dirty="0">
                <a:latin typeface="Constantia" panose="02030602050306030303" pitchFamily="18" charset="0"/>
              </a:rPr>
            </a:br>
            <a:r>
              <a:rPr lang="en-US" sz="3600" i="1" dirty="0" smtClean="0">
                <a:latin typeface="Constantia" panose="02030602050306030303" pitchFamily="18" charset="0"/>
              </a:rPr>
              <a:t>Interactional Competence</a:t>
            </a:r>
            <a:br>
              <a:rPr lang="en-US" sz="3600" i="1" dirty="0" smtClean="0">
                <a:latin typeface="Constantia" panose="02030602050306030303" pitchFamily="18" charset="0"/>
              </a:rPr>
            </a:br>
            <a:r>
              <a:rPr lang="en-US" sz="3600" i="1" dirty="0" smtClean="0">
                <a:latin typeface="Constantia" panose="02030602050306030303" pitchFamily="18" charset="0"/>
              </a:rPr>
              <a:t>Redesigning the language curriculum </a:t>
            </a:r>
            <a:endParaRPr lang="en-US" sz="3600" i="1" dirty="0">
              <a:latin typeface="Constantia" panose="0203060205030603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0080" y="4649272"/>
            <a:ext cx="9875520" cy="1957589"/>
          </a:xfrm>
        </p:spPr>
        <p:txBody>
          <a:bodyPr>
            <a:normAutofit fontScale="85000" lnSpcReduction="20000"/>
          </a:bodyPr>
          <a:lstStyle/>
          <a:p>
            <a:endParaRPr lang="en-US" sz="3200" dirty="0" smtClean="0">
              <a:latin typeface="Garamond" panose="02020404030301010803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3200" dirty="0" smtClean="0">
                <a:latin typeface="Garamond" panose="020204040303010108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						</a:t>
            </a:r>
            <a:r>
              <a:rPr lang="en-US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Maryam Emami</a:t>
            </a:r>
          </a:p>
          <a:p>
            <a:r>
              <a:rPr lang="en-US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						CLIC SUMMER WORKSHOP</a:t>
            </a:r>
          </a:p>
          <a:p>
            <a:r>
              <a:rPr lang="en-US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						Rice University</a:t>
            </a:r>
          </a:p>
          <a:p>
            <a:r>
              <a:rPr lang="en-US" dirty="0" smtClean="0"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						Summer 2016 </a:t>
            </a:r>
            <a:endParaRPr lang="en-US" dirty="0">
              <a:latin typeface="Constantia" panose="02030602050306030303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879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637"/>
            <a:ext cx="9997440" cy="2174649"/>
          </a:xfrm>
        </p:spPr>
        <p:txBody>
          <a:bodyPr>
            <a:normAutofit fontScale="90000"/>
          </a:bodyPr>
          <a:lstStyle/>
          <a:p>
            <a:pPr marL="82296" indent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“When</a:t>
            </a:r>
            <a:r>
              <a:rPr lang="en-US" i="1" dirty="0" smtClean="0"/>
              <a:t>” can Interactional Competence being included in the curriculum?</a:t>
            </a:r>
            <a:r>
              <a:rPr lang="en-US" dirty="0">
                <a:sym typeface="Wingdings" panose="05000000000000000000" pitchFamily="2" charset="2"/>
              </a:rPr>
              <a:t/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                          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144" y="2710542"/>
            <a:ext cx="9997440" cy="3537857"/>
          </a:xfrm>
        </p:spPr>
        <p:txBody>
          <a:bodyPr/>
          <a:lstStyle/>
          <a:p>
            <a:pPr marL="82296" indent="0">
              <a:buNone/>
            </a:pPr>
            <a:r>
              <a:rPr lang="en-US" dirty="0">
                <a:latin typeface="Garamond" panose="02020404030301010803" pitchFamily="18" charset="0"/>
                <a:sym typeface="Wingdings" panose="05000000000000000000" pitchFamily="2" charset="2"/>
              </a:rPr>
              <a:t>Planting the seeds as early as the first semester of instruction by </a:t>
            </a:r>
            <a:r>
              <a:rPr lang="en-US" dirty="0" smtClean="0">
                <a:latin typeface="Garamond" panose="02020404030301010803" pitchFamily="18" charset="0"/>
                <a:sym typeface="Wingdings" panose="05000000000000000000" pitchFamily="2" charset="2"/>
              </a:rPr>
              <a:t>u</a:t>
            </a:r>
            <a:r>
              <a:rPr lang="en-US" dirty="0" smtClean="0">
                <a:latin typeface="Garamond" panose="02020404030301010803" pitchFamily="18" charset="0"/>
              </a:rPr>
              <a:t>sing</a:t>
            </a:r>
            <a:r>
              <a:rPr lang="en-US" dirty="0" smtClean="0">
                <a:latin typeface="Garamond" panose="02020404030301010803" pitchFamily="18" charset="0"/>
              </a:rPr>
              <a:t>:</a:t>
            </a:r>
          </a:p>
          <a:p>
            <a:r>
              <a:rPr lang="en-US" dirty="0" smtClean="0">
                <a:latin typeface="Garamond" panose="02020404030301010803" pitchFamily="18" charset="0"/>
              </a:rPr>
              <a:t>Samples of L1 speakers</a:t>
            </a:r>
          </a:p>
          <a:p>
            <a:r>
              <a:rPr lang="en-US" dirty="0" smtClean="0">
                <a:latin typeface="Garamond" panose="02020404030301010803" pitchFamily="18" charset="0"/>
              </a:rPr>
              <a:t>Simplified activities based on collected recordings</a:t>
            </a:r>
          </a:p>
        </p:txBody>
      </p:sp>
    </p:spTree>
    <p:extLst>
      <p:ext uri="{BB962C8B-B14F-4D97-AF65-F5344CB8AC3E}">
        <p14:creationId xmlns:p14="http://schemas.microsoft.com/office/powerpoint/2010/main" val="333359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900" dirty="0" smtClean="0"/>
              <a:t>Why native speakers’ recording?</a:t>
            </a:r>
            <a:endParaRPr lang="en-US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82296" indent="0" algn="ctr">
              <a:buNone/>
            </a:pPr>
            <a:r>
              <a:rPr lang="en-US" sz="3500" i="1" dirty="0" smtClean="0">
                <a:latin typeface="Garamond" panose="020204040303010108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Wong </a:t>
            </a:r>
            <a:r>
              <a:rPr lang="en-US" sz="3500" i="1" dirty="0">
                <a:latin typeface="Garamond" panose="020204040303010108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was among one of the first applied linguists to argue that </a:t>
            </a:r>
            <a:endParaRPr lang="en-US" sz="3500" i="1" dirty="0" smtClean="0">
              <a:latin typeface="Garamond" panose="02020404030301010803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82296" indent="0" algn="ctr">
              <a:buNone/>
            </a:pPr>
            <a:r>
              <a:rPr lang="en-US" sz="3500" i="1" dirty="0" smtClean="0">
                <a:latin typeface="Garamond" panose="020204040303010108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second </a:t>
            </a:r>
            <a:r>
              <a:rPr lang="en-US" sz="3500" i="1" dirty="0">
                <a:latin typeface="Garamond" panose="020204040303010108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language learners  can benefit from study of transcriptions of </a:t>
            </a:r>
            <a:r>
              <a:rPr lang="en-US" sz="3500" i="1" dirty="0">
                <a:latin typeface="Garamond" panose="02020404030301010803" pitchFamily="18" charset="0"/>
                <a:ea typeface="Arial Unicode MS" panose="020B0604020202020204" pitchFamily="34" charset="-128"/>
                <a:cs typeface="Arial Unicode MS" panose="020B0604020202020204" pitchFamily="34" charset="-128"/>
                <a:hlinkClick r:id="rId2"/>
              </a:rPr>
              <a:t>recorded naturally occurring conversations </a:t>
            </a:r>
            <a:r>
              <a:rPr lang="en-US" sz="3500" i="1" dirty="0">
                <a:latin typeface="Garamond" panose="020204040303010108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in order to learn how participants construct, reconstruct and orient to social actions</a:t>
            </a:r>
            <a:r>
              <a:rPr lang="en-US" sz="3500" i="1" dirty="0" smtClean="0">
                <a:latin typeface="Garamond" panose="020204040303010108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 marL="82296" indent="0" algn="ctr">
              <a:buNone/>
            </a:pPr>
            <a:endParaRPr lang="en-US" sz="3500" i="1" dirty="0">
              <a:latin typeface="Garamond" panose="02020404030301010803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82296" indent="0">
              <a:buNone/>
            </a:pPr>
            <a:r>
              <a:rPr lang="en-US" sz="3500" dirty="0" smtClean="0">
                <a:latin typeface="Garamond" panose="02020404030301010803" pitchFamily="18" charset="0"/>
              </a:rPr>
              <a:t>Interactions between natives are:</a:t>
            </a:r>
          </a:p>
          <a:p>
            <a:pPr lvl="1"/>
            <a:r>
              <a:rPr lang="en-US" sz="3500" dirty="0" smtClean="0">
                <a:latin typeface="Garamond" panose="02020404030301010803" pitchFamily="18" charset="0"/>
              </a:rPr>
              <a:t>An instructional live model that students could relate to</a:t>
            </a:r>
          </a:p>
          <a:p>
            <a:pPr marL="402336" lvl="1" indent="0">
              <a:buNone/>
            </a:pPr>
            <a:endParaRPr lang="en-US" sz="3500" dirty="0" smtClean="0">
              <a:latin typeface="Garamond" panose="02020404030301010803" pitchFamily="18" charset="0"/>
            </a:endParaRPr>
          </a:p>
          <a:p>
            <a:pPr lvl="1"/>
            <a:r>
              <a:rPr lang="en-US" sz="3500" dirty="0" smtClean="0">
                <a:latin typeface="Garamond" panose="02020404030301010803" pitchFamily="18" charset="0"/>
              </a:rPr>
              <a:t>A missing piece in most textbooks</a:t>
            </a:r>
          </a:p>
          <a:p>
            <a:pPr marL="82296" indent="0">
              <a:buNone/>
            </a:pPr>
            <a:endParaRPr lang="en-US" dirty="0" smtClean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6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935162"/>
          </a:xfrm>
        </p:spPr>
        <p:txBody>
          <a:bodyPr>
            <a:normAutofit/>
          </a:bodyPr>
          <a:lstStyle/>
          <a:p>
            <a:r>
              <a:rPr lang="en-US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“HOW</a:t>
            </a:r>
            <a:r>
              <a:rPr lang="en-US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en-US" sz="4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</a:t>
            </a:r>
            <a:r>
              <a:rPr lang="en-US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 &amp; implementation 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144" y="2318656"/>
            <a:ext cx="9997440" cy="4397829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en-US" dirty="0" smtClean="0">
                <a:latin typeface="Garamond" panose="02020404030301010803" pitchFamily="18" charset="0"/>
              </a:rPr>
              <a:t>At </a:t>
            </a:r>
            <a:r>
              <a:rPr lang="en-US" dirty="0">
                <a:latin typeface="Garamond" panose="02020404030301010803" pitchFamily="18" charset="0"/>
              </a:rPr>
              <a:t>the beginning of the semester, students </a:t>
            </a:r>
            <a:r>
              <a:rPr lang="en-US" dirty="0" smtClean="0">
                <a:latin typeface="Garamond" panose="02020404030301010803" pitchFamily="18" charset="0"/>
              </a:rPr>
              <a:t>are </a:t>
            </a:r>
            <a:r>
              <a:rPr lang="en-US" dirty="0">
                <a:latin typeface="Garamond" panose="02020404030301010803" pitchFamily="18" charset="0"/>
              </a:rPr>
              <a:t>asked to</a:t>
            </a:r>
            <a:r>
              <a:rPr lang="en-US" dirty="0" smtClean="0">
                <a:latin typeface="Garamond" panose="02020404030301010803" pitchFamily="18" charset="0"/>
              </a:rPr>
              <a:t>:</a:t>
            </a:r>
            <a:endParaRPr lang="en-US" dirty="0">
              <a:latin typeface="Garamond" panose="02020404030301010803" pitchFamily="18" charset="0"/>
            </a:endParaRPr>
          </a:p>
          <a:p>
            <a:pPr lvl="1"/>
            <a:r>
              <a:rPr lang="en-US" dirty="0">
                <a:latin typeface="Garamond" panose="02020404030301010803" pitchFamily="18" charset="0"/>
              </a:rPr>
              <a:t>Choose a classmate and meet with an advanced or L1 speaker</a:t>
            </a:r>
          </a:p>
          <a:p>
            <a:pPr lvl="1"/>
            <a:r>
              <a:rPr lang="en-US" dirty="0">
                <a:latin typeface="Garamond" panose="02020404030301010803" pitchFamily="18" charset="0"/>
              </a:rPr>
              <a:t>Talk for about </a:t>
            </a:r>
            <a:r>
              <a:rPr lang="en-US" dirty="0" smtClean="0">
                <a:latin typeface="Garamond" panose="02020404030301010803" pitchFamily="18" charset="0"/>
              </a:rPr>
              <a:t>5-10mins (no topics are assigned)</a:t>
            </a:r>
            <a:endParaRPr lang="en-US" dirty="0">
              <a:latin typeface="Garamond" panose="02020404030301010803" pitchFamily="18" charset="0"/>
            </a:endParaRPr>
          </a:p>
          <a:p>
            <a:pPr lvl="1"/>
            <a:r>
              <a:rPr lang="en-US" dirty="0" err="1">
                <a:latin typeface="Garamond" panose="02020404030301010803" pitchFamily="18" charset="0"/>
              </a:rPr>
              <a:t>Videorecord</a:t>
            </a:r>
            <a:r>
              <a:rPr lang="en-US" dirty="0">
                <a:latin typeface="Garamond" panose="02020404030301010803" pitchFamily="18" charset="0"/>
              </a:rPr>
              <a:t> your </a:t>
            </a:r>
            <a:r>
              <a:rPr lang="en-US" dirty="0" smtClean="0">
                <a:latin typeface="Garamond" panose="02020404030301010803" pitchFamily="18" charset="0"/>
              </a:rPr>
              <a:t>conversation</a:t>
            </a:r>
            <a:endParaRPr lang="en-US" dirty="0">
              <a:latin typeface="Garamond" panose="02020404030301010803" pitchFamily="18" charset="0"/>
            </a:endParaRPr>
          </a:p>
          <a:p>
            <a:pPr lvl="1"/>
            <a:r>
              <a:rPr lang="en-US" dirty="0">
                <a:latin typeface="Garamond" panose="02020404030301010803" pitchFamily="18" charset="0"/>
              </a:rPr>
              <a:t>Complete the </a:t>
            </a:r>
            <a:r>
              <a:rPr lang="en-US" b="1" dirty="0">
                <a:latin typeface="Garamond" panose="02020404030301010803" pitchFamily="18" charset="0"/>
              </a:rPr>
              <a:t>“self-assessment checklist” </a:t>
            </a:r>
            <a:r>
              <a:rPr lang="en-US" dirty="0">
                <a:latin typeface="Garamond" panose="02020404030301010803" pitchFamily="18" charset="0"/>
              </a:rPr>
              <a:t>and </a:t>
            </a:r>
            <a:r>
              <a:rPr lang="en-US" b="1" dirty="0">
                <a:latin typeface="Garamond" panose="02020404030301010803" pitchFamily="18" charset="0"/>
              </a:rPr>
              <a:t>“a reflection</a:t>
            </a:r>
            <a:r>
              <a:rPr lang="en-US" b="1" dirty="0" smtClean="0">
                <a:latin typeface="Garamond" panose="02020404030301010803" pitchFamily="18" charset="0"/>
              </a:rPr>
              <a:t>”</a:t>
            </a:r>
          </a:p>
          <a:p>
            <a:pPr lvl="1"/>
            <a:r>
              <a:rPr lang="en-US" dirty="0" smtClean="0">
                <a:latin typeface="Garamond" panose="02020404030301010803" pitchFamily="18" charset="0"/>
              </a:rPr>
              <a:t>Removing the examiner from the equation</a:t>
            </a:r>
            <a:endParaRPr lang="en-US" dirty="0">
              <a:latin typeface="Garamond" panose="02020404030301010803" pitchFamily="18" charset="0"/>
            </a:endParaRPr>
          </a:p>
          <a:p>
            <a:pPr marL="0" indent="0">
              <a:spcBef>
                <a:spcPts val="0"/>
              </a:spcBef>
              <a:buClr>
                <a:srgbClr val="3F3F3F"/>
              </a:buClr>
              <a:buSzPct val="102000"/>
              <a:buNone/>
            </a:pPr>
            <a:r>
              <a:rPr lang="en-US" sz="2000" b="1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1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b="1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408"/>
              </a:spcBef>
              <a:buClr>
                <a:srgbClr val="3F3F3F"/>
              </a:buClr>
              <a:buSzPct val="102000"/>
              <a:buNone/>
            </a:pPr>
            <a:endParaRPr lang="en-US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2296" indent="0">
              <a:buNone/>
            </a:pPr>
            <a:endParaRPr lang="en-US"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73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</a:t>
            </a:r>
            <a:r>
              <a:rPr lang="en-US" dirty="0" err="1"/>
              <a:t>videorecording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</a:t>
            </a:r>
            <a:r>
              <a:rPr lang="en-US" dirty="0" smtClean="0"/>
              <a:t>mportance of </a:t>
            </a:r>
            <a:r>
              <a:rPr lang="en-US" b="1" dirty="0" smtClean="0">
                <a:solidFill>
                  <a:srgbClr val="00B050"/>
                </a:solidFill>
              </a:rPr>
              <a:t>body language</a:t>
            </a:r>
          </a:p>
          <a:p>
            <a:r>
              <a:rPr lang="en-US" dirty="0" smtClean="0"/>
              <a:t>More </a:t>
            </a:r>
            <a:r>
              <a:rPr lang="en-US" b="1" dirty="0" smtClean="0">
                <a:solidFill>
                  <a:srgbClr val="00B050"/>
                </a:solidFill>
              </a:rPr>
              <a:t>accurate &amp; valid</a:t>
            </a:r>
            <a:r>
              <a:rPr lang="en-US" dirty="0" smtClean="0"/>
              <a:t> assessment of the interaction</a:t>
            </a:r>
            <a:endParaRPr lang="en-US" dirty="0"/>
          </a:p>
          <a:p>
            <a:r>
              <a:rPr lang="en-US" dirty="0" smtClean="0">
                <a:sym typeface="Wingdings" panose="05000000000000000000" pitchFamily="2" charset="2"/>
              </a:rPr>
              <a:t>A </a:t>
            </a:r>
            <a:r>
              <a:rPr lang="en-US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reference</a:t>
            </a:r>
            <a:r>
              <a:rPr lang="en-US" dirty="0" smtClean="0">
                <a:sym typeface="Wingdings" panose="05000000000000000000" pitchFamily="2" charset="2"/>
              </a:rPr>
              <a:t> point</a:t>
            </a:r>
          </a:p>
          <a:p>
            <a:r>
              <a:rPr lang="en-US" dirty="0">
                <a:sym typeface="Wingdings" panose="05000000000000000000" pitchFamily="2" charset="2"/>
              </a:rPr>
              <a:t>U</a:t>
            </a:r>
            <a:r>
              <a:rPr lang="en-US" dirty="0" smtClean="0">
                <a:sym typeface="Wingdings" panose="05000000000000000000" pitchFamily="2" charset="2"/>
              </a:rPr>
              <a:t>sed as a </a:t>
            </a:r>
            <a:r>
              <a:rPr lang="en-US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teaching tool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Used as an </a:t>
            </a:r>
            <a:r>
              <a:rPr lang="en-US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assessment tool</a:t>
            </a:r>
            <a:endParaRPr lang="en-US" b="1" dirty="0" smtClean="0">
              <a:solidFill>
                <a:srgbClr val="00B050"/>
              </a:solidFill>
            </a:endParaRPr>
          </a:p>
          <a:p>
            <a:pPr marL="596646" indent="-514350">
              <a:buAutoNum type="arabicPeriod"/>
            </a:pPr>
            <a:endParaRPr lang="en-US" dirty="0" smtClean="0"/>
          </a:p>
          <a:p>
            <a:pPr marL="82296" indent="0">
              <a:buNone/>
            </a:pPr>
            <a:r>
              <a:rPr lang="en-US" dirty="0" smtClean="0"/>
              <a:t>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771" y="249955"/>
            <a:ext cx="2013856" cy="1128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74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C00000"/>
                </a:solidFill>
              </a:rPr>
              <a:t>Connecting the dots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spcBef>
                <a:spcPts val="0"/>
              </a:spcBef>
              <a:buSzPct val="25000"/>
              <a:buNone/>
            </a:pPr>
            <a:r>
              <a:rPr lang="en-US" b="1" i="1" dirty="0">
                <a:solidFill>
                  <a:schemeClr val="dk1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Practice</a:t>
            </a:r>
          </a:p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dirty="0" smtClean="0">
                <a:solidFill>
                  <a:schemeClr val="dk1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Students </a:t>
            </a:r>
            <a:r>
              <a:rPr lang="en-US" b="1" dirty="0" smtClean="0">
                <a:solidFill>
                  <a:schemeClr val="dk1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video-record </a:t>
            </a:r>
            <a:r>
              <a:rPr lang="en-US" dirty="0" smtClean="0">
                <a:solidFill>
                  <a:schemeClr val="dk1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their first conversation with an L1/advanced speaker </a:t>
            </a:r>
          </a:p>
          <a:p>
            <a:pPr marL="0" lvl="0" indent="0">
              <a:spcBef>
                <a:spcPts val="0"/>
              </a:spcBef>
              <a:buSzPct val="25000"/>
              <a:buNone/>
            </a:pPr>
            <a:endParaRPr lang="en-US" dirty="0">
              <a:solidFill>
                <a:schemeClr val="dk1"/>
              </a:solidFill>
              <a:latin typeface="Garamond" panose="02020404030301010803" pitchFamily="18" charset="0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buSzPct val="25000"/>
              <a:buNone/>
            </a:pPr>
            <a:endParaRPr lang="en-US" dirty="0" smtClean="0">
              <a:solidFill>
                <a:schemeClr val="dk1"/>
              </a:solidFill>
              <a:latin typeface="Garamond" panose="02020404030301010803" pitchFamily="18" charset="0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buSzPct val="25000"/>
              <a:buNone/>
            </a:pPr>
            <a:endParaRPr lang="en-US" dirty="0" smtClean="0">
              <a:solidFill>
                <a:schemeClr val="dk1"/>
              </a:solidFill>
              <a:latin typeface="Garamond" panose="02020404030301010803" pitchFamily="18" charset="0"/>
              <a:ea typeface="Arial"/>
              <a:cs typeface="Arial"/>
              <a:sym typeface="Arial"/>
            </a:endParaRPr>
          </a:p>
          <a:p>
            <a:pPr marL="0" lvl="0" indent="0" algn="ctr">
              <a:spcBef>
                <a:spcPts val="0"/>
              </a:spcBef>
              <a:buSzPct val="25000"/>
              <a:buNone/>
            </a:pPr>
            <a:r>
              <a:rPr lang="en-US" b="1" i="1" dirty="0">
                <a:solidFill>
                  <a:schemeClr val="dk1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Awareness</a:t>
            </a:r>
          </a:p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dirty="0" smtClean="0">
                <a:solidFill>
                  <a:schemeClr val="dk1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Students </a:t>
            </a:r>
            <a:r>
              <a:rPr lang="en-US" b="1" dirty="0" smtClean="0">
                <a:solidFill>
                  <a:schemeClr val="dk1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reflect</a:t>
            </a:r>
            <a:r>
              <a:rPr lang="en-US" dirty="0" smtClean="0">
                <a:solidFill>
                  <a:schemeClr val="dk1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 on </a:t>
            </a:r>
            <a:r>
              <a:rPr lang="en-US" dirty="0">
                <a:solidFill>
                  <a:schemeClr val="dk1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their own performance and receive </a:t>
            </a:r>
            <a:r>
              <a:rPr lang="en-US" b="1" dirty="0">
                <a:solidFill>
                  <a:schemeClr val="dk1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feedback</a:t>
            </a:r>
            <a:r>
              <a:rPr lang="en-US" dirty="0">
                <a:solidFill>
                  <a:schemeClr val="dk1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 from the instructor</a:t>
            </a:r>
          </a:p>
          <a:p>
            <a:pPr marL="0" lvl="0" indent="0">
              <a:spcBef>
                <a:spcPts val="0"/>
              </a:spcBef>
              <a:buSzPct val="25000"/>
              <a:buNone/>
            </a:pPr>
            <a:endParaRPr lang="en-US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2296" indent="0">
              <a:buNone/>
            </a:pP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6651171" y="3320143"/>
            <a:ext cx="446315" cy="9797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30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SzPct val="25000"/>
              <a:buNone/>
            </a:pPr>
            <a:r>
              <a:rPr lang="en-US" sz="2800" b="1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Classroom instruction</a:t>
            </a:r>
          </a:p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Students are guided </a:t>
            </a:r>
            <a:r>
              <a:rPr lang="en-US" sz="2800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through 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the </a:t>
            </a:r>
            <a:r>
              <a:rPr lang="en-US" sz="2800" b="1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analysis of specific interactional </a:t>
            </a:r>
            <a:r>
              <a:rPr lang="en-US" sz="2800" b="1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practices</a:t>
            </a:r>
            <a:r>
              <a:rPr lang="en-US" sz="2800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 “real” conversations</a:t>
            </a:r>
          </a:p>
          <a:p>
            <a:pPr marL="82296" indent="0">
              <a:buNone/>
            </a:pPr>
            <a:endParaRPr lang="en-US" sz="2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endParaRPr lang="en-US" sz="2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ts val="0"/>
              </a:spcBef>
              <a:buSzPct val="25000"/>
              <a:buNone/>
            </a:pPr>
            <a:endParaRPr lang="en-US" sz="3600" b="1" dirty="0" smtClean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ctr">
              <a:spcBef>
                <a:spcPts val="0"/>
              </a:spcBef>
              <a:buSzPct val="25000"/>
              <a:buNone/>
            </a:pPr>
            <a:endParaRPr lang="en-US" sz="3600" b="1" dirty="0" smtClean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ctr">
              <a:spcBef>
                <a:spcPts val="0"/>
              </a:spcBef>
              <a:buSzPct val="25000"/>
              <a:buNone/>
            </a:pPr>
            <a:r>
              <a:rPr lang="en-US" sz="2800" b="1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Awareness</a:t>
            </a:r>
          </a:p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sz="2800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Students </a:t>
            </a:r>
            <a:r>
              <a:rPr lang="en-US" sz="2800" b="1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transcribe and analyze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a few turns of their own interactions</a:t>
            </a:r>
          </a:p>
          <a:p>
            <a:pPr marL="82296" indent="0">
              <a:buNone/>
            </a:pPr>
            <a:endParaRPr lang="en-US" sz="2800" i="1" dirty="0">
              <a:latin typeface="Garamond" panose="02020404030301010803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80707"/>
              </p:ext>
            </p:extLst>
          </p:nvPr>
        </p:nvGraphicFramePr>
        <p:xfrm>
          <a:off x="2336799" y="3103638"/>
          <a:ext cx="8128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“Interactional features need to be taught in context through the use of recorded and transcribed naturally occurring conversations, which will form the basis of the lessons.” (</a:t>
                      </a:r>
                      <a:r>
                        <a:rPr lang="en-US" sz="1800" i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Barraja</a:t>
                      </a:r>
                      <a:r>
                        <a:rPr lang="en-US" sz="18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-Rohan, 2011)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Down Arrow 4"/>
          <p:cNvSpPr/>
          <p:nvPr/>
        </p:nvSpPr>
        <p:spPr>
          <a:xfrm>
            <a:off x="6792686" y="4169229"/>
            <a:ext cx="3810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143" y="185058"/>
            <a:ext cx="1698170" cy="169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00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Bridging </a:t>
            </a:r>
            <a:r>
              <a:rPr lang="en-US" i="1" dirty="0">
                <a:solidFill>
                  <a:srgbClr val="C00000"/>
                </a:solidFill>
              </a:rPr>
              <a:t>the </a:t>
            </a:r>
            <a:r>
              <a:rPr lang="en-US" i="1" dirty="0" smtClean="0">
                <a:solidFill>
                  <a:srgbClr val="C00000"/>
                </a:solidFill>
              </a:rPr>
              <a:t>gap: </a:t>
            </a:r>
            <a:br>
              <a:rPr lang="en-US" i="1" dirty="0" smtClean="0">
                <a:solidFill>
                  <a:srgbClr val="C00000"/>
                </a:solidFill>
              </a:rPr>
            </a:br>
            <a:r>
              <a:rPr lang="en-US" i="1" dirty="0" smtClean="0">
                <a:solidFill>
                  <a:srgbClr val="C00000"/>
                </a:solidFill>
              </a:rPr>
              <a:t>Linking Teaching &amp; Testing Practices 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144" y="1469572"/>
            <a:ext cx="9997440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en-US" dirty="0" smtClean="0"/>
          </a:p>
          <a:p>
            <a:pPr marL="82296" indent="0">
              <a:buNone/>
            </a:pPr>
            <a:endParaRPr lang="en-US" dirty="0" smtClean="0"/>
          </a:p>
          <a:p>
            <a:pPr marL="82296" indent="0">
              <a:buNone/>
            </a:pPr>
            <a:endParaRPr lang="en-US" dirty="0"/>
          </a:p>
          <a:p>
            <a:pPr marL="82296" indent="0">
              <a:buNone/>
            </a:pPr>
            <a:r>
              <a:rPr lang="en-US" dirty="0" smtClean="0"/>
              <a:t>Classroom </a:t>
            </a:r>
            <a:r>
              <a:rPr lang="en-US" dirty="0"/>
              <a:t>assessments do more than just measure learning. </a:t>
            </a:r>
            <a:r>
              <a:rPr lang="en-US" dirty="0" smtClean="0"/>
              <a:t>They send </a:t>
            </a:r>
            <a:r>
              <a:rPr lang="en-US" dirty="0"/>
              <a:t>a clear message to students about what is worth learning, how it should be learned, </a:t>
            </a:r>
            <a:r>
              <a:rPr lang="en-US" dirty="0" smtClean="0"/>
              <a:t>and </a:t>
            </a:r>
            <a:r>
              <a:rPr lang="en-US" dirty="0"/>
              <a:t>how well we expect them to perform</a:t>
            </a:r>
            <a:r>
              <a:rPr lang="en-US" dirty="0" smtClean="0"/>
              <a:t>.</a:t>
            </a:r>
          </a:p>
          <a:p>
            <a:pPr marL="82296" indent="0">
              <a:buNone/>
            </a:pPr>
            <a:endParaRPr lang="en-US" dirty="0"/>
          </a:p>
          <a:p>
            <a:pPr marL="0" lvl="0" indent="0" algn="ctr">
              <a:spcBef>
                <a:spcPts val="0"/>
              </a:spcBef>
              <a:buSzPct val="25000"/>
              <a:buNone/>
            </a:pPr>
            <a:endParaRPr lang="en-US" sz="3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buSzPct val="25000"/>
              <a:buNone/>
            </a:pPr>
            <a:endParaRPr lang="en-US" sz="3000" b="1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2296" indent="0">
              <a:buNone/>
            </a:pPr>
            <a:endParaRPr lang="en-US" dirty="0" smtClean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757" y="0"/>
            <a:ext cx="1382486" cy="13824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313" y="1596799"/>
            <a:ext cx="805543" cy="9410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533" y="1585604"/>
            <a:ext cx="743785" cy="96348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6139543" y="2155371"/>
            <a:ext cx="979714" cy="3825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44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Bridging the gap: </a:t>
            </a:r>
            <a:br>
              <a:rPr lang="en-US" i="1" dirty="0">
                <a:solidFill>
                  <a:srgbClr val="C00000"/>
                </a:solidFill>
              </a:rPr>
            </a:br>
            <a:r>
              <a:rPr lang="en-US" i="1" dirty="0">
                <a:solidFill>
                  <a:srgbClr val="C00000"/>
                </a:solidFill>
              </a:rPr>
              <a:t>Linking Teaching &amp; Testing Practices 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053" y="2057400"/>
            <a:ext cx="9557976" cy="3472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757" y="0"/>
            <a:ext cx="1382486" cy="138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22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i="1" dirty="0" smtClean="0">
                <a:solidFill>
                  <a:srgbClr val="C00000"/>
                </a:solidFill>
                <a:sym typeface="Calibri"/>
              </a:rPr>
              <a:t>Development and use of </a:t>
            </a:r>
            <a:br>
              <a:rPr lang="en-US" sz="4400" i="1" dirty="0" smtClean="0">
                <a:solidFill>
                  <a:srgbClr val="C00000"/>
                </a:solidFill>
                <a:sym typeface="Calibri"/>
              </a:rPr>
            </a:br>
            <a:r>
              <a:rPr lang="en-US" sz="4400" i="1" dirty="0" smtClean="0">
                <a:solidFill>
                  <a:srgbClr val="C00000"/>
                </a:solidFill>
                <a:sym typeface="Calibri"/>
              </a:rPr>
              <a:t>an “assessment tool”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elf-Assessment checklist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943" y="1833563"/>
            <a:ext cx="7541078" cy="482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561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				Q &amp; 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ctr">
              <a:buNone/>
            </a:pPr>
            <a:endParaRPr lang="en-US" sz="4000" b="1" dirty="0" smtClean="0">
              <a:latin typeface="Garamond" panose="02020404030301010803" pitchFamily="18" charset="0"/>
            </a:endParaRPr>
          </a:p>
          <a:p>
            <a:pPr marL="82296" indent="0" algn="ctr">
              <a:buNone/>
            </a:pPr>
            <a:endParaRPr lang="en-US" sz="4000" b="1" dirty="0" smtClean="0">
              <a:latin typeface="Garamond" panose="02020404030301010803" pitchFamily="18" charset="0"/>
            </a:endParaRPr>
          </a:p>
          <a:p>
            <a:pPr marL="82296" indent="0" algn="ctr">
              <a:buNone/>
            </a:pPr>
            <a:endParaRPr lang="en-US" sz="4000" b="1" dirty="0">
              <a:latin typeface="Garamond" panose="02020404030301010803" pitchFamily="18" charset="0"/>
            </a:endParaRPr>
          </a:p>
          <a:p>
            <a:pPr marL="82296" indent="0" algn="ctr">
              <a:buNone/>
            </a:pPr>
            <a:endParaRPr lang="en-US" sz="4000" b="1" dirty="0">
              <a:latin typeface="Garamond" panose="02020404030301010803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028" y="3118220"/>
            <a:ext cx="4070577" cy="2721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741" y="1436915"/>
            <a:ext cx="4476486" cy="315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63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i="1" dirty="0" smtClean="0">
                <a:solidFill>
                  <a:srgbClr val="C00000"/>
                </a:solidFill>
              </a:rPr>
              <a:t/>
            </a:r>
            <a:br>
              <a:rPr lang="en-US" sz="3600" i="1" dirty="0" smtClean="0">
                <a:solidFill>
                  <a:srgbClr val="C00000"/>
                </a:solidFill>
              </a:rPr>
            </a:br>
            <a:r>
              <a:rPr lang="en-US" sz="3600" i="1" dirty="0" smtClean="0">
                <a:solidFill>
                  <a:srgbClr val="C00000"/>
                </a:solidFill>
              </a:rPr>
              <a:t>Understanding Interactional Competence </a:t>
            </a:r>
            <a:endParaRPr lang="en-US" sz="3600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82296" indent="0">
              <a:buNone/>
            </a:pPr>
            <a:r>
              <a:rPr lang="en-US" b="1" i="1" dirty="0"/>
              <a:t>Interactional </a:t>
            </a:r>
            <a:r>
              <a:rPr lang="en-US" b="1" i="1" dirty="0" smtClean="0"/>
              <a:t>competence:</a:t>
            </a:r>
            <a:endParaRPr lang="en-US" i="1" dirty="0"/>
          </a:p>
          <a:p>
            <a:pPr lvl="0"/>
            <a:r>
              <a:rPr lang="en-US" dirty="0"/>
              <a:t>I</a:t>
            </a:r>
            <a:r>
              <a:rPr lang="en-US" dirty="0" smtClean="0"/>
              <a:t>s about </a:t>
            </a:r>
            <a:r>
              <a:rPr lang="en-US" b="1" dirty="0" smtClean="0">
                <a:solidFill>
                  <a:srgbClr val="0070C0"/>
                </a:solidFill>
              </a:rPr>
              <a:t>the </a:t>
            </a:r>
            <a:r>
              <a:rPr lang="en-US" b="1" dirty="0">
                <a:solidFill>
                  <a:srgbClr val="0070C0"/>
                </a:solidFill>
              </a:rPr>
              <a:t>relationships </a:t>
            </a:r>
            <a:r>
              <a:rPr lang="en-US" dirty="0"/>
              <a:t>between the way speakers talk and </a:t>
            </a:r>
            <a:r>
              <a:rPr lang="en-US" b="1" dirty="0">
                <a:solidFill>
                  <a:srgbClr val="0070C0"/>
                </a:solidFill>
              </a:rPr>
              <a:t>the social contexts</a:t>
            </a:r>
            <a:r>
              <a:rPr lang="en-US" dirty="0"/>
              <a:t> in which they are talking. </a:t>
            </a:r>
            <a:endParaRPr lang="en-US" dirty="0" smtClean="0"/>
          </a:p>
          <a:p>
            <a:pPr lvl="0"/>
            <a:endParaRPr lang="en-US" dirty="0"/>
          </a:p>
          <a:p>
            <a:pPr lvl="0"/>
            <a:r>
              <a:rPr lang="en-US" dirty="0" smtClean="0"/>
              <a:t>Is </a:t>
            </a:r>
            <a:r>
              <a:rPr lang="en-US" dirty="0"/>
              <a:t>the “ability to make </a:t>
            </a:r>
            <a:r>
              <a:rPr lang="en-US" b="1" dirty="0">
                <a:solidFill>
                  <a:srgbClr val="0070C0"/>
                </a:solidFill>
              </a:rPr>
              <a:t>relevant and fitting contributions </a:t>
            </a:r>
            <a:r>
              <a:rPr lang="en-US" dirty="0"/>
              <a:t>to an ongoing conversation in an </a:t>
            </a:r>
            <a:r>
              <a:rPr lang="en-US" b="1" dirty="0">
                <a:solidFill>
                  <a:srgbClr val="0070C0"/>
                </a:solidFill>
              </a:rPr>
              <a:t>orderly way</a:t>
            </a:r>
            <a:r>
              <a:rPr lang="en-US" dirty="0"/>
              <a:t>” (</a:t>
            </a:r>
            <a:r>
              <a:rPr lang="en-US" dirty="0" err="1"/>
              <a:t>Huth</a:t>
            </a:r>
            <a:r>
              <a:rPr lang="en-US" dirty="0"/>
              <a:t>, 2015), with a variety of other speakers in a variety of settings. </a:t>
            </a:r>
            <a:endParaRPr lang="en-US" dirty="0" smtClean="0"/>
          </a:p>
          <a:p>
            <a:pPr lvl="0"/>
            <a:endParaRPr lang="en-US" dirty="0"/>
          </a:p>
          <a:p>
            <a:pPr lvl="0"/>
            <a:r>
              <a:rPr lang="en-US" dirty="0"/>
              <a:t>I</a:t>
            </a:r>
            <a:r>
              <a:rPr lang="en-US" dirty="0" smtClean="0"/>
              <a:t>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dirty="0"/>
              <a:t>focused on how two or more speakers </a:t>
            </a:r>
            <a:r>
              <a:rPr lang="en-US" b="1" dirty="0">
                <a:solidFill>
                  <a:srgbClr val="0070C0"/>
                </a:solidFill>
              </a:rPr>
              <a:t>co-construct conversation in context</a:t>
            </a:r>
            <a:r>
              <a:rPr lang="en-US" b="1" dirty="0"/>
              <a:t>,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rather than </a:t>
            </a:r>
            <a:r>
              <a:rPr lang="en-US" b="1" dirty="0">
                <a:solidFill>
                  <a:srgbClr val="0070C0"/>
                </a:solidFill>
              </a:rPr>
              <a:t>on how one speaker uses language in context</a:t>
            </a:r>
            <a:r>
              <a:rPr lang="en-US" dirty="0"/>
              <a:t> (</a:t>
            </a:r>
            <a:r>
              <a:rPr lang="en-US" dirty="0" err="1"/>
              <a:t>Pekarek</a:t>
            </a:r>
            <a:r>
              <a:rPr lang="en-US" dirty="0"/>
              <a:t> </a:t>
            </a:r>
            <a:r>
              <a:rPr lang="en-US" dirty="0" err="1"/>
              <a:t>Doehler</a:t>
            </a:r>
            <a:r>
              <a:rPr lang="en-US" dirty="0"/>
              <a:t>, 2016). </a:t>
            </a:r>
          </a:p>
          <a:p>
            <a:pPr marL="82296" indent="0">
              <a:buNone/>
            </a:pPr>
            <a:endParaRPr lang="en-US" dirty="0" smtClean="0">
              <a:latin typeface="Garamond" panose="02020404030301010803" pitchFamily="18" charset="0"/>
              <a:sym typeface="Wingdings" panose="05000000000000000000" pitchFamily="2" charset="2"/>
            </a:endParaRPr>
          </a:p>
          <a:p>
            <a:pPr marL="82296" indent="0">
              <a:buNone/>
            </a:pPr>
            <a:endParaRPr lang="en-US" dirty="0" smtClean="0">
              <a:latin typeface="Garamond" panose="02020404030301010803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7228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Interactional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25196" indent="-342900">
              <a:buFont typeface="Arial" panose="020B0604020202020204" pitchFamily="34" charset="0"/>
              <a:buChar char="•"/>
            </a:pPr>
            <a:r>
              <a:rPr lang="en-US" b="1" i="1" dirty="0"/>
              <a:t>Active participation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smtClean="0">
                <a:sym typeface="Wingdings" panose="05000000000000000000" pitchFamily="2" charset="2"/>
              </a:rPr>
              <a:t>Being </a:t>
            </a:r>
            <a:r>
              <a:rPr lang="en-US" dirty="0">
                <a:sym typeface="Wingdings" panose="05000000000000000000" pitchFamily="2" charset="2"/>
              </a:rPr>
              <a:t>active in </a:t>
            </a:r>
            <a:r>
              <a:rPr lang="en-US" dirty="0" smtClean="0">
                <a:sym typeface="Wingdings" panose="05000000000000000000" pitchFamily="2" charset="2"/>
              </a:rPr>
              <a:t>co-constructing </a:t>
            </a:r>
            <a:r>
              <a:rPr lang="en-US" dirty="0">
                <a:sym typeface="Wingdings" panose="05000000000000000000" pitchFamily="2" charset="2"/>
              </a:rPr>
              <a:t>the conversation</a:t>
            </a:r>
          </a:p>
          <a:p>
            <a:pPr marL="425196" indent="-342900">
              <a:buFont typeface="Arial" panose="020B0604020202020204" pitchFamily="34" charset="0"/>
              <a:buChar char="•"/>
            </a:pPr>
            <a:endParaRPr lang="en-US" b="1" i="1" dirty="0">
              <a:sym typeface="Wingdings" panose="05000000000000000000" pitchFamily="2" charset="2"/>
            </a:endParaRPr>
          </a:p>
          <a:p>
            <a:pPr marL="425196" indent="-342900">
              <a:buFont typeface="Arial" panose="020B0604020202020204" pitchFamily="34" charset="0"/>
              <a:buChar char="•"/>
            </a:pPr>
            <a:r>
              <a:rPr lang="en-US" b="1" i="1" dirty="0">
                <a:sym typeface="Wingdings" panose="05000000000000000000" pitchFamily="2" charset="2"/>
              </a:rPr>
              <a:t>Topic management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smtClean="0">
                <a:sym typeface="Wingdings" panose="05000000000000000000" pitchFamily="2" charset="2"/>
              </a:rPr>
              <a:t>How </a:t>
            </a:r>
            <a:r>
              <a:rPr lang="en-US" dirty="0">
                <a:sym typeface="Wingdings" panose="05000000000000000000" pitchFamily="2" charset="2"/>
              </a:rPr>
              <a:t>participants select and expand &amp; shift the topic of the conversation</a:t>
            </a:r>
          </a:p>
          <a:p>
            <a:pPr marL="82296" indent="0">
              <a:buFont typeface="Arial" panose="020B0604020202020204" pitchFamily="34" charset="0"/>
              <a:buNone/>
            </a:pPr>
            <a:r>
              <a:rPr lang="en-US" dirty="0">
                <a:sym typeface="Wingdings" panose="05000000000000000000" pitchFamily="2" charset="2"/>
              </a:rPr>
              <a:t> </a:t>
            </a:r>
          </a:p>
          <a:p>
            <a:pPr marL="425196" indent="-342900">
              <a:buFont typeface="Arial" panose="020B0604020202020204" pitchFamily="34" charset="0"/>
              <a:buChar char="•"/>
            </a:pPr>
            <a:r>
              <a:rPr lang="en-US" b="1" i="1" dirty="0"/>
              <a:t>Turn-taking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smtClean="0">
                <a:sym typeface="Wingdings" panose="05000000000000000000" pitchFamily="2" charset="2"/>
              </a:rPr>
              <a:t>H</a:t>
            </a:r>
            <a:r>
              <a:rPr lang="en-US" dirty="0" smtClean="0"/>
              <a:t>ow </a:t>
            </a:r>
            <a:r>
              <a:rPr lang="en-US" dirty="0"/>
              <a:t>participants select the next speaker and how participants know when to end and begin one turn</a:t>
            </a:r>
          </a:p>
          <a:p>
            <a:pPr marL="82296" indent="0">
              <a:buFont typeface="Arial" panose="020B0604020202020204" pitchFamily="34" charset="0"/>
              <a:buNone/>
            </a:pPr>
            <a:endParaRPr lang="en-US" dirty="0"/>
          </a:p>
          <a:p>
            <a:pPr marL="425196" indent="-342900">
              <a:buFont typeface="Arial" panose="020B0604020202020204" pitchFamily="34" charset="0"/>
              <a:buChar char="•"/>
            </a:pPr>
            <a:r>
              <a:rPr lang="en-US" b="1" i="1" dirty="0"/>
              <a:t>Repair</a:t>
            </a:r>
            <a:r>
              <a:rPr lang="en-US" i="1" dirty="0"/>
              <a:t> </a:t>
            </a:r>
            <a:r>
              <a:rPr lang="en-US">
                <a:sym typeface="Wingdings" panose="05000000000000000000" pitchFamily="2" charset="2"/>
              </a:rPr>
              <a:t> </a:t>
            </a:r>
            <a:r>
              <a:rPr lang="en-US" dirty="0" smtClean="0">
                <a:sym typeface="Wingdings" panose="05000000000000000000" pitchFamily="2" charset="2"/>
              </a:rPr>
              <a:t>T</a:t>
            </a:r>
            <a:r>
              <a:rPr lang="en-US" smtClean="0"/>
              <a:t>he </a:t>
            </a:r>
            <a:r>
              <a:rPr lang="en-US" dirty="0"/>
              <a:t>ways in which participants respond to interactional trouble in a given situation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80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489768"/>
          </a:xfrm>
        </p:spPr>
        <p:txBody>
          <a:bodyPr>
            <a:normAutofit/>
          </a:bodyPr>
          <a:lstStyle/>
          <a:p>
            <a:pPr algn="ctr"/>
            <a:r>
              <a:rPr lang="en-US" b="1" i="1" dirty="0" smtClean="0">
                <a:solidFill>
                  <a:srgbClr val="C00000"/>
                </a:solidFill>
                <a:effectLst/>
              </a:rPr>
              <a:t>“WHY”</a:t>
            </a:r>
            <a:r>
              <a:rPr lang="en-US" i="1" dirty="0" smtClean="0">
                <a:solidFill>
                  <a:srgbClr val="C00000"/>
                </a:solidFill>
                <a:effectLst/>
                <a:sym typeface="Wingdings" panose="05000000000000000000" pitchFamily="2" charset="2"/>
              </a:rPr>
              <a:t> a focus on </a:t>
            </a:r>
            <a:br>
              <a:rPr lang="en-US" i="1" dirty="0" smtClean="0">
                <a:solidFill>
                  <a:srgbClr val="C00000"/>
                </a:solidFill>
                <a:effectLst/>
                <a:sym typeface="Wingdings" panose="05000000000000000000" pitchFamily="2" charset="2"/>
              </a:rPr>
            </a:br>
            <a:r>
              <a:rPr lang="en-US" i="1" dirty="0" smtClean="0">
                <a:solidFill>
                  <a:srgbClr val="C00000"/>
                </a:solidFill>
                <a:effectLst/>
                <a:sym typeface="Wingdings" panose="05000000000000000000" pitchFamily="2" charset="2"/>
              </a:rPr>
              <a:t>INTERACTIONAL COMPETENCE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144" y="1854558"/>
            <a:ext cx="9997440" cy="4393842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00B050"/>
                </a:solidFill>
              </a:rPr>
              <a:t>Lack of conversational skills </a:t>
            </a:r>
            <a:r>
              <a:rPr lang="en-US" sz="3000" dirty="0" smtClean="0"/>
              <a:t>even beyond the second year of instruction</a:t>
            </a:r>
          </a:p>
          <a:p>
            <a:pPr marL="82296" indent="0">
              <a:buNone/>
            </a:pPr>
            <a:endParaRPr lang="en-US" sz="3000" dirty="0" smtClean="0"/>
          </a:p>
          <a:p>
            <a:r>
              <a:rPr lang="en-US" sz="3000" b="1" dirty="0" smtClean="0">
                <a:solidFill>
                  <a:srgbClr val="00B050"/>
                </a:solidFill>
              </a:rPr>
              <a:t>Limited focus </a:t>
            </a:r>
            <a:r>
              <a:rPr lang="en-US" sz="3000" dirty="0" smtClean="0"/>
              <a:t>on interactional opportunities </a:t>
            </a:r>
          </a:p>
          <a:p>
            <a:pPr marL="82296" indent="0">
              <a:buNone/>
            </a:pPr>
            <a:endParaRPr lang="en-US" sz="3000" dirty="0" smtClean="0"/>
          </a:p>
          <a:p>
            <a:r>
              <a:rPr lang="en-US" sz="3000" dirty="0" smtClean="0"/>
              <a:t>Teaching of interactional practices</a:t>
            </a:r>
            <a:r>
              <a:rPr lang="en-US" sz="3000" dirty="0" smtClean="0">
                <a:sym typeface="Wingdings" panose="05000000000000000000" pitchFamily="2" charset="2"/>
              </a:rPr>
              <a:t> </a:t>
            </a:r>
            <a:r>
              <a:rPr lang="en-US" sz="30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A missing piece                </a:t>
            </a:r>
            <a:r>
              <a:rPr lang="en-US" sz="3000" b="1" dirty="0" smtClean="0">
                <a:sym typeface="Wingdings" panose="05000000000000000000" pitchFamily="2" charset="2"/>
              </a:rPr>
              <a:t> </a:t>
            </a:r>
          </a:p>
          <a:p>
            <a:pPr marL="82296" indent="0">
              <a:buNone/>
            </a:pPr>
            <a:r>
              <a:rPr lang="en-US" sz="3000" b="1" dirty="0" smtClean="0">
                <a:sym typeface="Wingdings" panose="05000000000000000000" pitchFamily="2" charset="2"/>
              </a:rPr>
              <a:t>                                                             </a:t>
            </a:r>
            <a:r>
              <a:rPr lang="en-US" sz="30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in the curriculum</a:t>
            </a:r>
          </a:p>
          <a:p>
            <a:pPr marL="8229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00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Where it all started, Spring 2015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631" y="1504950"/>
            <a:ext cx="8296275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855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SAMPLE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2229" y="1447800"/>
            <a:ext cx="10409355" cy="4800600"/>
          </a:xfrm>
        </p:spPr>
        <p:txBody>
          <a:bodyPr>
            <a:normAutofit fontScale="77500" lnSpcReduction="20000"/>
          </a:bodyPr>
          <a:lstStyle/>
          <a:p>
            <a:pPr marL="658368" lvl="2" indent="0">
              <a:buNone/>
            </a:pPr>
            <a:endParaRPr lang="en-US" sz="2800" dirty="0" smtClean="0">
              <a:latin typeface="Garamond" panose="02020404030301010803" pitchFamily="18" charset="0"/>
            </a:endParaRPr>
          </a:p>
          <a:p>
            <a:pPr marL="82296" indent="0">
              <a:buNone/>
            </a:pPr>
            <a:r>
              <a:rPr lang="en-US" sz="2800" b="1" dirty="0" smtClean="0">
                <a:latin typeface="Garamond" panose="02020404030301010803" pitchFamily="18" charset="0"/>
              </a:rPr>
              <a:t>1    Students: </a:t>
            </a:r>
            <a:r>
              <a:rPr lang="en-US" sz="2800" dirty="0" smtClean="0">
                <a:latin typeface="Garamond" panose="02020404030301010803" pitchFamily="18" charset="0"/>
              </a:rPr>
              <a:t>Hello</a:t>
            </a:r>
            <a:r>
              <a:rPr lang="en-US" sz="2800" dirty="0">
                <a:latin typeface="Garamond" panose="02020404030301010803" pitchFamily="18" charset="0"/>
              </a:rPr>
              <a:t>! </a:t>
            </a:r>
            <a:endParaRPr lang="en-US" sz="2800" dirty="0" smtClean="0">
              <a:latin typeface="Garamond" panose="02020404030301010803" pitchFamily="18" charset="0"/>
            </a:endParaRPr>
          </a:p>
          <a:p>
            <a:pPr marL="82296" indent="0">
              <a:buNone/>
            </a:pPr>
            <a:r>
              <a:rPr lang="en-US" sz="2800" b="1" dirty="0" smtClean="0">
                <a:latin typeface="Garamond" panose="02020404030301010803" pitchFamily="18" charset="0"/>
              </a:rPr>
              <a:t>2    Native:    </a:t>
            </a:r>
            <a:r>
              <a:rPr lang="en-US" sz="2800" dirty="0" smtClean="0">
                <a:latin typeface="Garamond" panose="02020404030301010803" pitchFamily="18" charset="0"/>
              </a:rPr>
              <a:t>Hello! - My name is Cécile.</a:t>
            </a:r>
          </a:p>
          <a:p>
            <a:pPr marL="82296" indent="0">
              <a:buNone/>
            </a:pPr>
            <a:r>
              <a:rPr lang="en-US" sz="2800" b="1" dirty="0" smtClean="0">
                <a:latin typeface="Garamond" panose="02020404030301010803" pitchFamily="18" charset="0"/>
              </a:rPr>
              <a:t>3    Students: </a:t>
            </a:r>
            <a:r>
              <a:rPr lang="en-US" sz="2800" dirty="0" smtClean="0">
                <a:latin typeface="Garamond" panose="02020404030301010803" pitchFamily="18" charset="0"/>
              </a:rPr>
              <a:t>My </a:t>
            </a:r>
            <a:r>
              <a:rPr lang="en-US" sz="2800" dirty="0">
                <a:latin typeface="Garamond" panose="02020404030301010803" pitchFamily="18" charset="0"/>
              </a:rPr>
              <a:t>name is Nickolas and my name is </a:t>
            </a:r>
            <a:r>
              <a:rPr lang="en-US" sz="2800" dirty="0" smtClean="0">
                <a:latin typeface="Garamond" panose="02020404030301010803" pitchFamily="18" charset="0"/>
              </a:rPr>
              <a:t>Erik</a:t>
            </a:r>
          </a:p>
          <a:p>
            <a:pPr marL="82296" indent="0">
              <a:buNone/>
            </a:pPr>
            <a:r>
              <a:rPr lang="en-US" sz="2800" b="1" dirty="0" smtClean="0">
                <a:latin typeface="Garamond" panose="02020404030301010803" pitchFamily="18" charset="0"/>
              </a:rPr>
              <a:t>4    Native:     </a:t>
            </a:r>
            <a:r>
              <a:rPr lang="en-US" sz="2800" dirty="0" smtClean="0">
                <a:latin typeface="Garamond" panose="02020404030301010803" pitchFamily="18" charset="0"/>
              </a:rPr>
              <a:t>Nice to meet you!</a:t>
            </a:r>
          </a:p>
          <a:p>
            <a:pPr marL="82296" indent="0">
              <a:buNone/>
            </a:pPr>
            <a:r>
              <a:rPr lang="en-US" sz="2800" b="1" dirty="0" smtClean="0">
                <a:solidFill>
                  <a:srgbClr val="00B050"/>
                </a:solidFill>
                <a:latin typeface="Garamond" panose="02020404030301010803" pitchFamily="18" charset="0"/>
              </a:rPr>
              <a:t>5    Native:     So </a:t>
            </a:r>
            <a:r>
              <a:rPr lang="en-US" sz="2800" b="1" dirty="0">
                <a:solidFill>
                  <a:srgbClr val="00B050"/>
                </a:solidFill>
                <a:latin typeface="Garamond" panose="02020404030301010803" pitchFamily="18" charset="0"/>
              </a:rPr>
              <a:t>are you two in the same </a:t>
            </a:r>
            <a:r>
              <a:rPr lang="en-US" sz="2800" b="1" dirty="0" smtClean="0">
                <a:solidFill>
                  <a:srgbClr val="00B050"/>
                </a:solidFill>
                <a:latin typeface="Garamond" panose="02020404030301010803" pitchFamily="18" charset="0"/>
              </a:rPr>
              <a:t>class? […]</a:t>
            </a:r>
          </a:p>
          <a:p>
            <a:pPr marL="82296" indent="0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6    Students:  Yes</a:t>
            </a:r>
            <a:r>
              <a:rPr lang="en-US" sz="2800" b="1" dirty="0" smtClean="0">
                <a:latin typeface="Garamond" panose="02020404030301010803" pitchFamily="18" charset="0"/>
              </a:rPr>
              <a:t>  </a:t>
            </a:r>
          </a:p>
          <a:p>
            <a:pPr marL="82296" indent="0">
              <a:buNone/>
            </a:pPr>
            <a:r>
              <a:rPr lang="en-US" sz="2800" b="1" dirty="0" smtClean="0">
                <a:solidFill>
                  <a:srgbClr val="00B050"/>
                </a:solidFill>
                <a:latin typeface="Garamond" panose="02020404030301010803" pitchFamily="18" charset="0"/>
              </a:rPr>
              <a:t>7    Native:      Great. In which year are you? […]</a:t>
            </a:r>
          </a:p>
          <a:p>
            <a:pPr marL="82296" indent="0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8    Students:   Um</a:t>
            </a:r>
            <a:r>
              <a:rPr lang="en-US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…</a:t>
            </a:r>
            <a:r>
              <a:rPr lang="en-US" sz="2800" b="1" dirty="0">
                <a:latin typeface="Garamond" panose="02020404030301010803" pitchFamily="18" charset="0"/>
              </a:rPr>
              <a:t> </a:t>
            </a:r>
            <a:endParaRPr lang="en-US" sz="2800" b="1" dirty="0" smtClean="0">
              <a:latin typeface="Garamond" panose="02020404030301010803" pitchFamily="18" charset="0"/>
            </a:endParaRPr>
          </a:p>
          <a:p>
            <a:pPr marL="82296" indent="0">
              <a:buNone/>
            </a:pPr>
            <a:r>
              <a:rPr lang="en-US" sz="2800" b="1" dirty="0" smtClean="0">
                <a:latin typeface="Garamond" panose="02020404030301010803" pitchFamily="18" charset="0"/>
              </a:rPr>
              <a:t>9    Native:       </a:t>
            </a:r>
            <a:r>
              <a:rPr lang="en-US" sz="2800" dirty="0" smtClean="0">
                <a:latin typeface="Garamond" panose="02020404030301010803" pitchFamily="18" charset="0"/>
              </a:rPr>
              <a:t>Is </a:t>
            </a:r>
            <a:r>
              <a:rPr lang="en-US" sz="2800" dirty="0">
                <a:latin typeface="Garamond" panose="02020404030301010803" pitchFamily="18" charset="0"/>
              </a:rPr>
              <a:t>it your first year? second </a:t>
            </a:r>
            <a:r>
              <a:rPr lang="en-US" sz="2800" dirty="0" smtClean="0">
                <a:latin typeface="Garamond" panose="02020404030301010803" pitchFamily="18" charset="0"/>
              </a:rPr>
              <a:t>year</a:t>
            </a:r>
            <a:r>
              <a:rPr lang="en-US" sz="2800" dirty="0">
                <a:latin typeface="Garamond" panose="02020404030301010803" pitchFamily="18" charset="0"/>
              </a:rPr>
              <a:t>?</a:t>
            </a:r>
          </a:p>
          <a:p>
            <a:pPr marL="82296" indent="0">
              <a:buNone/>
            </a:pPr>
            <a:r>
              <a:rPr lang="en-US" sz="2800" b="1" dirty="0" smtClean="0">
                <a:latin typeface="Garamond" panose="02020404030301010803" pitchFamily="18" charset="0"/>
              </a:rPr>
              <a:t>10   Student 1:  </a:t>
            </a:r>
            <a:r>
              <a:rPr lang="en-US" sz="2800" dirty="0" smtClean="0">
                <a:latin typeface="Garamond" panose="02020404030301010803" pitchFamily="18" charset="0"/>
              </a:rPr>
              <a:t>Oh </a:t>
            </a:r>
            <a:r>
              <a:rPr lang="en-US" sz="2800" dirty="0">
                <a:latin typeface="Garamond" panose="02020404030301010803" pitchFamily="18" charset="0"/>
              </a:rPr>
              <a:t>yes, first year </a:t>
            </a:r>
          </a:p>
          <a:p>
            <a:pPr marL="82296" indent="0">
              <a:buNone/>
            </a:pPr>
            <a:r>
              <a:rPr lang="en-US" sz="2800" b="1" dirty="0" smtClean="0">
                <a:latin typeface="Garamond" panose="02020404030301010803" pitchFamily="18" charset="0"/>
              </a:rPr>
              <a:t>11   Student 2:  </a:t>
            </a:r>
            <a:r>
              <a:rPr lang="en-US" sz="2800" dirty="0" smtClean="0">
                <a:latin typeface="Garamond" panose="02020404030301010803" pitchFamily="18" charset="0"/>
              </a:rPr>
              <a:t>Second year</a:t>
            </a:r>
            <a:endParaRPr lang="en-US" sz="2800" dirty="0">
              <a:latin typeface="Garamond" panose="02020404030301010803" pitchFamily="18" charset="0"/>
            </a:endParaRPr>
          </a:p>
          <a:p>
            <a:pPr marL="82296" indent="0">
              <a:buNone/>
            </a:pPr>
            <a:r>
              <a:rPr lang="en-US" sz="2800" b="1" dirty="0" smtClean="0">
                <a:solidFill>
                  <a:srgbClr val="00B050"/>
                </a:solidFill>
                <a:latin typeface="Garamond" panose="02020404030301010803" pitchFamily="18" charset="0"/>
              </a:rPr>
              <a:t>12   Native:       Me</a:t>
            </a:r>
            <a:r>
              <a:rPr lang="en-US" sz="2800" b="1" dirty="0">
                <a:solidFill>
                  <a:srgbClr val="00B050"/>
                </a:solidFill>
                <a:latin typeface="Garamond" panose="02020404030301010803" pitchFamily="18" charset="0"/>
              </a:rPr>
              <a:t>, too.  It’s my first year, but for the </a:t>
            </a:r>
            <a:r>
              <a:rPr lang="en-US" sz="2800" b="1" dirty="0" smtClean="0">
                <a:solidFill>
                  <a:srgbClr val="00B050"/>
                </a:solidFill>
                <a:latin typeface="Garamond" panose="02020404030301010803" pitchFamily="18" charset="0"/>
              </a:rPr>
              <a:t>masters.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b="1" dirty="0">
                <a:solidFill>
                  <a:schemeClr val="accent6">
                    <a:lumMod val="50000"/>
                  </a:schemeClr>
                </a:solidFill>
              </a:rPr>
            </a:br>
            <a:endParaRPr lang="en-US" sz="2800" b="1" dirty="0" smtClean="0">
              <a:solidFill>
                <a:schemeClr val="accent6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778218"/>
              </p:ext>
            </p:extLst>
          </p:nvPr>
        </p:nvGraphicFramePr>
        <p:xfrm>
          <a:off x="9329057" y="2290353"/>
          <a:ext cx="2677886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7886"/>
              </a:tblGrid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dirty="0" smtClean="0"/>
                        <a:t>What happens right after lines </a:t>
                      </a:r>
                      <a:r>
                        <a:rPr lang="en-US" i="1" dirty="0" smtClean="0"/>
                        <a:t>5</a:t>
                      </a:r>
                      <a:r>
                        <a:rPr lang="en-US" dirty="0" smtClean="0"/>
                        <a:t> &amp; 7 when learners are asked   a question?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dirty="0" smtClean="0"/>
                        <a:t>How could have the learners reacted differently in response to each question?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ight Brace 8"/>
          <p:cNvSpPr/>
          <p:nvPr/>
        </p:nvSpPr>
        <p:spPr>
          <a:xfrm>
            <a:off x="7870371" y="2971800"/>
            <a:ext cx="598715" cy="1676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B050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504804"/>
              </p:ext>
            </p:extLst>
          </p:nvPr>
        </p:nvGraphicFramePr>
        <p:xfrm>
          <a:off x="9296401" y="5444066"/>
          <a:ext cx="278674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742"/>
              </a:tblGrid>
              <a:tr h="370840">
                <a:tc>
                  <a:txBody>
                    <a:bodyPr/>
                    <a:lstStyle/>
                    <a:p>
                      <a:pPr marL="82296" indent="0">
                        <a:buNone/>
                      </a:pPr>
                      <a:r>
                        <a:rPr lang="en-US" dirty="0" smtClean="0"/>
                        <a:t>3. What do you observe in line 12?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029" y="250372"/>
            <a:ext cx="947056" cy="94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51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2</a:t>
            </a:r>
            <a:endParaRPr lang="en-US" dirty="0"/>
          </a:p>
        </p:txBody>
      </p:sp>
      <p:pic>
        <p:nvPicPr>
          <p:cNvPr id="4" name="Content Placeholder 3" descr="Conversation 1_picture.tiff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318" y="1483422"/>
            <a:ext cx="8332631" cy="482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27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Garamond" panose="02020404030301010803" pitchFamily="18" charset="0"/>
                <a:hlinkClick r:id="rId2"/>
              </a:rPr>
              <a:t>Sample 2</a:t>
            </a:r>
            <a:endParaRPr lang="en-US" i="1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144" y="1240971"/>
            <a:ext cx="9997440" cy="5007429"/>
          </a:xfrm>
        </p:spPr>
        <p:txBody>
          <a:bodyPr>
            <a:normAutofit fontScale="47500" lnSpcReduction="20000"/>
          </a:bodyPr>
          <a:lstStyle/>
          <a:p>
            <a:pPr marL="82296" indent="0">
              <a:buNone/>
            </a:pPr>
            <a:r>
              <a:rPr lang="en-US" sz="4200" b="1" dirty="0" smtClean="0">
                <a:latin typeface="Garamond" panose="02020404030301010803" pitchFamily="18" charset="0"/>
              </a:rPr>
              <a:t>1   Native:          </a:t>
            </a:r>
            <a:r>
              <a:rPr lang="en-US" sz="4200" dirty="0" smtClean="0">
                <a:latin typeface="Garamond" panose="02020404030301010803" pitchFamily="18" charset="0"/>
              </a:rPr>
              <a:t>She </a:t>
            </a:r>
            <a:r>
              <a:rPr lang="en-US" sz="4200" dirty="0">
                <a:latin typeface="Garamond" panose="02020404030301010803" pitchFamily="18" charset="0"/>
              </a:rPr>
              <a:t>told me that there was a really cool video of the last conference.</a:t>
            </a:r>
          </a:p>
          <a:p>
            <a:pPr marL="82296" indent="0">
              <a:buNone/>
            </a:pPr>
            <a:r>
              <a:rPr lang="en-US" sz="42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2</a:t>
            </a:r>
            <a:r>
              <a:rPr lang="en-US" sz="45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   Student 1:    </a:t>
            </a:r>
            <a:r>
              <a:rPr lang="en-US" sz="4200" b="1" dirty="0" err="1" smtClean="0">
                <a:solidFill>
                  <a:srgbClr val="FF0000"/>
                </a:solidFill>
                <a:latin typeface="Garamond" panose="02020404030301010803" pitchFamily="18" charset="0"/>
              </a:rPr>
              <a:t>mmhm</a:t>
            </a:r>
            <a:endParaRPr lang="en-US" sz="4200" b="1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 marL="82296" indent="0">
              <a:buNone/>
            </a:pPr>
            <a:r>
              <a:rPr lang="en-US" sz="4200" b="1" dirty="0" smtClean="0">
                <a:latin typeface="Garamond" panose="02020404030301010803" pitchFamily="18" charset="0"/>
              </a:rPr>
              <a:t>3   Native   </a:t>
            </a:r>
            <a:r>
              <a:rPr lang="en-US" sz="4200" dirty="0">
                <a:latin typeface="Garamond" panose="02020404030301010803" pitchFamily="18" charset="0"/>
              </a:rPr>
              <a:t> </a:t>
            </a:r>
            <a:r>
              <a:rPr lang="en-US" sz="4200" dirty="0" smtClean="0">
                <a:latin typeface="Garamond" panose="02020404030301010803" pitchFamily="18" charset="0"/>
              </a:rPr>
              <a:t>       What </a:t>
            </a:r>
            <a:r>
              <a:rPr lang="en-US" sz="4200" dirty="0">
                <a:latin typeface="Garamond" panose="02020404030301010803" pitchFamily="18" charset="0"/>
              </a:rPr>
              <a:t>is this video?</a:t>
            </a:r>
          </a:p>
          <a:p>
            <a:pPr marL="82296" indent="0">
              <a:buNone/>
            </a:pPr>
            <a:r>
              <a:rPr lang="en-US" sz="4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4   </a:t>
            </a:r>
            <a:r>
              <a:rPr lang="en-US" sz="42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Student 1</a:t>
            </a:r>
            <a:r>
              <a:rPr lang="en-US" sz="4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:     </a:t>
            </a:r>
            <a:r>
              <a:rPr lang="en-US" sz="42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It </a:t>
            </a:r>
            <a:r>
              <a:rPr lang="en-US" sz="4200" b="1" dirty="0">
                <a:solidFill>
                  <a:srgbClr val="FF0000"/>
                </a:solidFill>
                <a:latin typeface="Garamond" panose="02020404030301010803" pitchFamily="18" charset="0"/>
              </a:rPr>
              <a:t>is… It’s great.</a:t>
            </a:r>
          </a:p>
          <a:p>
            <a:pPr marL="82296" indent="0">
              <a:buNone/>
            </a:pPr>
            <a:r>
              <a:rPr lang="en-US" sz="4200" b="1" dirty="0" smtClean="0">
                <a:latin typeface="Garamond" panose="02020404030301010803" pitchFamily="18" charset="0"/>
              </a:rPr>
              <a:t>5   Native:          </a:t>
            </a:r>
            <a:r>
              <a:rPr lang="en-US" sz="4200" dirty="0" smtClean="0">
                <a:latin typeface="Garamond" panose="02020404030301010803" pitchFamily="18" charset="0"/>
              </a:rPr>
              <a:t>What </a:t>
            </a:r>
            <a:r>
              <a:rPr lang="en-US" sz="4200" dirty="0">
                <a:latin typeface="Garamond" panose="02020404030301010803" pitchFamily="18" charset="0"/>
              </a:rPr>
              <a:t>did they do in the video?</a:t>
            </a:r>
          </a:p>
          <a:p>
            <a:pPr marL="82296" indent="0">
              <a:buNone/>
            </a:pPr>
            <a:r>
              <a:rPr lang="en-US" sz="42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6</a:t>
            </a:r>
            <a:r>
              <a:rPr lang="en-US" sz="4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   </a:t>
            </a:r>
            <a:r>
              <a:rPr lang="en-US" sz="42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Student 1</a:t>
            </a:r>
            <a:r>
              <a:rPr lang="en-US" sz="4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      </a:t>
            </a:r>
            <a:r>
              <a:rPr lang="en-US" sz="42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It </a:t>
            </a:r>
            <a:r>
              <a:rPr lang="en-US" sz="4200" b="1" dirty="0">
                <a:solidFill>
                  <a:srgbClr val="FF0000"/>
                </a:solidFill>
                <a:latin typeface="Garamond" panose="02020404030301010803" pitchFamily="18" charset="0"/>
              </a:rPr>
              <a:t>is… huh?</a:t>
            </a:r>
          </a:p>
          <a:p>
            <a:pPr marL="82296" indent="0">
              <a:buNone/>
            </a:pPr>
            <a:r>
              <a:rPr lang="en-US" sz="4200" b="1" dirty="0" smtClean="0">
                <a:latin typeface="Garamond" panose="02020404030301010803" pitchFamily="18" charset="0"/>
              </a:rPr>
              <a:t>7   Native:          </a:t>
            </a:r>
            <a:r>
              <a:rPr lang="en-US" sz="4200" dirty="0" smtClean="0">
                <a:latin typeface="Garamond" panose="02020404030301010803" pitchFamily="18" charset="0"/>
              </a:rPr>
              <a:t>What did </a:t>
            </a:r>
            <a:r>
              <a:rPr lang="en-US" sz="4200" dirty="0">
                <a:latin typeface="Garamond" panose="02020404030301010803" pitchFamily="18" charset="0"/>
              </a:rPr>
              <a:t>they do, what is the </a:t>
            </a:r>
            <a:r>
              <a:rPr lang="en-US" sz="4200" dirty="0" smtClean="0">
                <a:latin typeface="Garamond" panose="02020404030301010803" pitchFamily="18" charset="0"/>
              </a:rPr>
              <a:t>video? </a:t>
            </a:r>
          </a:p>
          <a:p>
            <a:pPr marL="82296" indent="0">
              <a:buNone/>
            </a:pPr>
            <a:r>
              <a:rPr lang="en-US" sz="4200" dirty="0">
                <a:latin typeface="Garamond" panose="02020404030301010803" pitchFamily="18" charset="0"/>
              </a:rPr>
              <a:t> </a:t>
            </a:r>
            <a:r>
              <a:rPr lang="en-US" sz="4200" dirty="0" smtClean="0">
                <a:latin typeface="Garamond" panose="02020404030301010803" pitchFamily="18" charset="0"/>
              </a:rPr>
              <a:t>                           Because </a:t>
            </a:r>
            <a:r>
              <a:rPr lang="en-US" sz="4200" dirty="0">
                <a:latin typeface="Garamond" panose="02020404030301010803" pitchFamily="18" charset="0"/>
              </a:rPr>
              <a:t>I haven’t seen it. I just heard that it was cool.</a:t>
            </a:r>
          </a:p>
          <a:p>
            <a:pPr marL="82296" indent="0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8  </a:t>
            </a:r>
            <a:r>
              <a:rPr lang="en-US" sz="42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 Student 1</a:t>
            </a:r>
            <a:r>
              <a:rPr lang="en-US" sz="40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:        </a:t>
            </a:r>
            <a:r>
              <a:rPr lang="en-US" sz="42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Yes</a:t>
            </a:r>
            <a:endParaRPr lang="en-US" sz="4200" b="1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 marL="82296" indent="0">
              <a:buNone/>
            </a:pPr>
            <a:r>
              <a:rPr lang="en-US" sz="4200" b="1" dirty="0" smtClean="0">
                <a:latin typeface="Garamond" panose="02020404030301010803" pitchFamily="18" charset="0"/>
              </a:rPr>
              <a:t>9   Native:           </a:t>
            </a:r>
            <a:r>
              <a:rPr lang="en-US" sz="4200" dirty="0" smtClean="0">
                <a:latin typeface="Garamond" panose="02020404030301010803" pitchFamily="18" charset="0"/>
              </a:rPr>
              <a:t>What </a:t>
            </a:r>
            <a:r>
              <a:rPr lang="en-US" sz="4200" dirty="0">
                <a:latin typeface="Garamond" panose="02020404030301010803" pitchFamily="18" charset="0"/>
              </a:rPr>
              <a:t>was on the video?</a:t>
            </a:r>
          </a:p>
          <a:p>
            <a:pPr marL="82296" indent="0">
              <a:buNone/>
            </a:pPr>
            <a:r>
              <a:rPr lang="en-US" sz="42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10</a:t>
            </a:r>
            <a:r>
              <a:rPr lang="en-US" sz="4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en-US" sz="42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Student 1</a:t>
            </a:r>
            <a:r>
              <a:rPr lang="en-US" sz="4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:       </a:t>
            </a:r>
            <a:r>
              <a:rPr lang="en-US" sz="42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uh...</a:t>
            </a:r>
            <a:endParaRPr lang="en-US" sz="4200" b="1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 marL="82296" indent="0">
              <a:buNone/>
            </a:pPr>
            <a:r>
              <a:rPr lang="en-US" sz="4200" b="1" dirty="0" smtClean="0">
                <a:latin typeface="Garamond" panose="02020404030301010803" pitchFamily="18" charset="0"/>
              </a:rPr>
              <a:t>11  Native:           </a:t>
            </a:r>
            <a:r>
              <a:rPr lang="en-US" sz="4200" dirty="0" smtClean="0">
                <a:latin typeface="Garamond" panose="02020404030301010803" pitchFamily="18" charset="0"/>
              </a:rPr>
              <a:t>Can </a:t>
            </a:r>
            <a:r>
              <a:rPr lang="en-US" sz="4200" dirty="0">
                <a:latin typeface="Garamond" panose="02020404030301010803" pitchFamily="18" charset="0"/>
              </a:rPr>
              <a:t>you tell me a little bit about what was on the </a:t>
            </a:r>
            <a:r>
              <a:rPr lang="en-US" sz="4200" dirty="0" smtClean="0">
                <a:latin typeface="Garamond" panose="02020404030301010803" pitchFamily="18" charset="0"/>
              </a:rPr>
              <a:t>video?</a:t>
            </a:r>
          </a:p>
          <a:p>
            <a:pPr marL="82296" indent="0">
              <a:buNone/>
            </a:pPr>
            <a:r>
              <a:rPr lang="en-US" sz="4200" dirty="0" smtClean="0">
                <a:latin typeface="Garamond" panose="02020404030301010803" pitchFamily="18" charset="0"/>
              </a:rPr>
              <a:t>                            For example, I don’t know.. </a:t>
            </a:r>
          </a:p>
          <a:p>
            <a:pPr marL="82296" indent="0">
              <a:buNone/>
            </a:pPr>
            <a:r>
              <a:rPr lang="en-US" sz="4200" b="1" dirty="0" smtClean="0">
                <a:latin typeface="Garamond" panose="02020404030301010803" pitchFamily="18" charset="0"/>
              </a:rPr>
              <a:t>12 Student 2:       </a:t>
            </a:r>
            <a:r>
              <a:rPr lang="en-US" sz="4200" dirty="0" smtClean="0">
                <a:latin typeface="Garamond" panose="02020404030301010803" pitchFamily="18" charset="0"/>
              </a:rPr>
              <a:t>What are you doing in the video?</a:t>
            </a:r>
          </a:p>
          <a:p>
            <a:pPr marL="82296" indent="0">
              <a:buNone/>
            </a:pPr>
            <a:r>
              <a:rPr lang="en-US" sz="4200" b="1" dirty="0" smtClean="0">
                <a:latin typeface="Garamond" panose="02020404030301010803" pitchFamily="18" charset="0"/>
              </a:rPr>
              <a:t>12  Student:        </a:t>
            </a:r>
            <a:r>
              <a:rPr lang="en-US" sz="4200" dirty="0" smtClean="0">
                <a:latin typeface="Garamond" panose="02020404030301010803" pitchFamily="18" charset="0"/>
              </a:rPr>
              <a:t>Oh </a:t>
            </a:r>
            <a:r>
              <a:rPr lang="en-US" sz="4200" dirty="0">
                <a:latin typeface="Garamond" panose="02020404030301010803" pitchFamily="18" charset="0"/>
              </a:rPr>
              <a:t>swimming</a:t>
            </a:r>
          </a:p>
          <a:p>
            <a:pPr lvl="2"/>
            <a:endParaRPr lang="en-US" sz="2800" dirty="0">
              <a:latin typeface="Garamond" panose="02020404030301010803" pitchFamily="18" charset="0"/>
            </a:endParaRP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913664"/>
              </p:ext>
            </p:extLst>
          </p:nvPr>
        </p:nvGraphicFramePr>
        <p:xfrm>
          <a:off x="7315199" y="1579638"/>
          <a:ext cx="4484915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4915"/>
              </a:tblGrid>
              <a:tr h="370840">
                <a:tc>
                  <a:txBody>
                    <a:bodyPr/>
                    <a:lstStyle/>
                    <a:p>
                      <a:pPr marL="82296" indent="0">
                        <a:buNone/>
                      </a:pPr>
                      <a:r>
                        <a:rPr lang="en-US" sz="1600" dirty="0" smtClean="0"/>
                        <a:t>1.</a:t>
                      </a:r>
                      <a:r>
                        <a:rPr lang="en-US" sz="1600" baseline="0" dirty="0" smtClean="0"/>
                        <a:t>   </a:t>
                      </a:r>
                      <a:r>
                        <a:rPr lang="en-US" sz="1600" dirty="0" smtClean="0"/>
                        <a:t>What is happening in line 2? </a:t>
                      </a:r>
                    </a:p>
                    <a:p>
                      <a:pPr marL="82296" indent="0">
                        <a:buNone/>
                      </a:pPr>
                      <a:r>
                        <a:rPr lang="en-US" sz="1600" dirty="0" smtClean="0"/>
                        <a:t>2.   </a:t>
                      </a:r>
                      <a:r>
                        <a:rPr lang="en-US" sz="1600" dirty="0" smtClean="0"/>
                        <a:t>What could be an appropriate reaction    in line 2?</a:t>
                      </a:r>
                    </a:p>
                    <a:p>
                      <a:pPr marL="82296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</a:t>
                      </a:r>
                      <a:r>
                        <a:rPr lang="en-US" sz="1600" baseline="0" dirty="0" smtClean="0"/>
                        <a:t>   </a:t>
                      </a:r>
                      <a:r>
                        <a:rPr lang="en-US" sz="1600" baseline="0" dirty="0" smtClean="0"/>
                        <a:t>Are</a:t>
                      </a:r>
                      <a:r>
                        <a:rPr lang="en-US" sz="1600" dirty="0" smtClean="0"/>
                        <a:t> responses in lines 4 &amp; 8 appropriate? Explain.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ight Arrow 4"/>
          <p:cNvSpPr/>
          <p:nvPr/>
        </p:nvSpPr>
        <p:spPr>
          <a:xfrm>
            <a:off x="4833257" y="1719943"/>
            <a:ext cx="2275114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682343" y="2362200"/>
            <a:ext cx="1524000" cy="1088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017047"/>
              </p:ext>
            </p:extLst>
          </p:nvPr>
        </p:nvGraphicFramePr>
        <p:xfrm>
          <a:off x="7543799" y="3995058"/>
          <a:ext cx="4332515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2515"/>
              </a:tblGrid>
              <a:tr h="6531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4.</a:t>
                      </a:r>
                      <a:r>
                        <a:rPr lang="en-US" sz="1600" baseline="0" dirty="0" smtClean="0"/>
                        <a:t>   </a:t>
                      </a:r>
                      <a:r>
                        <a:rPr lang="en-US" sz="1600" dirty="0" smtClean="0"/>
                        <a:t>Can you see a pattern among responses  2,6 &amp; 10? Explain your response. 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029" y="250372"/>
            <a:ext cx="947056" cy="94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91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Sample </a:t>
            </a:r>
            <a:r>
              <a:rPr lang="en-US" dirty="0" smtClean="0">
                <a:solidFill>
                  <a:srgbClr val="00B050"/>
                </a:solidFill>
              </a:rPr>
              <a:t>1 &amp; 2</a:t>
            </a:r>
            <a:r>
              <a:rPr lang="en-US" dirty="0" smtClean="0"/>
              <a:t> </a:t>
            </a:r>
            <a:r>
              <a:rPr lang="en-US" dirty="0" smtClean="0"/>
              <a:t>are</a:t>
            </a:r>
            <a:r>
              <a:rPr lang="en-US" dirty="0" smtClean="0"/>
              <a:t> perfect examples </a:t>
            </a:r>
            <a:r>
              <a:rPr lang="en-US" dirty="0" smtClean="0"/>
              <a:t>of learners lacking interactional </a:t>
            </a:r>
            <a:r>
              <a:rPr lang="en-US" dirty="0" smtClean="0"/>
              <a:t>practi</a:t>
            </a:r>
            <a:r>
              <a:rPr lang="en-US" dirty="0" smtClean="0"/>
              <a:t>ces </a:t>
            </a:r>
            <a:r>
              <a:rPr lang="en-US" dirty="0" smtClean="0"/>
              <a:t>such as:</a:t>
            </a:r>
          </a:p>
          <a:p>
            <a:pPr marL="82296" indent="0">
              <a:buNone/>
            </a:pPr>
            <a:endParaRPr lang="en-US" dirty="0" smtClean="0"/>
          </a:p>
          <a:p>
            <a:pPr marL="1060704" lvl="2" indent="-457200">
              <a:buAutoNum type="alphaUcPeriod"/>
            </a:pPr>
            <a:r>
              <a:rPr lang="en-US" u="sng" dirty="0" smtClean="0"/>
              <a:t>Repair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asking for clarification, repetition</a:t>
            </a:r>
          </a:p>
          <a:p>
            <a:pPr marL="1060704" lvl="2" indent="-457200">
              <a:buAutoNum type="alphaUcPeriod"/>
            </a:pPr>
            <a:endParaRPr lang="en-US" dirty="0" smtClean="0">
              <a:sym typeface="Wingdings" panose="05000000000000000000" pitchFamily="2" charset="2"/>
            </a:endParaRPr>
          </a:p>
          <a:p>
            <a:pPr marL="1060704" lvl="2" indent="-457200">
              <a:buAutoNum type="alphaUcPeriod"/>
            </a:pPr>
            <a:r>
              <a:rPr lang="en-US" u="sng" dirty="0" smtClean="0">
                <a:sym typeface="Wingdings" panose="05000000000000000000" pitchFamily="2" charset="2"/>
              </a:rPr>
              <a:t>Being active participants </a:t>
            </a:r>
            <a:r>
              <a:rPr lang="en-US" dirty="0" smtClean="0">
                <a:sym typeface="Wingdings" panose="05000000000000000000" pitchFamily="2" charset="2"/>
              </a:rPr>
              <a:t> expanding </a:t>
            </a:r>
          </a:p>
          <a:p>
            <a:pPr marL="603504" lvl="2" indent="0">
              <a:buNone/>
            </a:pP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                                             asking follow-up questions</a:t>
            </a:r>
          </a:p>
          <a:p>
            <a:pPr marL="1060704" lvl="2" indent="-457200">
              <a:buAutoNum type="alphaU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1322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21054</TotalTime>
  <Words>897</Words>
  <Application>Microsoft Office PowerPoint</Application>
  <PresentationFormat>Custom</PresentationFormat>
  <Paragraphs>136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Solstice</vt:lpstr>
      <vt:lpstr>   TEACHING AND ASSESSING  Interactional Competence Redesigning the language curriculum </vt:lpstr>
      <vt:lpstr> Understanding Interactional Competence </vt:lpstr>
      <vt:lpstr>Interactional Practices</vt:lpstr>
      <vt:lpstr>“WHY” a focus on  INTERACTIONAL COMPETENCE</vt:lpstr>
      <vt:lpstr>Where it all started, Spring 2015</vt:lpstr>
      <vt:lpstr>SAMPLE 1</vt:lpstr>
      <vt:lpstr>Sample 2</vt:lpstr>
      <vt:lpstr>Sample 2</vt:lpstr>
      <vt:lpstr>Observations </vt:lpstr>
      <vt:lpstr>  “When” can Interactional Competence being included in the curriculum?                             </vt:lpstr>
      <vt:lpstr>Why native speakers’ recording?</vt:lpstr>
      <vt:lpstr>“HOW”  Structure &amp; implementation </vt:lpstr>
      <vt:lpstr>Benefits of videorecording</vt:lpstr>
      <vt:lpstr>Connecting the dots …</vt:lpstr>
      <vt:lpstr>PowerPoint Presentation</vt:lpstr>
      <vt:lpstr>Bridging the gap:  Linking Teaching &amp; Testing Practices </vt:lpstr>
      <vt:lpstr>Bridging the gap:  Linking Teaching &amp; Testing Practices </vt:lpstr>
      <vt:lpstr>Development and use of  an “assessment tool”</vt:lpstr>
      <vt:lpstr>THANK YOU!    Q &amp; 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Speaking Grading Scale</dc:title>
  <dc:creator>Maryam Emami</dc:creator>
  <cp:lastModifiedBy>Owner</cp:lastModifiedBy>
  <cp:revision>358</cp:revision>
  <cp:lastPrinted>2015-04-13T14:10:57Z</cp:lastPrinted>
  <dcterms:created xsi:type="dcterms:W3CDTF">2015-03-23T20:02:59Z</dcterms:created>
  <dcterms:modified xsi:type="dcterms:W3CDTF">2016-08-12T12:51:18Z</dcterms:modified>
</cp:coreProperties>
</file>