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6A"/>
    <a:srgbClr val="5E6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7EDD173-4012-4687-9B9B-1A892A6D55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AF726-36DD-4AD3-A739-8EC5BE787AF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65CBE-7D6C-4B23-9BEE-E978E9DB3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7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88B3E-6A4F-4A79-9B9F-8DB82533EE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4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B8A74-CEE1-4EAD-9C89-3B37AAA36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2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8B4AD-A46B-4762-ADB6-A3C765216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729E8-87B5-457B-8C9B-68D1DF183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94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A7533-CB96-4236-9F91-F6FA88B37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79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A1C85-4B56-462F-97D4-4C213B51BF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6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2BB98-F511-4CD7-8DC5-ED27F66464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5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2A0CC-EFF4-48E8-A856-29CF62593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9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BE414-57E3-4F60-BE91-DA110ED54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C0FA2-CA53-4522-B97E-8794F545A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7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cePP-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779DA8-DC3E-4421-9102-4F5659A500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licmaterials.rice.edu/2016/02/12/favorite-trip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2667000"/>
            <a:ext cx="8991600" cy="1904999"/>
          </a:xfrm>
        </p:spPr>
        <p:txBody>
          <a:bodyPr anchor="ctr"/>
          <a:lstStyle/>
          <a:p>
            <a:r>
              <a:rPr lang="en-US" altLang="en-US" sz="4100" b="1" dirty="0">
                <a:solidFill>
                  <a:srgbClr val="00246A"/>
                </a:solidFill>
                <a:latin typeface="Baskerville Old Face" panose="02020602080505020303" pitchFamily="18" charset="0"/>
              </a:rPr>
              <a:t>Expanding the Communicative Approach: Guided Induction</a:t>
            </a:r>
            <a:br>
              <a:rPr lang="en-US" altLang="en-US" sz="4400" b="1" dirty="0">
                <a:solidFill>
                  <a:srgbClr val="00246A"/>
                </a:solidFill>
                <a:latin typeface="Baskerville Old Face" panose="02020602080505020303" pitchFamily="18" charset="0"/>
              </a:rPr>
            </a:br>
            <a:endParaRPr lang="en-US" altLang="en-US" sz="4400" b="1" dirty="0">
              <a:solidFill>
                <a:srgbClr val="00246A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5257800"/>
            <a:ext cx="6400800" cy="1143000"/>
          </a:xfrm>
        </p:spPr>
        <p:txBody>
          <a:bodyPr/>
          <a:lstStyle/>
          <a:p>
            <a:pPr algn="r"/>
            <a:r>
              <a:rPr lang="en-US" altLang="en-US" sz="32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Luziris Pineda </a:t>
            </a:r>
            <a:r>
              <a:rPr lang="en-US" altLang="en-US" sz="3200" b="1" dirty="0" err="1">
                <a:solidFill>
                  <a:srgbClr val="5E6062"/>
                </a:solidFill>
                <a:latin typeface="Baskerville Old Face" panose="02020602080505020303" pitchFamily="18" charset="0"/>
              </a:rPr>
              <a:t>Turi</a:t>
            </a:r>
            <a:endParaRPr lang="en-US" altLang="en-US" sz="3200" b="1" dirty="0">
              <a:solidFill>
                <a:srgbClr val="5E6062"/>
              </a:solidFill>
              <a:latin typeface="Baskerville Old Face" panose="02020602080505020303" pitchFamily="18" charset="0"/>
            </a:endParaRPr>
          </a:p>
          <a:p>
            <a:pPr algn="r"/>
            <a:r>
              <a:rPr lang="en-US" altLang="en-US" sz="32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lpturi@rice.edu</a:t>
            </a:r>
          </a:p>
          <a:p>
            <a:endParaRPr lang="en-US" alt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76200"/>
            <a:ext cx="66294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Sample Lesson: Verb Tenses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Use of selected authentic data:</a:t>
            </a:r>
          </a:p>
          <a:p>
            <a:pPr marL="685800" lvl="1"/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Interviews</a:t>
            </a:r>
          </a:p>
          <a:p>
            <a:pPr marL="685800" lvl="1"/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Conversations between L1 speakers</a:t>
            </a:r>
          </a:p>
          <a:p>
            <a:pPr marL="685800" lvl="1"/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Text messages</a:t>
            </a:r>
          </a:p>
          <a:p>
            <a:pPr marL="685800" lvl="1"/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Emails</a:t>
            </a:r>
          </a:p>
          <a:p>
            <a:pPr marL="685800" lvl="1"/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Text messages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Series of guided questions for the analysis of the data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Second set of language data for confirmation of conclusions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Production of similar task as presented in the authentic data: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Audio of storytelling ---&gt; Students then story tell</a:t>
            </a:r>
          </a:p>
        </p:txBody>
      </p:sp>
    </p:spTree>
    <p:extLst>
      <p:ext uri="{BB962C8B-B14F-4D97-AF65-F5344CB8AC3E}">
        <p14:creationId xmlns:p14="http://schemas.microsoft.com/office/powerpoint/2010/main" val="2491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429000"/>
            <a:ext cx="8686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http://</a:t>
            </a:r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  <a:hlinkClick r:id="rId2"/>
              </a:rPr>
              <a:t>Sample Lesson Plan: Narrating in the Past</a:t>
            </a:r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24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76200"/>
            <a:ext cx="66294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Conclusions and Considerations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246A"/>
                </a:solidFill>
                <a:latin typeface="Baskerville Old Face" panose="02020602080505020303" pitchFamily="18" charset="0"/>
              </a:rPr>
              <a:t>Conclusions</a:t>
            </a:r>
          </a:p>
          <a:p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Focus on enhancing the communicative classroom</a:t>
            </a:r>
          </a:p>
          <a:p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Guided Induction</a:t>
            </a:r>
          </a:p>
          <a:p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Student-centered</a:t>
            </a:r>
          </a:p>
          <a:p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Analytical/Critical thinking</a:t>
            </a:r>
          </a:p>
          <a:p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Use of authentic data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46A"/>
                </a:solidFill>
                <a:latin typeface="Baskerville Old Face" panose="02020602080505020303" pitchFamily="18" charset="0"/>
              </a:rPr>
              <a:t>Considerations</a:t>
            </a:r>
          </a:p>
          <a:p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Necessary modifications for 1st year</a:t>
            </a:r>
          </a:p>
          <a:p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Investment of time</a:t>
            </a:r>
          </a:p>
          <a:p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Database of authentic data</a:t>
            </a:r>
          </a:p>
          <a:p>
            <a:r>
              <a:rPr lang="en-US" sz="24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Balance with other methodologies</a:t>
            </a:r>
          </a:p>
        </p:txBody>
      </p:sp>
    </p:spTree>
    <p:extLst>
      <p:ext uri="{BB962C8B-B14F-4D97-AF65-F5344CB8AC3E}">
        <p14:creationId xmlns:p14="http://schemas.microsoft.com/office/powerpoint/2010/main" val="53896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The State of Your Language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8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Consider the last two language textbooks you used.  How did they structure the introduction of a new grammar topic?  What are the pros and cons of these particular structures?</a:t>
            </a:r>
          </a:p>
          <a:p>
            <a:endParaRPr lang="en-US" sz="2800" dirty="0">
              <a:solidFill>
                <a:srgbClr val="00246A"/>
              </a:solidFill>
              <a:latin typeface="Baskerville Old Face" panose="02020602080505020303" pitchFamily="18" charset="0"/>
            </a:endParaRPr>
          </a:p>
          <a:p>
            <a:r>
              <a:rPr lang="en-US" sz="28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Now, consider the current pedagogical structure of a typical lesson plan for your course.   What is the usual structure of a class dedicated to presenting a new grammar concept?</a:t>
            </a:r>
          </a:p>
        </p:txBody>
      </p:sp>
    </p:spTree>
    <p:extLst>
      <p:ext uri="{BB962C8B-B14F-4D97-AF65-F5344CB8AC3E}">
        <p14:creationId xmlns:p14="http://schemas.microsoft.com/office/powerpoint/2010/main" val="299204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76200"/>
            <a:ext cx="65532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Communicative Approach: </a:t>
            </a:r>
            <a:br>
              <a:rPr lang="en-US" sz="3200" b="1" dirty="0">
                <a:solidFill>
                  <a:srgbClr val="5E6062"/>
                </a:solidFill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Two Publishers'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Spanish textbooks and the Presentation-Practice-Production Cycle:</a:t>
            </a:r>
          </a:p>
          <a:p>
            <a:pPr lvl="1"/>
            <a:r>
              <a:rPr lang="en-US" sz="32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Verb tense chart</a:t>
            </a:r>
          </a:p>
          <a:p>
            <a:pPr lvl="1"/>
            <a:r>
              <a:rPr lang="en-US" sz="32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Verb tense explanation</a:t>
            </a:r>
          </a:p>
          <a:p>
            <a:pPr lvl="1"/>
            <a:r>
              <a:rPr lang="en-US" sz="32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In-class practice: Fill-in-the-blank, GAP exercises, matching, crossword puzzles, etc.</a:t>
            </a:r>
          </a:p>
          <a:p>
            <a:pPr lvl="1"/>
            <a:r>
              <a:rPr lang="en-US" sz="3200" dirty="0">
                <a:solidFill>
                  <a:srgbClr val="00246A"/>
                </a:solidFill>
                <a:latin typeface="Baskerville Old Face" panose="02020602080505020303" pitchFamily="18" charset="0"/>
              </a:rPr>
              <a:t>Assessment: Similar to textbook exercises</a:t>
            </a:r>
          </a:p>
        </p:txBody>
      </p:sp>
    </p:spTree>
    <p:extLst>
      <p:ext uri="{BB962C8B-B14F-4D97-AF65-F5344CB8AC3E}">
        <p14:creationId xmlns:p14="http://schemas.microsoft.com/office/powerpoint/2010/main" val="17225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76200"/>
            <a:ext cx="65532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Communicative Approach: </a:t>
            </a:r>
            <a:br>
              <a:rPr lang="en-US" sz="3200" b="1" dirty="0">
                <a:solidFill>
                  <a:srgbClr val="5E6062"/>
                </a:solidFill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Two Publishers' Interpretation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4037684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137" y="1295400"/>
            <a:ext cx="428012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9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76200"/>
            <a:ext cx="6553200" cy="1143000"/>
          </a:xfrm>
        </p:spPr>
        <p:txBody>
          <a:bodyPr/>
          <a:lstStyle/>
          <a:p>
            <a:pPr algn="l"/>
            <a:r>
              <a:rPr lang="en-US" sz="32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Communicative Approach: </a:t>
            </a:r>
            <a:br>
              <a:rPr lang="en-US" sz="3200" b="1" dirty="0">
                <a:solidFill>
                  <a:srgbClr val="5E6062"/>
                </a:solidFill>
                <a:latin typeface="Baskerville Old Face" panose="02020602080505020303" pitchFamily="18" charset="0"/>
              </a:rPr>
            </a:br>
            <a:r>
              <a:rPr lang="en-US" sz="32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Two Publishers' Interpretation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19200"/>
            <a:ext cx="4114800" cy="5334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4468732" cy="533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9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76200"/>
            <a:ext cx="66294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Inductive-Deductive Continuum</a:t>
            </a:r>
          </a:p>
        </p:txBody>
      </p:sp>
      <p:pic>
        <p:nvPicPr>
          <p:cNvPr id="15362" name="Picture 2" descr="https://coerll.utexas.edu/methods/images/modules/gr/continu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57" y="1676399"/>
            <a:ext cx="7536243" cy="383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7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76200"/>
            <a:ext cx="66294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Enhancing Your Current Pedagogy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The enhancement of the communicative approach could include Guided Induction.</a:t>
            </a:r>
          </a:p>
          <a:p>
            <a:pPr marL="0" indent="0">
              <a:buNone/>
            </a:pPr>
            <a:endParaRPr lang="en-US" dirty="0">
              <a:solidFill>
                <a:srgbClr val="00246A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CLIC’s interpretation of this includes the following features:</a:t>
            </a:r>
          </a:p>
          <a:p>
            <a:pPr lvl="1"/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Use of authentic language data	</a:t>
            </a:r>
          </a:p>
          <a:p>
            <a:pPr lvl="1"/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Enhanced input but not overly structured</a:t>
            </a:r>
          </a:p>
          <a:p>
            <a:pPr lvl="1"/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Language Analysis</a:t>
            </a:r>
          </a:p>
          <a:p>
            <a:pPr lvl="1"/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Language Awareness</a:t>
            </a:r>
          </a:p>
          <a:p>
            <a:pPr lvl="1"/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Student-centered</a:t>
            </a:r>
            <a:endParaRPr lang="en-US" sz="3200" dirty="0">
              <a:solidFill>
                <a:srgbClr val="00246A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-152400"/>
            <a:ext cx="66294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Your Own Interpretation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What would a lesson plan look like if it included guided induction?</a:t>
            </a:r>
          </a:p>
          <a:p>
            <a:pPr marL="0" indent="0">
              <a:buNone/>
            </a:pPr>
            <a:endParaRPr lang="en-US" sz="3200" dirty="0">
              <a:solidFill>
                <a:srgbClr val="00246A"/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Possible topics: </a:t>
            </a:r>
          </a:p>
          <a:p>
            <a:pPr lvl="1"/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Vocabulary</a:t>
            </a:r>
          </a:p>
          <a:p>
            <a:pPr lvl="1"/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Articles</a:t>
            </a:r>
          </a:p>
          <a:p>
            <a:pPr lvl="1"/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Pronouns</a:t>
            </a:r>
          </a:p>
          <a:p>
            <a:pPr lvl="1"/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Verb tense</a:t>
            </a:r>
          </a:p>
          <a:p>
            <a:pPr lvl="1"/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Particles </a:t>
            </a:r>
          </a:p>
          <a:p>
            <a:pPr lvl="1"/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Formality/Informality</a:t>
            </a:r>
          </a:p>
        </p:txBody>
      </p:sp>
    </p:spTree>
    <p:extLst>
      <p:ext uri="{BB962C8B-B14F-4D97-AF65-F5344CB8AC3E}">
        <p14:creationId xmlns:p14="http://schemas.microsoft.com/office/powerpoint/2010/main" val="33874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-76200"/>
            <a:ext cx="66294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5E6062"/>
                </a:solidFill>
                <a:latin typeface="Baskerville Old Face" panose="02020602080505020303" pitchFamily="18" charset="0"/>
              </a:rPr>
              <a:t>Sample Lesson: Articles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72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Give students a series of nouns with articles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Ask students to analyze.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Give students a series of nouns without articles so that they can complete them while using original samples as a guide.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246A"/>
                </a:solidFill>
                <a:latin typeface="Baskerville Old Face" panose="02020602080505020303" pitchFamily="18" charset="0"/>
              </a:rPr>
              <a:t>Ask students to identify the pattern/rules.</a:t>
            </a:r>
          </a:p>
        </p:txBody>
      </p:sp>
    </p:spTree>
    <p:extLst>
      <p:ext uri="{BB962C8B-B14F-4D97-AF65-F5344CB8AC3E}">
        <p14:creationId xmlns:p14="http://schemas.microsoft.com/office/powerpoint/2010/main" val="8824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RiceLogo_whitebak-1</Template>
  <TotalTime>501</TotalTime>
  <Words>334</Words>
  <Application>Microsoft Office PowerPoint</Application>
  <PresentationFormat>On-screen Show (4:3)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Baskerville Old Face</vt:lpstr>
      <vt:lpstr>Blank Presentation</vt:lpstr>
      <vt:lpstr>Expanding the Communicative Approach: Guided Induction </vt:lpstr>
      <vt:lpstr>The State of Your Language Classroom</vt:lpstr>
      <vt:lpstr>Communicative Approach:  Two Publishers' Interpretation</vt:lpstr>
      <vt:lpstr>Communicative Approach:  Two Publishers' Interpretation</vt:lpstr>
      <vt:lpstr>Communicative Approach:  Two Publishers' Interpretation</vt:lpstr>
      <vt:lpstr>Inductive-Deductive Continuum</vt:lpstr>
      <vt:lpstr>Enhancing Your Current Pedagogy</vt:lpstr>
      <vt:lpstr>Your Own Interpretation</vt:lpstr>
      <vt:lpstr>Sample Lesson: Articles</vt:lpstr>
      <vt:lpstr>Sample Lesson: Verb Tenses</vt:lpstr>
      <vt:lpstr>PowerPoint Presentation</vt:lpstr>
      <vt:lpstr>Conclusions and Considerations</vt:lpstr>
    </vt:vector>
  </TitlesOfParts>
  <Company>Rice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the Communicative Approach: Guided Induction</dc:title>
  <dc:creator>Luziris</dc:creator>
  <cp:lastModifiedBy>Luziris</cp:lastModifiedBy>
  <cp:revision>15</cp:revision>
  <dcterms:created xsi:type="dcterms:W3CDTF">2016-08-10T14:58:17Z</dcterms:created>
  <dcterms:modified xsi:type="dcterms:W3CDTF">2016-08-12T12:56:20Z</dcterms:modified>
</cp:coreProperties>
</file>