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7" r:id="rId1"/>
  </p:sldMasterIdLst>
  <p:notesMasterIdLst>
    <p:notesMasterId r:id="rId38"/>
  </p:notesMasterIdLst>
  <p:sldIdLst>
    <p:sldId id="341" r:id="rId2"/>
    <p:sldId id="404" r:id="rId3"/>
    <p:sldId id="397" r:id="rId4"/>
    <p:sldId id="343" r:id="rId5"/>
    <p:sldId id="345" r:id="rId6"/>
    <p:sldId id="346" r:id="rId7"/>
    <p:sldId id="347" r:id="rId8"/>
    <p:sldId id="348" r:id="rId9"/>
    <p:sldId id="349" r:id="rId10"/>
    <p:sldId id="350" r:id="rId11"/>
    <p:sldId id="398" r:id="rId12"/>
    <p:sldId id="399" r:id="rId13"/>
    <p:sldId id="395" r:id="rId14"/>
    <p:sldId id="353" r:id="rId15"/>
    <p:sldId id="377" r:id="rId16"/>
    <p:sldId id="286" r:id="rId17"/>
    <p:sldId id="291" r:id="rId18"/>
    <p:sldId id="396" r:id="rId19"/>
    <p:sldId id="295" r:id="rId20"/>
    <p:sldId id="296" r:id="rId21"/>
    <p:sldId id="336" r:id="rId22"/>
    <p:sldId id="298" r:id="rId23"/>
    <p:sldId id="303" r:id="rId24"/>
    <p:sldId id="308" r:id="rId25"/>
    <p:sldId id="400" r:id="rId26"/>
    <p:sldId id="313" r:id="rId27"/>
    <p:sldId id="314" r:id="rId28"/>
    <p:sldId id="315" r:id="rId29"/>
    <p:sldId id="316" r:id="rId30"/>
    <p:sldId id="317" r:id="rId31"/>
    <p:sldId id="318" r:id="rId32"/>
    <p:sldId id="401" r:id="rId33"/>
    <p:sldId id="402" r:id="rId34"/>
    <p:sldId id="332" r:id="rId35"/>
    <p:sldId id="333" r:id="rId36"/>
    <p:sldId id="403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654EF6A-F0AD-8D48-9A74-E541F4615DF8}">
          <p14:sldIdLst>
            <p14:sldId id="341"/>
            <p14:sldId id="404"/>
            <p14:sldId id="397"/>
            <p14:sldId id="343"/>
            <p14:sldId id="345"/>
            <p14:sldId id="346"/>
            <p14:sldId id="347"/>
            <p14:sldId id="348"/>
            <p14:sldId id="349"/>
            <p14:sldId id="350"/>
            <p14:sldId id="398"/>
            <p14:sldId id="399"/>
            <p14:sldId id="395"/>
            <p14:sldId id="353"/>
            <p14:sldId id="377"/>
            <p14:sldId id="286"/>
            <p14:sldId id="291"/>
            <p14:sldId id="396"/>
            <p14:sldId id="295"/>
            <p14:sldId id="296"/>
            <p14:sldId id="336"/>
            <p14:sldId id="298"/>
            <p14:sldId id="303"/>
            <p14:sldId id="308"/>
            <p14:sldId id="400"/>
            <p14:sldId id="313"/>
            <p14:sldId id="314"/>
            <p14:sldId id="315"/>
            <p14:sldId id="316"/>
            <p14:sldId id="317"/>
            <p14:sldId id="318"/>
            <p14:sldId id="401"/>
            <p14:sldId id="402"/>
            <p14:sldId id="332"/>
            <p14:sldId id="333"/>
            <p14:sldId id="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45" autoAdjust="0"/>
    <p:restoredTop sz="93632" autoAdjust="0"/>
  </p:normalViewPr>
  <p:slideViewPr>
    <p:cSldViewPr snapToGrid="0" snapToObjects="1">
      <p:cViewPr varScale="1">
        <p:scale>
          <a:sx n="61" d="100"/>
          <a:sy n="61" d="100"/>
        </p:scale>
        <p:origin x="94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&#21305;&#37197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&#21305;&#3719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zh-CN" altLang="en-US" sz="2200" dirty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zh-CN" sz="2200" dirty="0">
                <a:latin typeface="宋体" panose="02010600030101010101" pitchFamily="2" charset="-122"/>
                <a:ea typeface="宋体" panose="02010600030101010101" pitchFamily="2" charset="-122"/>
              </a:rPr>
              <a:t>1 </a:t>
            </a:r>
            <a:r>
              <a:rPr lang="zh-CN" altLang="en-US" sz="2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学生</a:t>
            </a:r>
            <a:r>
              <a:rPr lang="zh-CN" altLang="en-US" sz="2200" dirty="0">
                <a:latin typeface="宋体" panose="02010600030101010101" pitchFamily="2" charset="-122"/>
                <a:ea typeface="宋体" panose="02010600030101010101" pitchFamily="2" charset="-122"/>
              </a:rPr>
              <a:t>年龄分布图</a:t>
            </a:r>
          </a:p>
        </c:rich>
      </c:tx>
      <c:layout>
        <c:manualLayout>
          <c:xMode val="edge"/>
          <c:yMode val="edge"/>
          <c:x val="0.156078361084879"/>
          <c:y val="0.840425436600235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0027027027027"/>
          <c:y val="0.0979386230567333"/>
          <c:w val="0.747294872454669"/>
          <c:h val="0.5116641454300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宋体" panose="02010600030101010101" pitchFamily="2" charset="-122"/>
                    <a:ea typeface="宋体" panose="02010600030101010101" pitchFamily="2" charset="-122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Sheet6!$A$2:$A$5</c:f>
              <c:strCache>
                <c:ptCount val="4"/>
                <c:pt idx="0">
                  <c:v>&gt;30岁</c:v>
                </c:pt>
                <c:pt idx="1">
                  <c:v>25-30岁</c:v>
                </c:pt>
                <c:pt idx="2">
                  <c:v>20-25岁</c:v>
                </c:pt>
                <c:pt idx="3">
                  <c:v>15-20岁</c:v>
                </c:pt>
              </c:strCache>
            </c:strRef>
          </c:cat>
          <c:val>
            <c:numRef>
              <c:f>Sheet6!$B$2:$B$5</c:f>
              <c:numCache>
                <c:formatCode>General</c:formatCode>
                <c:ptCount val="4"/>
                <c:pt idx="0">
                  <c:v>3.0</c:v>
                </c:pt>
                <c:pt idx="1">
                  <c:v>21.0</c:v>
                </c:pt>
                <c:pt idx="2">
                  <c:v>49.0</c:v>
                </c:pt>
                <c:pt idx="3">
                  <c:v>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6"/>
        <c:overlap val="-22"/>
        <c:axId val="2133238992"/>
        <c:axId val="2133229120"/>
      </c:barChart>
      <c:catAx>
        <c:axId val="2133238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zh-CN" altLang="en-US" sz="16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年龄段</a:t>
                </a:r>
              </a:p>
            </c:rich>
          </c:tx>
          <c:layout>
            <c:manualLayout>
              <c:xMode val="edge"/>
              <c:yMode val="edge"/>
              <c:x val="0.79811726648428"/>
              <c:y val="0.723945099290044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1">
                <a:latin typeface="宋体" panose="02010600030101010101" pitchFamily="2" charset="-122"/>
                <a:ea typeface="宋体" panose="02010600030101010101" pitchFamily="2" charset="-122"/>
              </a:defRPr>
            </a:pPr>
            <a:endParaRPr lang="en-US"/>
          </a:p>
        </c:txPr>
        <c:crossAx val="2133229120"/>
        <c:crosses val="autoZero"/>
        <c:auto val="0"/>
        <c:lblAlgn val="ctr"/>
        <c:lblOffset val="100"/>
        <c:noMultiLvlLbl val="0"/>
      </c:catAx>
      <c:valAx>
        <c:axId val="2133229120"/>
        <c:scaling>
          <c:orientation val="minMax"/>
        </c:scaling>
        <c:delete val="0"/>
        <c:axPos val="l"/>
        <c:title>
          <c:tx>
            <c:rich>
              <a:bodyPr rot="0" vert="eaVert" anchor="t" anchorCtr="1"/>
              <a:lstStyle/>
              <a:p>
                <a:pPr>
                  <a:defRPr/>
                </a:pPr>
                <a:r>
                  <a:rPr lang="zh-CN" altLang="en-US" sz="16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人数</a:t>
                </a:r>
              </a:p>
            </c:rich>
          </c:tx>
          <c:layout>
            <c:manualLayout>
              <c:xMode val="edge"/>
              <c:yMode val="edge"/>
              <c:x val="0.015226070782975"/>
              <c:y val="0.06532607488056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宋体" panose="02010600030101010101" pitchFamily="2" charset="-122"/>
                <a:ea typeface="宋体" panose="02010600030101010101" pitchFamily="2" charset="-122"/>
              </a:defRPr>
            </a:pPr>
            <a:endParaRPr lang="en-US"/>
          </a:p>
        </c:txPr>
        <c:crossAx val="2133238992"/>
        <c:crossesAt val="1.0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zh-CN" altLang="en-US" sz="2200" dirty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lang="en-US" altLang="zh-CN" sz="2200" dirty="0">
                <a:latin typeface="宋体" panose="02010600030101010101" pitchFamily="2" charset="-122"/>
                <a:ea typeface="宋体" panose="02010600030101010101" pitchFamily="2" charset="-122"/>
              </a:rPr>
              <a:t>2 </a:t>
            </a:r>
            <a:r>
              <a:rPr lang="zh-CN" altLang="en-US" sz="2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学</a:t>
            </a:r>
            <a:r>
              <a:rPr lang="zh-CN" altLang="en-US" sz="2200" dirty="0">
                <a:latin typeface="宋体" panose="02010600030101010101" pitchFamily="2" charset="-122"/>
                <a:ea typeface="宋体" panose="02010600030101010101" pitchFamily="2" charset="-122"/>
              </a:rPr>
              <a:t>汉语前掌握其</a:t>
            </a:r>
            <a:r>
              <a:rPr lang="zh-CN" altLang="en-US" sz="2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它</a:t>
            </a:r>
            <a:endParaRPr lang="en-US" altLang="zh-CN" sz="2200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defRPr/>
            </a:pPr>
            <a:r>
              <a:rPr lang="zh-CN" altLang="en-US" sz="22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外语的人数</a:t>
            </a:r>
            <a:r>
              <a:rPr lang="zh-CN" altLang="en-US" sz="2200" dirty="0">
                <a:latin typeface="宋体" panose="02010600030101010101" pitchFamily="2" charset="-122"/>
                <a:ea typeface="宋体" panose="02010600030101010101" pitchFamily="2" charset="-122"/>
              </a:rPr>
              <a:t>比例</a:t>
            </a:r>
          </a:p>
        </c:rich>
      </c:tx>
      <c:layout>
        <c:manualLayout>
          <c:xMode val="edge"/>
          <c:yMode val="edge"/>
          <c:x val="0.161984506275259"/>
          <c:y val="0.72569714476169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9957554807207"/>
          <c:y val="0.130922248574635"/>
          <c:w val="0.526163531920861"/>
          <c:h val="0.465159064451776"/>
        </c:manualLayout>
      </c:layout>
      <c:pieChart>
        <c:varyColors val="1"/>
        <c:ser>
          <c:idx val="0"/>
          <c:order val="0"/>
          <c:tx>
            <c:strRef>
              <c:f>Sheet2!$B$1</c:f>
              <c:strCache>
                <c:ptCount val="1"/>
                <c:pt idx="0">
                  <c:v>学汉语前学习其它外语人数百分比</c:v>
                </c:pt>
              </c:strCache>
            </c:strRef>
          </c:tx>
          <c:dLbls>
            <c:dLbl>
              <c:idx val="3"/>
              <c:layout>
                <c:manualLayout>
                  <c:x val="0.0787840513167026"/>
                  <c:y val="0.065704857270287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Sheet2!$A$2:$A$6</c:f>
              <c:strCach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空白</c:v>
                </c:pt>
              </c:strCache>
            </c:strRef>
          </c:cat>
          <c:val>
            <c:numRef>
              <c:f>Sheet2!$B$2:$B$6</c:f>
              <c:numCache>
                <c:formatCode>General</c:formatCode>
                <c:ptCount val="5"/>
                <c:pt idx="0">
                  <c:v>31.0</c:v>
                </c:pt>
                <c:pt idx="1">
                  <c:v>27.0</c:v>
                </c:pt>
                <c:pt idx="2">
                  <c:v>9.0</c:v>
                </c:pt>
                <c:pt idx="3">
                  <c:v>3.0</c:v>
                </c:pt>
                <c:pt idx="4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0178631517215"/>
          <c:y val="0.0634469008681607"/>
          <c:w val="0.215150274741786"/>
          <c:h val="0.579580557238038"/>
        </c:manualLayout>
      </c:layout>
      <c:overlay val="0"/>
      <c:txPr>
        <a:bodyPr/>
        <a:lstStyle/>
        <a:p>
          <a:pPr>
            <a:defRPr sz="2000" b="1">
              <a:latin typeface="宋体" panose="02010600030101010101" pitchFamily="2" charset="-122"/>
              <a:ea typeface="宋体" panose="02010600030101010101" pitchFamily="2" charset="-122"/>
            </a:defRPr>
          </a:pPr>
          <a:endParaRPr lang="en-US"/>
        </a:p>
      </c:txPr>
    </c:legend>
    <c:plotVisOnly val="1"/>
    <c:dispBlanksAs val="zero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8680E2-662A-F046-B782-78045007CA70}" type="doc">
      <dgm:prSet loTypeId="urn:microsoft.com/office/officeart/2005/8/layout/cycle2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BD6F76-24A0-F74A-8AC6-622F1CA19EF4}">
      <dgm:prSet phldrT="[Text]" custT="1"/>
      <dgm:spPr/>
      <dgm:t>
        <a:bodyPr/>
        <a:lstStyle/>
        <a:p>
          <a:r>
            <a:rPr lang="zh-CN" altLang="en-US" sz="2200" dirty="0" smtClean="0"/>
            <a:t>研究</a:t>
          </a:r>
        </a:p>
        <a:p>
          <a:r>
            <a:rPr lang="zh-CN" altLang="en-US" sz="2200" dirty="0" smtClean="0"/>
            <a:t>目标</a:t>
          </a:r>
          <a:endParaRPr lang="en-US" sz="2200" dirty="0"/>
        </a:p>
      </dgm:t>
    </dgm:pt>
    <dgm:pt modelId="{0EB8AB5D-F0B2-2143-932C-9D86D4187407}" type="parTrans" cxnId="{515C5B84-F62F-0B43-BF71-91699CC84C8E}">
      <dgm:prSet/>
      <dgm:spPr/>
      <dgm:t>
        <a:bodyPr/>
        <a:lstStyle/>
        <a:p>
          <a:endParaRPr lang="en-US"/>
        </a:p>
      </dgm:t>
    </dgm:pt>
    <dgm:pt modelId="{EB2A9132-4B08-5E46-A042-12BD06307D2B}" type="sibTrans" cxnId="{515C5B84-F62F-0B43-BF71-91699CC84C8E}">
      <dgm:prSet/>
      <dgm:spPr/>
      <dgm:t>
        <a:bodyPr/>
        <a:lstStyle/>
        <a:p>
          <a:endParaRPr lang="en-US"/>
        </a:p>
      </dgm:t>
    </dgm:pt>
    <dgm:pt modelId="{49A88648-9843-6844-B09F-26A5261AEA65}">
      <dgm:prSet phldrT="[Text]" custT="1"/>
      <dgm:spPr/>
      <dgm:t>
        <a:bodyPr/>
        <a:lstStyle/>
        <a:p>
          <a:r>
            <a:rPr lang="zh-CN" altLang="en-US" sz="2200" dirty="0" smtClean="0"/>
            <a:t>研究</a:t>
          </a:r>
        </a:p>
        <a:p>
          <a:r>
            <a:rPr lang="zh-CN" altLang="en-US" sz="2200" dirty="0" smtClean="0"/>
            <a:t>方法</a:t>
          </a:r>
          <a:endParaRPr lang="en-US" sz="2200" dirty="0"/>
        </a:p>
      </dgm:t>
    </dgm:pt>
    <dgm:pt modelId="{82CC0447-F711-2F46-8ACC-50F8C9C2019A}" type="parTrans" cxnId="{E65F8A63-BA8B-7B43-9207-001A944CB30B}">
      <dgm:prSet/>
      <dgm:spPr/>
      <dgm:t>
        <a:bodyPr/>
        <a:lstStyle/>
        <a:p>
          <a:endParaRPr lang="en-US"/>
        </a:p>
      </dgm:t>
    </dgm:pt>
    <dgm:pt modelId="{58F13D61-E6EE-764A-A067-87F752D2EAC3}" type="sibTrans" cxnId="{E65F8A63-BA8B-7B43-9207-001A944CB30B}">
      <dgm:prSet/>
      <dgm:spPr/>
      <dgm:t>
        <a:bodyPr/>
        <a:lstStyle/>
        <a:p>
          <a:endParaRPr lang="en-US"/>
        </a:p>
      </dgm:t>
    </dgm:pt>
    <dgm:pt modelId="{23C09D79-58B7-9946-BDC8-5DCD60E703F1}">
      <dgm:prSet phldrT="[Text]" custT="1"/>
      <dgm:spPr/>
      <dgm:t>
        <a:bodyPr/>
        <a:lstStyle/>
        <a:p>
          <a:r>
            <a:rPr lang="zh-CN" altLang="en-US" sz="2200" dirty="0" smtClean="0"/>
            <a:t>研究</a:t>
          </a:r>
        </a:p>
        <a:p>
          <a:r>
            <a:rPr lang="zh-CN" altLang="en-US" sz="2200" dirty="0" smtClean="0"/>
            <a:t>对象</a:t>
          </a:r>
          <a:endParaRPr lang="en-US" sz="2200" dirty="0"/>
        </a:p>
      </dgm:t>
    </dgm:pt>
    <dgm:pt modelId="{1A6D882B-9E13-3E44-B307-7C2D0354CC63}" type="parTrans" cxnId="{D5522B7C-F96A-9B4F-BD9E-DAE9446D5981}">
      <dgm:prSet/>
      <dgm:spPr/>
      <dgm:t>
        <a:bodyPr/>
        <a:lstStyle/>
        <a:p>
          <a:endParaRPr lang="en-US"/>
        </a:p>
      </dgm:t>
    </dgm:pt>
    <dgm:pt modelId="{7A08DF29-3E2F-BB45-A43F-24601B1772B0}" type="sibTrans" cxnId="{D5522B7C-F96A-9B4F-BD9E-DAE9446D5981}">
      <dgm:prSet/>
      <dgm:spPr/>
      <dgm:t>
        <a:bodyPr/>
        <a:lstStyle/>
        <a:p>
          <a:endParaRPr lang="en-US"/>
        </a:p>
      </dgm:t>
    </dgm:pt>
    <dgm:pt modelId="{A15BC90F-C6FA-8C4A-80CF-F87249DCFF0A}">
      <dgm:prSet phldrT="[Text]" custT="1"/>
      <dgm:spPr/>
      <dgm:t>
        <a:bodyPr/>
        <a:lstStyle/>
        <a:p>
          <a:r>
            <a:rPr lang="zh-CN" altLang="en-US" sz="2200" dirty="0" smtClean="0"/>
            <a:t>测量工具和指标</a:t>
          </a:r>
          <a:endParaRPr lang="en-US" sz="2200" dirty="0"/>
        </a:p>
      </dgm:t>
    </dgm:pt>
    <dgm:pt modelId="{5AFC3688-5919-3340-9121-07216791853C}" type="parTrans" cxnId="{2A71C4C3-1696-DA49-BC7D-1FE78CB3FDC6}">
      <dgm:prSet/>
      <dgm:spPr/>
      <dgm:t>
        <a:bodyPr/>
        <a:lstStyle/>
        <a:p>
          <a:endParaRPr lang="en-US"/>
        </a:p>
      </dgm:t>
    </dgm:pt>
    <dgm:pt modelId="{F34D75FB-4699-614D-8A7E-17C45DBF65F1}" type="sibTrans" cxnId="{2A71C4C3-1696-DA49-BC7D-1FE78CB3FDC6}">
      <dgm:prSet/>
      <dgm:spPr/>
      <dgm:t>
        <a:bodyPr/>
        <a:lstStyle/>
        <a:p>
          <a:endParaRPr lang="en-US"/>
        </a:p>
      </dgm:t>
    </dgm:pt>
    <dgm:pt modelId="{7AE9BDCC-035D-BA43-8091-5EBF2365350E}">
      <dgm:prSet phldrT="[Text]" custT="1"/>
      <dgm:spPr/>
      <dgm:t>
        <a:bodyPr/>
        <a:lstStyle/>
        <a:p>
          <a:r>
            <a:rPr lang="zh-CN" altLang="en-US" sz="2200" dirty="0" smtClean="0"/>
            <a:t>结果与</a:t>
          </a:r>
          <a:endParaRPr lang="en-US" altLang="zh-CN" sz="2200" dirty="0" smtClean="0"/>
        </a:p>
        <a:p>
          <a:r>
            <a:rPr lang="zh-CN" altLang="en-US" sz="2200" dirty="0" smtClean="0"/>
            <a:t>分析</a:t>
          </a:r>
          <a:endParaRPr lang="en-US" sz="2200" dirty="0"/>
        </a:p>
      </dgm:t>
    </dgm:pt>
    <dgm:pt modelId="{67E1AFDD-EF56-604A-A0D6-BD8C64E2E29E}" type="parTrans" cxnId="{20F63AD5-C2F8-0347-AA3F-1C5E236F115E}">
      <dgm:prSet/>
      <dgm:spPr/>
      <dgm:t>
        <a:bodyPr/>
        <a:lstStyle/>
        <a:p>
          <a:endParaRPr lang="en-US"/>
        </a:p>
      </dgm:t>
    </dgm:pt>
    <dgm:pt modelId="{3FDC843E-FF90-0443-A984-351075EDBF3A}" type="sibTrans" cxnId="{20F63AD5-C2F8-0347-AA3F-1C5E236F115E}">
      <dgm:prSet/>
      <dgm:spPr/>
      <dgm:t>
        <a:bodyPr/>
        <a:lstStyle/>
        <a:p>
          <a:endParaRPr lang="en-US"/>
        </a:p>
      </dgm:t>
    </dgm:pt>
    <dgm:pt modelId="{7D24701E-1B2F-9D49-927C-E638271610F5}" type="pres">
      <dgm:prSet presAssocID="{A58680E2-662A-F046-B782-78045007CA7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B66EAD-61ED-AF42-8E31-4944E388E075}" type="pres">
      <dgm:prSet presAssocID="{85BD6F76-24A0-F74A-8AC6-622F1CA19EF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EC7D47-930D-5949-BC68-107E0522F214}" type="pres">
      <dgm:prSet presAssocID="{EB2A9132-4B08-5E46-A042-12BD06307D2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1097C0E8-64F8-1B40-AC47-3D13F02298CE}" type="pres">
      <dgm:prSet presAssocID="{EB2A9132-4B08-5E46-A042-12BD06307D2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CBA08F1B-AA82-F44C-9A07-7BD674B5EC7F}" type="pres">
      <dgm:prSet presAssocID="{49A88648-9843-6844-B09F-26A5261AEA6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19A94-6C84-9546-B7D4-75B6BD0CED26}" type="pres">
      <dgm:prSet presAssocID="{58F13D61-E6EE-764A-A067-87F752D2EAC3}" presName="sibTrans" presStyleLbl="sibTrans2D1" presStyleIdx="1" presStyleCnt="5"/>
      <dgm:spPr/>
      <dgm:t>
        <a:bodyPr/>
        <a:lstStyle/>
        <a:p>
          <a:endParaRPr lang="en-US"/>
        </a:p>
      </dgm:t>
    </dgm:pt>
    <dgm:pt modelId="{876287AF-19A7-3B47-B72E-45549EA15E09}" type="pres">
      <dgm:prSet presAssocID="{58F13D61-E6EE-764A-A067-87F752D2EAC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468E2A1F-CD3D-1E4C-9D46-84A3468E615D}" type="pres">
      <dgm:prSet presAssocID="{23C09D79-58B7-9946-BDC8-5DCD60E703F1}" presName="node" presStyleLbl="node1" presStyleIdx="2" presStyleCnt="5" custRadScaleRad="99742" custRadScaleInc="-22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425BED-445C-C047-A34F-F44C67FD7B15}" type="pres">
      <dgm:prSet presAssocID="{7A08DF29-3E2F-BB45-A43F-24601B1772B0}" presName="sibTrans" presStyleLbl="sibTrans2D1" presStyleIdx="2" presStyleCnt="5" custScaleX="69156" custLinFactNeighborX="6598" custLinFactNeighborY="-9919"/>
      <dgm:spPr/>
      <dgm:t>
        <a:bodyPr/>
        <a:lstStyle/>
        <a:p>
          <a:endParaRPr lang="en-US"/>
        </a:p>
      </dgm:t>
    </dgm:pt>
    <dgm:pt modelId="{4674D5DD-D92E-454D-831F-046AAA8791BF}" type="pres">
      <dgm:prSet presAssocID="{7A08DF29-3E2F-BB45-A43F-24601B1772B0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95C8FA0-5788-5B4D-A632-C9D11622F645}" type="pres">
      <dgm:prSet presAssocID="{A15BC90F-C6FA-8C4A-80CF-F87249DCFF0A}" presName="node" presStyleLbl="node1" presStyleIdx="3" presStyleCnt="5" custRadScaleRad="92913" custRadScaleInc="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50BEBE-0F35-C341-ABBC-9BD239DD4115}" type="pres">
      <dgm:prSet presAssocID="{F34D75FB-4699-614D-8A7E-17C45DBF65F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0AFC5488-716E-9941-9649-A49F1ACFE68E}" type="pres">
      <dgm:prSet presAssocID="{F34D75FB-4699-614D-8A7E-17C45DBF65F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B174830-0638-7C4A-B03D-8F1955D46FC1}" type="pres">
      <dgm:prSet presAssocID="{7AE9BDCC-035D-BA43-8091-5EBF2365350E}" presName="node" presStyleLbl="node1" presStyleIdx="4" presStyleCnt="5" custRadScaleRad="105175" custRadScaleInc="-128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222372-EA8E-DE4D-AB38-10D127EE0599}" type="pres">
      <dgm:prSet presAssocID="{3FDC843E-FF90-0443-A984-351075EDBF3A}" presName="sibTrans" presStyleLbl="sibTrans2D1" presStyleIdx="4" presStyleCnt="5" custLinFactNeighborX="-10411" custLinFactNeighborY="-14863"/>
      <dgm:spPr/>
      <dgm:t>
        <a:bodyPr/>
        <a:lstStyle/>
        <a:p>
          <a:endParaRPr lang="en-US"/>
        </a:p>
      </dgm:t>
    </dgm:pt>
    <dgm:pt modelId="{45137495-9575-624F-A083-22B765E70FF1}" type="pres">
      <dgm:prSet presAssocID="{3FDC843E-FF90-0443-A984-351075EDBF3A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F383C7D2-786E-4A42-A551-293A90B60238}" type="presOf" srcId="{7AE9BDCC-035D-BA43-8091-5EBF2365350E}" destId="{6B174830-0638-7C4A-B03D-8F1955D46FC1}" srcOrd="0" destOrd="0" presId="urn:microsoft.com/office/officeart/2005/8/layout/cycle2"/>
    <dgm:cxn modelId="{20F63AD5-C2F8-0347-AA3F-1C5E236F115E}" srcId="{A58680E2-662A-F046-B782-78045007CA70}" destId="{7AE9BDCC-035D-BA43-8091-5EBF2365350E}" srcOrd="4" destOrd="0" parTransId="{67E1AFDD-EF56-604A-A0D6-BD8C64E2E29E}" sibTransId="{3FDC843E-FF90-0443-A984-351075EDBF3A}"/>
    <dgm:cxn modelId="{098B6E57-22AC-D449-B354-5A9312586D8E}" type="presOf" srcId="{23C09D79-58B7-9946-BDC8-5DCD60E703F1}" destId="{468E2A1F-CD3D-1E4C-9D46-84A3468E615D}" srcOrd="0" destOrd="0" presId="urn:microsoft.com/office/officeart/2005/8/layout/cycle2"/>
    <dgm:cxn modelId="{071D981B-CAC9-874B-AAAB-01308CC1BBBF}" type="presOf" srcId="{7A08DF29-3E2F-BB45-A43F-24601B1772B0}" destId="{D6425BED-445C-C047-A34F-F44C67FD7B15}" srcOrd="0" destOrd="0" presId="urn:microsoft.com/office/officeart/2005/8/layout/cycle2"/>
    <dgm:cxn modelId="{3283BA48-9C49-0640-B8AA-05C4504EC6B1}" type="presOf" srcId="{58F13D61-E6EE-764A-A067-87F752D2EAC3}" destId="{8EC19A94-6C84-9546-B7D4-75B6BD0CED26}" srcOrd="0" destOrd="0" presId="urn:microsoft.com/office/officeart/2005/8/layout/cycle2"/>
    <dgm:cxn modelId="{8AB94010-1595-C748-A9B5-39CEF94CF083}" type="presOf" srcId="{3FDC843E-FF90-0443-A984-351075EDBF3A}" destId="{1A222372-EA8E-DE4D-AB38-10D127EE0599}" srcOrd="0" destOrd="0" presId="urn:microsoft.com/office/officeart/2005/8/layout/cycle2"/>
    <dgm:cxn modelId="{2A71C4C3-1696-DA49-BC7D-1FE78CB3FDC6}" srcId="{A58680E2-662A-F046-B782-78045007CA70}" destId="{A15BC90F-C6FA-8C4A-80CF-F87249DCFF0A}" srcOrd="3" destOrd="0" parTransId="{5AFC3688-5919-3340-9121-07216791853C}" sibTransId="{F34D75FB-4699-614D-8A7E-17C45DBF65F1}"/>
    <dgm:cxn modelId="{275F1A07-5563-9543-B268-5F38DF8D9C2C}" type="presOf" srcId="{49A88648-9843-6844-B09F-26A5261AEA65}" destId="{CBA08F1B-AA82-F44C-9A07-7BD674B5EC7F}" srcOrd="0" destOrd="0" presId="urn:microsoft.com/office/officeart/2005/8/layout/cycle2"/>
    <dgm:cxn modelId="{C596D04F-E110-AF4D-9574-A56E0A860307}" type="presOf" srcId="{F34D75FB-4699-614D-8A7E-17C45DBF65F1}" destId="{0AFC5488-716E-9941-9649-A49F1ACFE68E}" srcOrd="1" destOrd="0" presId="urn:microsoft.com/office/officeart/2005/8/layout/cycle2"/>
    <dgm:cxn modelId="{515C5B84-F62F-0B43-BF71-91699CC84C8E}" srcId="{A58680E2-662A-F046-B782-78045007CA70}" destId="{85BD6F76-24A0-F74A-8AC6-622F1CA19EF4}" srcOrd="0" destOrd="0" parTransId="{0EB8AB5D-F0B2-2143-932C-9D86D4187407}" sibTransId="{EB2A9132-4B08-5E46-A042-12BD06307D2B}"/>
    <dgm:cxn modelId="{4C0A4CFB-6510-4447-843B-46F7AA08F503}" type="presOf" srcId="{A58680E2-662A-F046-B782-78045007CA70}" destId="{7D24701E-1B2F-9D49-927C-E638271610F5}" srcOrd="0" destOrd="0" presId="urn:microsoft.com/office/officeart/2005/8/layout/cycle2"/>
    <dgm:cxn modelId="{037D32EF-1CBA-B94C-9B07-B64FDD8992D6}" type="presOf" srcId="{EB2A9132-4B08-5E46-A042-12BD06307D2B}" destId="{0EEC7D47-930D-5949-BC68-107E0522F214}" srcOrd="0" destOrd="0" presId="urn:microsoft.com/office/officeart/2005/8/layout/cycle2"/>
    <dgm:cxn modelId="{38D6CB9A-EE7E-7C47-B084-4219B5BE7B2C}" type="presOf" srcId="{F34D75FB-4699-614D-8A7E-17C45DBF65F1}" destId="{1050BEBE-0F35-C341-ABBC-9BD239DD4115}" srcOrd="0" destOrd="0" presId="urn:microsoft.com/office/officeart/2005/8/layout/cycle2"/>
    <dgm:cxn modelId="{73CC0224-E21B-5345-B2AA-06CBA5FEE584}" type="presOf" srcId="{EB2A9132-4B08-5E46-A042-12BD06307D2B}" destId="{1097C0E8-64F8-1B40-AC47-3D13F02298CE}" srcOrd="1" destOrd="0" presId="urn:microsoft.com/office/officeart/2005/8/layout/cycle2"/>
    <dgm:cxn modelId="{0AE32E0D-76AC-A540-B098-8CF494EE0DA3}" type="presOf" srcId="{58F13D61-E6EE-764A-A067-87F752D2EAC3}" destId="{876287AF-19A7-3B47-B72E-45549EA15E09}" srcOrd="1" destOrd="0" presId="urn:microsoft.com/office/officeart/2005/8/layout/cycle2"/>
    <dgm:cxn modelId="{59E6EB00-B256-0048-98EF-24D261F0D4F2}" type="presOf" srcId="{7A08DF29-3E2F-BB45-A43F-24601B1772B0}" destId="{4674D5DD-D92E-454D-831F-046AAA8791BF}" srcOrd="1" destOrd="0" presId="urn:microsoft.com/office/officeart/2005/8/layout/cycle2"/>
    <dgm:cxn modelId="{E65F8A63-BA8B-7B43-9207-001A944CB30B}" srcId="{A58680E2-662A-F046-B782-78045007CA70}" destId="{49A88648-9843-6844-B09F-26A5261AEA65}" srcOrd="1" destOrd="0" parTransId="{82CC0447-F711-2F46-8ACC-50F8C9C2019A}" sibTransId="{58F13D61-E6EE-764A-A067-87F752D2EAC3}"/>
    <dgm:cxn modelId="{66F58743-7827-7C47-B731-ADF2A3E77F4D}" type="presOf" srcId="{85BD6F76-24A0-F74A-8AC6-622F1CA19EF4}" destId="{FDB66EAD-61ED-AF42-8E31-4944E388E075}" srcOrd="0" destOrd="0" presId="urn:microsoft.com/office/officeart/2005/8/layout/cycle2"/>
    <dgm:cxn modelId="{D5522B7C-F96A-9B4F-BD9E-DAE9446D5981}" srcId="{A58680E2-662A-F046-B782-78045007CA70}" destId="{23C09D79-58B7-9946-BDC8-5DCD60E703F1}" srcOrd="2" destOrd="0" parTransId="{1A6D882B-9E13-3E44-B307-7C2D0354CC63}" sibTransId="{7A08DF29-3E2F-BB45-A43F-24601B1772B0}"/>
    <dgm:cxn modelId="{868240FC-D55E-F040-9551-1BBD07CD0578}" type="presOf" srcId="{A15BC90F-C6FA-8C4A-80CF-F87249DCFF0A}" destId="{295C8FA0-5788-5B4D-A632-C9D11622F645}" srcOrd="0" destOrd="0" presId="urn:microsoft.com/office/officeart/2005/8/layout/cycle2"/>
    <dgm:cxn modelId="{390D38F8-40D0-EB4D-B582-EA89E0AAAC47}" type="presOf" srcId="{3FDC843E-FF90-0443-A984-351075EDBF3A}" destId="{45137495-9575-624F-A083-22B765E70FF1}" srcOrd="1" destOrd="0" presId="urn:microsoft.com/office/officeart/2005/8/layout/cycle2"/>
    <dgm:cxn modelId="{2086E44E-5B78-D34D-A4C2-83507247BB44}" type="presParOf" srcId="{7D24701E-1B2F-9D49-927C-E638271610F5}" destId="{FDB66EAD-61ED-AF42-8E31-4944E388E075}" srcOrd="0" destOrd="0" presId="urn:microsoft.com/office/officeart/2005/8/layout/cycle2"/>
    <dgm:cxn modelId="{150CF194-2D6F-1B47-A7DB-FAD28D5DB284}" type="presParOf" srcId="{7D24701E-1B2F-9D49-927C-E638271610F5}" destId="{0EEC7D47-930D-5949-BC68-107E0522F214}" srcOrd="1" destOrd="0" presId="urn:microsoft.com/office/officeart/2005/8/layout/cycle2"/>
    <dgm:cxn modelId="{87D4257E-5724-A14B-9C93-9A9D1B28EE6F}" type="presParOf" srcId="{0EEC7D47-930D-5949-BC68-107E0522F214}" destId="{1097C0E8-64F8-1B40-AC47-3D13F02298CE}" srcOrd="0" destOrd="0" presId="urn:microsoft.com/office/officeart/2005/8/layout/cycle2"/>
    <dgm:cxn modelId="{A60A213F-A88C-4B47-B875-694154658F8E}" type="presParOf" srcId="{7D24701E-1B2F-9D49-927C-E638271610F5}" destId="{CBA08F1B-AA82-F44C-9A07-7BD674B5EC7F}" srcOrd="2" destOrd="0" presId="urn:microsoft.com/office/officeart/2005/8/layout/cycle2"/>
    <dgm:cxn modelId="{1B2E4271-7FB3-974D-8156-92474EB3D5BB}" type="presParOf" srcId="{7D24701E-1B2F-9D49-927C-E638271610F5}" destId="{8EC19A94-6C84-9546-B7D4-75B6BD0CED26}" srcOrd="3" destOrd="0" presId="urn:microsoft.com/office/officeart/2005/8/layout/cycle2"/>
    <dgm:cxn modelId="{024C9FEF-AD9F-DA4A-B6EC-021D75AA3658}" type="presParOf" srcId="{8EC19A94-6C84-9546-B7D4-75B6BD0CED26}" destId="{876287AF-19A7-3B47-B72E-45549EA15E09}" srcOrd="0" destOrd="0" presId="urn:microsoft.com/office/officeart/2005/8/layout/cycle2"/>
    <dgm:cxn modelId="{C8F45778-9C85-D040-90E5-0009FF39F5C7}" type="presParOf" srcId="{7D24701E-1B2F-9D49-927C-E638271610F5}" destId="{468E2A1F-CD3D-1E4C-9D46-84A3468E615D}" srcOrd="4" destOrd="0" presId="urn:microsoft.com/office/officeart/2005/8/layout/cycle2"/>
    <dgm:cxn modelId="{58F37A68-F6B0-004C-A16A-B7DA521A6B2F}" type="presParOf" srcId="{7D24701E-1B2F-9D49-927C-E638271610F5}" destId="{D6425BED-445C-C047-A34F-F44C67FD7B15}" srcOrd="5" destOrd="0" presId="urn:microsoft.com/office/officeart/2005/8/layout/cycle2"/>
    <dgm:cxn modelId="{51FF484B-BE49-AC41-95CC-4FA8A2DF9DEB}" type="presParOf" srcId="{D6425BED-445C-C047-A34F-F44C67FD7B15}" destId="{4674D5DD-D92E-454D-831F-046AAA8791BF}" srcOrd="0" destOrd="0" presId="urn:microsoft.com/office/officeart/2005/8/layout/cycle2"/>
    <dgm:cxn modelId="{0EE42F25-4EFD-7648-A2FF-BD4FA7048742}" type="presParOf" srcId="{7D24701E-1B2F-9D49-927C-E638271610F5}" destId="{295C8FA0-5788-5B4D-A632-C9D11622F645}" srcOrd="6" destOrd="0" presId="urn:microsoft.com/office/officeart/2005/8/layout/cycle2"/>
    <dgm:cxn modelId="{C541C210-4E1F-104E-B871-3C8F39CCBEFB}" type="presParOf" srcId="{7D24701E-1B2F-9D49-927C-E638271610F5}" destId="{1050BEBE-0F35-C341-ABBC-9BD239DD4115}" srcOrd="7" destOrd="0" presId="urn:microsoft.com/office/officeart/2005/8/layout/cycle2"/>
    <dgm:cxn modelId="{841212BD-E190-414B-9C1F-89E69552EB61}" type="presParOf" srcId="{1050BEBE-0F35-C341-ABBC-9BD239DD4115}" destId="{0AFC5488-716E-9941-9649-A49F1ACFE68E}" srcOrd="0" destOrd="0" presId="urn:microsoft.com/office/officeart/2005/8/layout/cycle2"/>
    <dgm:cxn modelId="{D9D5E19D-0F6C-AB4A-93DB-7577F4D2582E}" type="presParOf" srcId="{7D24701E-1B2F-9D49-927C-E638271610F5}" destId="{6B174830-0638-7C4A-B03D-8F1955D46FC1}" srcOrd="8" destOrd="0" presId="urn:microsoft.com/office/officeart/2005/8/layout/cycle2"/>
    <dgm:cxn modelId="{92D7652F-37B5-994C-8AF7-7BC61F25D311}" type="presParOf" srcId="{7D24701E-1B2F-9D49-927C-E638271610F5}" destId="{1A222372-EA8E-DE4D-AB38-10D127EE0599}" srcOrd="9" destOrd="0" presId="urn:microsoft.com/office/officeart/2005/8/layout/cycle2"/>
    <dgm:cxn modelId="{40D97454-C7C1-2244-94B6-4416EFAA3D3D}" type="presParOf" srcId="{1A222372-EA8E-DE4D-AB38-10D127EE0599}" destId="{45137495-9575-624F-A083-22B765E70FF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144AE1-88FB-4F69-96EE-93368D19F2C1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75868F-AD53-4B19-860D-CEAD4366C139}">
      <dgm:prSet phldrT="[Text]" custT="1"/>
      <dgm:spPr/>
      <dgm:t>
        <a:bodyPr/>
        <a:lstStyle/>
        <a:p>
          <a:r>
            <a:rPr lang="zh-CN" altLang="en-US" sz="1600" b="1" dirty="0" smtClean="0"/>
            <a:t>口语表现</a:t>
          </a:r>
          <a:endParaRPr lang="en-US" sz="1600" b="1" dirty="0"/>
        </a:p>
      </dgm:t>
    </dgm:pt>
    <dgm:pt modelId="{92D28559-94A5-4346-AE85-E13D01A24416}" type="parTrans" cxnId="{D4537337-EEC6-4166-8654-8D9A2B8E96BA}">
      <dgm:prSet/>
      <dgm:spPr/>
      <dgm:t>
        <a:bodyPr/>
        <a:lstStyle/>
        <a:p>
          <a:endParaRPr lang="en-US"/>
        </a:p>
      </dgm:t>
    </dgm:pt>
    <dgm:pt modelId="{229DD0C5-671F-4774-8A22-774B1D0E423B}" type="sibTrans" cxnId="{D4537337-EEC6-4166-8654-8D9A2B8E96BA}">
      <dgm:prSet/>
      <dgm:spPr/>
      <dgm:t>
        <a:bodyPr/>
        <a:lstStyle/>
        <a:p>
          <a:endParaRPr lang="en-US"/>
        </a:p>
      </dgm:t>
    </dgm:pt>
    <dgm:pt modelId="{67FE33D9-3A6B-4A25-B6AF-C95ED20C00E7}">
      <dgm:prSet phldrT="[Text]" custT="1"/>
      <dgm:spPr/>
      <dgm:t>
        <a:bodyPr/>
        <a:lstStyle/>
        <a:p>
          <a:r>
            <a:rPr lang="zh-CN" altLang="en-US" sz="1600" dirty="0" smtClean="0">
              <a:solidFill>
                <a:srgbClr val="FF0000"/>
              </a:solidFill>
            </a:rPr>
            <a:t>流利性</a:t>
          </a:r>
          <a:endParaRPr lang="en-US" sz="1600" dirty="0">
            <a:solidFill>
              <a:srgbClr val="FF0000"/>
            </a:solidFill>
          </a:endParaRPr>
        </a:p>
      </dgm:t>
    </dgm:pt>
    <dgm:pt modelId="{62079873-7719-4115-B92A-2B33E3A9854A}" type="parTrans" cxnId="{6460C1A0-8CB0-47B1-B2DF-EA692AD15F16}">
      <dgm:prSet/>
      <dgm:spPr/>
      <dgm:t>
        <a:bodyPr/>
        <a:lstStyle/>
        <a:p>
          <a:endParaRPr lang="en-US"/>
        </a:p>
      </dgm:t>
    </dgm:pt>
    <dgm:pt modelId="{BF2635E8-757C-4046-8A67-A0F2CA62E62F}" type="sibTrans" cxnId="{6460C1A0-8CB0-47B1-B2DF-EA692AD15F16}">
      <dgm:prSet/>
      <dgm:spPr/>
      <dgm:t>
        <a:bodyPr/>
        <a:lstStyle/>
        <a:p>
          <a:endParaRPr lang="en-US"/>
        </a:p>
      </dgm:t>
    </dgm:pt>
    <dgm:pt modelId="{2692DB23-248C-42E5-BEAA-ACD5B512858A}">
      <dgm:prSet phldrT="[Text]" custT="1"/>
      <dgm:spPr/>
      <dgm:t>
        <a:bodyPr/>
        <a:lstStyle/>
        <a:p>
          <a:r>
            <a:rPr lang="zh-CN" altLang="en-US" sz="1600" dirty="0" smtClean="0">
              <a:solidFill>
                <a:srgbClr val="FFFFFF"/>
              </a:solidFill>
            </a:rPr>
            <a:t>准确性</a:t>
          </a:r>
          <a:endParaRPr lang="en-US" sz="1600" dirty="0">
            <a:solidFill>
              <a:srgbClr val="FFFFFF"/>
            </a:solidFill>
          </a:endParaRPr>
        </a:p>
      </dgm:t>
    </dgm:pt>
    <dgm:pt modelId="{C7F856B1-D4A1-471F-BB50-EEAFC0AC1FD4}" type="parTrans" cxnId="{2471B862-C480-4BC5-9462-C3A33F19B85D}">
      <dgm:prSet/>
      <dgm:spPr/>
      <dgm:t>
        <a:bodyPr/>
        <a:lstStyle/>
        <a:p>
          <a:endParaRPr lang="en-US"/>
        </a:p>
      </dgm:t>
    </dgm:pt>
    <dgm:pt modelId="{37BCEE87-EE97-4F54-8547-3C144D1B48FC}" type="sibTrans" cxnId="{2471B862-C480-4BC5-9462-C3A33F19B85D}">
      <dgm:prSet/>
      <dgm:spPr/>
      <dgm:t>
        <a:bodyPr/>
        <a:lstStyle/>
        <a:p>
          <a:endParaRPr lang="en-US"/>
        </a:p>
      </dgm:t>
    </dgm:pt>
    <dgm:pt modelId="{77013AF3-F2B1-4E41-9341-1C652CD1BC5A}">
      <dgm:prSet phldrT="[Text]" custT="1"/>
      <dgm:spPr/>
      <dgm:t>
        <a:bodyPr/>
        <a:lstStyle/>
        <a:p>
          <a:r>
            <a:rPr lang="zh-CN" altLang="en-US" sz="1600" dirty="0" smtClean="0"/>
            <a:t>复杂性</a:t>
          </a:r>
          <a:endParaRPr lang="en-US" sz="1600" dirty="0"/>
        </a:p>
      </dgm:t>
    </dgm:pt>
    <dgm:pt modelId="{532F7045-E67C-4216-AA9A-C355D4C947B9}" type="parTrans" cxnId="{374C2CD6-5891-4D2D-869C-AC799E000079}">
      <dgm:prSet/>
      <dgm:spPr/>
      <dgm:t>
        <a:bodyPr/>
        <a:lstStyle/>
        <a:p>
          <a:endParaRPr lang="en-US"/>
        </a:p>
      </dgm:t>
    </dgm:pt>
    <dgm:pt modelId="{19340E8F-1B82-4B96-91C6-4B40DE81883C}" type="sibTrans" cxnId="{374C2CD6-5891-4D2D-869C-AC799E000079}">
      <dgm:prSet/>
      <dgm:spPr/>
      <dgm:t>
        <a:bodyPr/>
        <a:lstStyle/>
        <a:p>
          <a:endParaRPr lang="en-US"/>
        </a:p>
      </dgm:t>
    </dgm:pt>
    <dgm:pt modelId="{8A4F3355-C048-4464-B9D0-483CCDDB6687}">
      <dgm:prSet phldrT="[Text]" custT="1"/>
      <dgm:spPr/>
      <dgm:t>
        <a:bodyPr/>
        <a:lstStyle/>
        <a:p>
          <a:r>
            <a:rPr lang="zh-CN" altLang="en-US" sz="1600" dirty="0" smtClean="0"/>
            <a:t>多样性</a:t>
          </a:r>
          <a:endParaRPr lang="en-US" sz="1600" dirty="0"/>
        </a:p>
      </dgm:t>
    </dgm:pt>
    <dgm:pt modelId="{D20F7763-A925-4057-8BB2-FBE732C6D427}" type="parTrans" cxnId="{5A20CF74-3197-4AB4-BF57-65FD7DC2B507}">
      <dgm:prSet/>
      <dgm:spPr/>
      <dgm:t>
        <a:bodyPr/>
        <a:lstStyle/>
        <a:p>
          <a:endParaRPr lang="en-US"/>
        </a:p>
      </dgm:t>
    </dgm:pt>
    <dgm:pt modelId="{4C3270BD-0A95-4A41-94B3-BA1DB5CEB26B}" type="sibTrans" cxnId="{5A20CF74-3197-4AB4-BF57-65FD7DC2B507}">
      <dgm:prSet/>
      <dgm:spPr/>
      <dgm:t>
        <a:bodyPr/>
        <a:lstStyle/>
        <a:p>
          <a:endParaRPr lang="en-US"/>
        </a:p>
      </dgm:t>
    </dgm:pt>
    <dgm:pt modelId="{AB6DCF91-5B50-4FBD-81FF-6D9548E14A0D}" type="pres">
      <dgm:prSet presAssocID="{8A144AE1-88FB-4F69-96EE-93368D19F2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EEE9BC-47D7-4FAC-8FDD-9F9C3D73424F}" type="pres">
      <dgm:prSet presAssocID="{8A144AE1-88FB-4F69-96EE-93368D19F2C1}" presName="matrix" presStyleCnt="0"/>
      <dgm:spPr/>
    </dgm:pt>
    <dgm:pt modelId="{0624210B-78DC-49F9-A9A0-BB956D9102F3}" type="pres">
      <dgm:prSet presAssocID="{8A144AE1-88FB-4F69-96EE-93368D19F2C1}" presName="tile1" presStyleLbl="node1" presStyleIdx="0" presStyleCnt="4"/>
      <dgm:spPr/>
      <dgm:t>
        <a:bodyPr/>
        <a:lstStyle/>
        <a:p>
          <a:endParaRPr lang="en-US"/>
        </a:p>
      </dgm:t>
    </dgm:pt>
    <dgm:pt modelId="{F8B6B452-4882-4A3F-A62B-F990B64D5C42}" type="pres">
      <dgm:prSet presAssocID="{8A144AE1-88FB-4F69-96EE-93368D19F2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B2AF0-2594-4978-BABC-64172594E9B2}" type="pres">
      <dgm:prSet presAssocID="{8A144AE1-88FB-4F69-96EE-93368D19F2C1}" presName="tile2" presStyleLbl="node1" presStyleIdx="1" presStyleCnt="4"/>
      <dgm:spPr/>
      <dgm:t>
        <a:bodyPr/>
        <a:lstStyle/>
        <a:p>
          <a:endParaRPr lang="en-US"/>
        </a:p>
      </dgm:t>
    </dgm:pt>
    <dgm:pt modelId="{7CD708A9-969C-4C0A-B4C8-306756B88DC6}" type="pres">
      <dgm:prSet presAssocID="{8A144AE1-88FB-4F69-96EE-93368D19F2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423E4A-FEA4-46F9-98D0-9D7CD8D32E7B}" type="pres">
      <dgm:prSet presAssocID="{8A144AE1-88FB-4F69-96EE-93368D19F2C1}" presName="tile3" presStyleLbl="node1" presStyleIdx="2" presStyleCnt="4"/>
      <dgm:spPr/>
      <dgm:t>
        <a:bodyPr/>
        <a:lstStyle/>
        <a:p>
          <a:endParaRPr lang="en-US"/>
        </a:p>
      </dgm:t>
    </dgm:pt>
    <dgm:pt modelId="{D73F70FB-043C-45A6-83DD-137CB7042DA2}" type="pres">
      <dgm:prSet presAssocID="{8A144AE1-88FB-4F69-96EE-93368D19F2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835EEF-BB4E-4B34-8404-4B6071BC5A03}" type="pres">
      <dgm:prSet presAssocID="{8A144AE1-88FB-4F69-96EE-93368D19F2C1}" presName="tile4" presStyleLbl="node1" presStyleIdx="3" presStyleCnt="4"/>
      <dgm:spPr/>
      <dgm:t>
        <a:bodyPr/>
        <a:lstStyle/>
        <a:p>
          <a:endParaRPr lang="en-US"/>
        </a:p>
      </dgm:t>
    </dgm:pt>
    <dgm:pt modelId="{7E9746B6-1171-443E-A3E7-07C77331672A}" type="pres">
      <dgm:prSet presAssocID="{8A144AE1-88FB-4F69-96EE-93368D19F2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9437BD-ADB0-4B9B-9009-BB81B603417E}" type="pres">
      <dgm:prSet presAssocID="{8A144AE1-88FB-4F69-96EE-93368D19F2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460C1A0-8CB0-47B1-B2DF-EA692AD15F16}" srcId="{C675868F-AD53-4B19-860D-CEAD4366C139}" destId="{67FE33D9-3A6B-4A25-B6AF-C95ED20C00E7}" srcOrd="0" destOrd="0" parTransId="{62079873-7719-4115-B92A-2B33E3A9854A}" sibTransId="{BF2635E8-757C-4046-8A67-A0F2CA62E62F}"/>
    <dgm:cxn modelId="{41D23609-EB34-4FC5-93FE-C89FBA96E6D5}" type="presOf" srcId="{2692DB23-248C-42E5-BEAA-ACD5B512858A}" destId="{B4AB2AF0-2594-4978-BABC-64172594E9B2}" srcOrd="0" destOrd="0" presId="urn:microsoft.com/office/officeart/2005/8/layout/matrix1"/>
    <dgm:cxn modelId="{5538C600-76E9-4E83-9D07-48EACE3C9D07}" type="presOf" srcId="{8A144AE1-88FB-4F69-96EE-93368D19F2C1}" destId="{AB6DCF91-5B50-4FBD-81FF-6D9548E14A0D}" srcOrd="0" destOrd="0" presId="urn:microsoft.com/office/officeart/2005/8/layout/matrix1"/>
    <dgm:cxn modelId="{D4537337-EEC6-4166-8654-8D9A2B8E96BA}" srcId="{8A144AE1-88FB-4F69-96EE-93368D19F2C1}" destId="{C675868F-AD53-4B19-860D-CEAD4366C139}" srcOrd="0" destOrd="0" parTransId="{92D28559-94A5-4346-AE85-E13D01A24416}" sibTransId="{229DD0C5-671F-4774-8A22-774B1D0E423B}"/>
    <dgm:cxn modelId="{5A20CF74-3197-4AB4-BF57-65FD7DC2B507}" srcId="{C675868F-AD53-4B19-860D-CEAD4366C139}" destId="{8A4F3355-C048-4464-B9D0-483CCDDB6687}" srcOrd="3" destOrd="0" parTransId="{D20F7763-A925-4057-8BB2-FBE732C6D427}" sibTransId="{4C3270BD-0A95-4A41-94B3-BA1DB5CEB26B}"/>
    <dgm:cxn modelId="{5E94C865-A236-4CC3-AAB8-74B8BA60E352}" type="presOf" srcId="{C675868F-AD53-4B19-860D-CEAD4366C139}" destId="{CD9437BD-ADB0-4B9B-9009-BB81B603417E}" srcOrd="0" destOrd="0" presId="urn:microsoft.com/office/officeart/2005/8/layout/matrix1"/>
    <dgm:cxn modelId="{C3E031B4-5580-4577-BE34-A00621317287}" type="presOf" srcId="{67FE33D9-3A6B-4A25-B6AF-C95ED20C00E7}" destId="{0624210B-78DC-49F9-A9A0-BB956D9102F3}" srcOrd="0" destOrd="0" presId="urn:microsoft.com/office/officeart/2005/8/layout/matrix1"/>
    <dgm:cxn modelId="{E9644828-BD8C-49CD-9367-20922562AA6B}" type="presOf" srcId="{8A4F3355-C048-4464-B9D0-483CCDDB6687}" destId="{51835EEF-BB4E-4B34-8404-4B6071BC5A03}" srcOrd="0" destOrd="0" presId="urn:microsoft.com/office/officeart/2005/8/layout/matrix1"/>
    <dgm:cxn modelId="{2471B862-C480-4BC5-9462-C3A33F19B85D}" srcId="{C675868F-AD53-4B19-860D-CEAD4366C139}" destId="{2692DB23-248C-42E5-BEAA-ACD5B512858A}" srcOrd="1" destOrd="0" parTransId="{C7F856B1-D4A1-471F-BB50-EEAFC0AC1FD4}" sibTransId="{37BCEE87-EE97-4F54-8547-3C144D1B48FC}"/>
    <dgm:cxn modelId="{322933C4-A7AC-42B9-8BDF-86DB1A7A62D8}" type="presOf" srcId="{67FE33D9-3A6B-4A25-B6AF-C95ED20C00E7}" destId="{F8B6B452-4882-4A3F-A62B-F990B64D5C42}" srcOrd="1" destOrd="0" presId="urn:microsoft.com/office/officeart/2005/8/layout/matrix1"/>
    <dgm:cxn modelId="{318A616C-6EC9-47D2-8665-1945D3F29A6D}" type="presOf" srcId="{2692DB23-248C-42E5-BEAA-ACD5B512858A}" destId="{7CD708A9-969C-4C0A-B4C8-306756B88DC6}" srcOrd="1" destOrd="0" presId="urn:microsoft.com/office/officeart/2005/8/layout/matrix1"/>
    <dgm:cxn modelId="{FFE0D8BD-1EC8-474B-A1EE-AA22CFCA649E}" type="presOf" srcId="{77013AF3-F2B1-4E41-9341-1C652CD1BC5A}" destId="{96423E4A-FEA4-46F9-98D0-9D7CD8D32E7B}" srcOrd="0" destOrd="0" presId="urn:microsoft.com/office/officeart/2005/8/layout/matrix1"/>
    <dgm:cxn modelId="{4193AADA-1A61-4898-8089-F70FC9D9752B}" type="presOf" srcId="{77013AF3-F2B1-4E41-9341-1C652CD1BC5A}" destId="{D73F70FB-043C-45A6-83DD-137CB7042DA2}" srcOrd="1" destOrd="0" presId="urn:microsoft.com/office/officeart/2005/8/layout/matrix1"/>
    <dgm:cxn modelId="{374C2CD6-5891-4D2D-869C-AC799E000079}" srcId="{C675868F-AD53-4B19-860D-CEAD4366C139}" destId="{77013AF3-F2B1-4E41-9341-1C652CD1BC5A}" srcOrd="2" destOrd="0" parTransId="{532F7045-E67C-4216-AA9A-C355D4C947B9}" sibTransId="{19340E8F-1B82-4B96-91C6-4B40DE81883C}"/>
    <dgm:cxn modelId="{DF9A98D9-F339-4E75-B649-EAC29EB59989}" type="presOf" srcId="{8A4F3355-C048-4464-B9D0-483CCDDB6687}" destId="{7E9746B6-1171-443E-A3E7-07C77331672A}" srcOrd="1" destOrd="0" presId="urn:microsoft.com/office/officeart/2005/8/layout/matrix1"/>
    <dgm:cxn modelId="{411E5180-FA98-4844-A9A3-936EFA7139C9}" type="presParOf" srcId="{AB6DCF91-5B50-4FBD-81FF-6D9548E14A0D}" destId="{80EEE9BC-47D7-4FAC-8FDD-9F9C3D73424F}" srcOrd="0" destOrd="0" presId="urn:microsoft.com/office/officeart/2005/8/layout/matrix1"/>
    <dgm:cxn modelId="{7E5E030F-11D0-4B9F-9642-0456DABC2C93}" type="presParOf" srcId="{80EEE9BC-47D7-4FAC-8FDD-9F9C3D73424F}" destId="{0624210B-78DC-49F9-A9A0-BB956D9102F3}" srcOrd="0" destOrd="0" presId="urn:microsoft.com/office/officeart/2005/8/layout/matrix1"/>
    <dgm:cxn modelId="{0A27A3C9-A72F-4E4C-B738-0016900AA959}" type="presParOf" srcId="{80EEE9BC-47D7-4FAC-8FDD-9F9C3D73424F}" destId="{F8B6B452-4882-4A3F-A62B-F990B64D5C42}" srcOrd="1" destOrd="0" presId="urn:microsoft.com/office/officeart/2005/8/layout/matrix1"/>
    <dgm:cxn modelId="{458BFE6A-8EC4-4FD1-B27D-A18411ED608F}" type="presParOf" srcId="{80EEE9BC-47D7-4FAC-8FDD-9F9C3D73424F}" destId="{B4AB2AF0-2594-4978-BABC-64172594E9B2}" srcOrd="2" destOrd="0" presId="urn:microsoft.com/office/officeart/2005/8/layout/matrix1"/>
    <dgm:cxn modelId="{4DD643E1-7993-4FFE-AB6D-4C527A3B63BF}" type="presParOf" srcId="{80EEE9BC-47D7-4FAC-8FDD-9F9C3D73424F}" destId="{7CD708A9-969C-4C0A-B4C8-306756B88DC6}" srcOrd="3" destOrd="0" presId="urn:microsoft.com/office/officeart/2005/8/layout/matrix1"/>
    <dgm:cxn modelId="{20E0981C-9BC7-40B3-9876-E60D46F1EF4E}" type="presParOf" srcId="{80EEE9BC-47D7-4FAC-8FDD-9F9C3D73424F}" destId="{96423E4A-FEA4-46F9-98D0-9D7CD8D32E7B}" srcOrd="4" destOrd="0" presId="urn:microsoft.com/office/officeart/2005/8/layout/matrix1"/>
    <dgm:cxn modelId="{F70096F5-9A91-4C25-A1A4-DCA875B4DDD7}" type="presParOf" srcId="{80EEE9BC-47D7-4FAC-8FDD-9F9C3D73424F}" destId="{D73F70FB-043C-45A6-83DD-137CB7042DA2}" srcOrd="5" destOrd="0" presId="urn:microsoft.com/office/officeart/2005/8/layout/matrix1"/>
    <dgm:cxn modelId="{0F2EA8B2-D254-48A4-9205-313555A68294}" type="presParOf" srcId="{80EEE9BC-47D7-4FAC-8FDD-9F9C3D73424F}" destId="{51835EEF-BB4E-4B34-8404-4B6071BC5A03}" srcOrd="6" destOrd="0" presId="urn:microsoft.com/office/officeart/2005/8/layout/matrix1"/>
    <dgm:cxn modelId="{3184E133-5D14-4D7C-A772-12B1EC54D193}" type="presParOf" srcId="{80EEE9BC-47D7-4FAC-8FDD-9F9C3D73424F}" destId="{7E9746B6-1171-443E-A3E7-07C77331672A}" srcOrd="7" destOrd="0" presId="urn:microsoft.com/office/officeart/2005/8/layout/matrix1"/>
    <dgm:cxn modelId="{D8C0E3AA-8C1C-4EBF-A1F7-D047EC79B2E3}" type="presParOf" srcId="{AB6DCF91-5B50-4FBD-81FF-6D9548E14A0D}" destId="{CD9437BD-ADB0-4B9B-9009-BB81B603417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EC8FCC-5CEB-47F1-AA4D-5605BA6EF7DE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E29CAF4C-D755-4E27-8890-ADACD9F9A914}">
      <dgm:prSet phldrT="[文本]" custT="1"/>
      <dgm:spPr/>
      <dgm:t>
        <a:bodyPr/>
        <a:lstStyle/>
        <a:p>
          <a:r>
            <a:rPr lang="zh-CN" altLang="en-US" sz="1600" dirty="0" smtClean="0">
              <a:latin typeface="+mj-ea"/>
              <a:ea typeface="+mj-ea"/>
            </a:rPr>
            <a:t>问卷调查</a:t>
          </a:r>
          <a:endParaRPr lang="zh-CN" altLang="en-US" sz="1600" dirty="0">
            <a:latin typeface="+mj-ea"/>
            <a:ea typeface="+mj-ea"/>
          </a:endParaRPr>
        </a:p>
      </dgm:t>
    </dgm:pt>
    <dgm:pt modelId="{C3CDBCE5-1AF0-4C1F-8670-0317246E1759}" type="parTrans" cxnId="{F8EB922E-A8BD-4667-A909-92F3252838A5}">
      <dgm:prSet/>
      <dgm:spPr/>
      <dgm:t>
        <a:bodyPr/>
        <a:lstStyle/>
        <a:p>
          <a:endParaRPr lang="zh-CN" altLang="en-US"/>
        </a:p>
      </dgm:t>
    </dgm:pt>
    <dgm:pt modelId="{9A7308DC-B0F1-458B-B93E-676A7CB1EBE2}" type="sibTrans" cxnId="{F8EB922E-A8BD-4667-A909-92F3252838A5}">
      <dgm:prSet/>
      <dgm:spPr/>
      <dgm:t>
        <a:bodyPr/>
        <a:lstStyle/>
        <a:p>
          <a:endParaRPr lang="zh-CN" altLang="en-US"/>
        </a:p>
      </dgm:t>
    </dgm:pt>
    <dgm:pt modelId="{23D06E23-B2B2-4B14-BB15-17D28072FC37}">
      <dgm:prSet phldrT="[文本]" custT="1"/>
      <dgm:spPr/>
      <dgm:t>
        <a:bodyPr/>
        <a:lstStyle/>
        <a:p>
          <a:r>
            <a:rPr lang="zh-CN" altLang="en-US" sz="1600" dirty="0" smtClean="0">
              <a:latin typeface="+mj-ea"/>
              <a:ea typeface="+mj-ea"/>
            </a:rPr>
            <a:t>口语语料库检索</a:t>
          </a:r>
          <a:endParaRPr lang="zh-CN" altLang="en-US" sz="1600" dirty="0">
            <a:latin typeface="+mj-ea"/>
            <a:ea typeface="+mj-ea"/>
          </a:endParaRPr>
        </a:p>
      </dgm:t>
    </dgm:pt>
    <dgm:pt modelId="{A73BADCF-F3A8-4B22-9739-9E7933B8B19E}" type="parTrans" cxnId="{D98D726E-25AD-44BE-8541-BA0CAF68F372}">
      <dgm:prSet/>
      <dgm:spPr/>
      <dgm:t>
        <a:bodyPr/>
        <a:lstStyle/>
        <a:p>
          <a:endParaRPr lang="zh-CN" altLang="en-US"/>
        </a:p>
      </dgm:t>
    </dgm:pt>
    <dgm:pt modelId="{DDDC86EB-C258-452F-958B-451041411934}" type="sibTrans" cxnId="{D98D726E-25AD-44BE-8541-BA0CAF68F372}">
      <dgm:prSet/>
      <dgm:spPr/>
      <dgm:t>
        <a:bodyPr/>
        <a:lstStyle/>
        <a:p>
          <a:endParaRPr lang="zh-CN" altLang="en-US"/>
        </a:p>
      </dgm:t>
    </dgm:pt>
    <dgm:pt modelId="{85874E5F-819E-41D6-BAAB-CC0EE66F3A0F}" type="pres">
      <dgm:prSet presAssocID="{DAEC8FCC-5CEB-47F1-AA4D-5605BA6EF7D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B9237F1-6A9E-4AD6-AC71-737D4033BD99}" type="pres">
      <dgm:prSet presAssocID="{E29CAF4C-D755-4E27-8890-ADACD9F9A914}" presName="parentLin" presStyleCnt="0"/>
      <dgm:spPr/>
    </dgm:pt>
    <dgm:pt modelId="{77EF7E3F-7EB8-410E-BEC9-6E9FE571468D}" type="pres">
      <dgm:prSet presAssocID="{E29CAF4C-D755-4E27-8890-ADACD9F9A914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C05553C4-1547-48B5-8E9C-2AE02E15CAA5}" type="pres">
      <dgm:prSet presAssocID="{E29CAF4C-D755-4E27-8890-ADACD9F9A914}" presName="parentText" presStyleLbl="node1" presStyleIdx="0" presStyleCnt="2" custScaleY="59805" custLinFactNeighborX="-40172" custLinFactNeighborY="2927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8127E8-F764-4250-8B0A-18C1B594ED66}" type="pres">
      <dgm:prSet presAssocID="{E29CAF4C-D755-4E27-8890-ADACD9F9A914}" presName="negativeSpace" presStyleCnt="0"/>
      <dgm:spPr/>
    </dgm:pt>
    <dgm:pt modelId="{1BA5829F-98B8-4E36-BE54-7CF564757D33}" type="pres">
      <dgm:prSet presAssocID="{E29CAF4C-D755-4E27-8890-ADACD9F9A914}" presName="childText" presStyleLbl="conFgAcc1" presStyleIdx="0" presStyleCnt="2" custLinFactNeighborY="59716">
        <dgm:presLayoutVars>
          <dgm:bulletEnabled val="1"/>
        </dgm:presLayoutVars>
      </dgm:prSet>
      <dgm:spPr/>
    </dgm:pt>
    <dgm:pt modelId="{AA525825-C6DC-4391-B490-A57082445FF3}" type="pres">
      <dgm:prSet presAssocID="{9A7308DC-B0F1-458B-B93E-676A7CB1EBE2}" presName="spaceBetweenRectangles" presStyleCnt="0"/>
      <dgm:spPr/>
    </dgm:pt>
    <dgm:pt modelId="{F04B9392-D433-42C5-873F-1F651C71B791}" type="pres">
      <dgm:prSet presAssocID="{23D06E23-B2B2-4B14-BB15-17D28072FC37}" presName="parentLin" presStyleCnt="0"/>
      <dgm:spPr/>
    </dgm:pt>
    <dgm:pt modelId="{E8B33FFA-BC8B-43B6-92FA-DC5A8C76E517}" type="pres">
      <dgm:prSet presAssocID="{23D06E23-B2B2-4B14-BB15-17D28072FC37}" presName="parentLeftMargin" presStyleLbl="node1" presStyleIdx="0" presStyleCnt="2"/>
      <dgm:spPr/>
      <dgm:t>
        <a:bodyPr/>
        <a:lstStyle/>
        <a:p>
          <a:endParaRPr lang="zh-CN" altLang="en-US"/>
        </a:p>
      </dgm:t>
    </dgm:pt>
    <dgm:pt modelId="{0F41FD07-602C-4670-BCBF-3689E1DCCEE3}" type="pres">
      <dgm:prSet presAssocID="{23D06E23-B2B2-4B14-BB15-17D28072FC37}" presName="parentText" presStyleLbl="node1" presStyleIdx="1" presStyleCnt="2" custScaleY="53861" custLinFactNeighborX="-38349" custLinFactNeighborY="21287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65BFCE8-19C0-4A77-8E41-BEF6D5031649}" type="pres">
      <dgm:prSet presAssocID="{23D06E23-B2B2-4B14-BB15-17D28072FC37}" presName="negativeSpace" presStyleCnt="0"/>
      <dgm:spPr/>
    </dgm:pt>
    <dgm:pt modelId="{50A78562-A4AF-4574-A952-056AA2F6A442}" type="pres">
      <dgm:prSet presAssocID="{23D06E23-B2B2-4B14-BB15-17D28072FC3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F8EB922E-A8BD-4667-A909-92F3252838A5}" srcId="{DAEC8FCC-5CEB-47F1-AA4D-5605BA6EF7DE}" destId="{E29CAF4C-D755-4E27-8890-ADACD9F9A914}" srcOrd="0" destOrd="0" parTransId="{C3CDBCE5-1AF0-4C1F-8670-0317246E1759}" sibTransId="{9A7308DC-B0F1-458B-B93E-676A7CB1EBE2}"/>
    <dgm:cxn modelId="{D98D726E-25AD-44BE-8541-BA0CAF68F372}" srcId="{DAEC8FCC-5CEB-47F1-AA4D-5605BA6EF7DE}" destId="{23D06E23-B2B2-4B14-BB15-17D28072FC37}" srcOrd="1" destOrd="0" parTransId="{A73BADCF-F3A8-4B22-9739-9E7933B8B19E}" sibTransId="{DDDC86EB-C258-452F-958B-451041411934}"/>
    <dgm:cxn modelId="{38F0CC4D-5259-418F-A4DA-AF73DB529D7E}" type="presOf" srcId="{23D06E23-B2B2-4B14-BB15-17D28072FC37}" destId="{0F41FD07-602C-4670-BCBF-3689E1DCCEE3}" srcOrd="1" destOrd="0" presId="urn:microsoft.com/office/officeart/2005/8/layout/list1"/>
    <dgm:cxn modelId="{CF7EC30D-2A8E-44B8-B1BA-5677CAEFCC06}" type="presOf" srcId="{E29CAF4C-D755-4E27-8890-ADACD9F9A914}" destId="{C05553C4-1547-48B5-8E9C-2AE02E15CAA5}" srcOrd="1" destOrd="0" presId="urn:microsoft.com/office/officeart/2005/8/layout/list1"/>
    <dgm:cxn modelId="{4CBC18B5-40FC-4F7D-AA3E-8EEDB33C08AD}" type="presOf" srcId="{23D06E23-B2B2-4B14-BB15-17D28072FC37}" destId="{E8B33FFA-BC8B-43B6-92FA-DC5A8C76E517}" srcOrd="0" destOrd="0" presId="urn:microsoft.com/office/officeart/2005/8/layout/list1"/>
    <dgm:cxn modelId="{1FCE1F70-4F67-47D8-8D78-76467628B82D}" type="presOf" srcId="{E29CAF4C-D755-4E27-8890-ADACD9F9A914}" destId="{77EF7E3F-7EB8-410E-BEC9-6E9FE571468D}" srcOrd="0" destOrd="0" presId="urn:microsoft.com/office/officeart/2005/8/layout/list1"/>
    <dgm:cxn modelId="{428B5B6D-D19C-4C06-9873-34CA10D9E474}" type="presOf" srcId="{DAEC8FCC-5CEB-47F1-AA4D-5605BA6EF7DE}" destId="{85874E5F-819E-41D6-BAAB-CC0EE66F3A0F}" srcOrd="0" destOrd="0" presId="urn:microsoft.com/office/officeart/2005/8/layout/list1"/>
    <dgm:cxn modelId="{0F010DBE-5A1F-442E-B620-2453DAF1CFD9}" type="presParOf" srcId="{85874E5F-819E-41D6-BAAB-CC0EE66F3A0F}" destId="{9B9237F1-6A9E-4AD6-AC71-737D4033BD99}" srcOrd="0" destOrd="0" presId="urn:microsoft.com/office/officeart/2005/8/layout/list1"/>
    <dgm:cxn modelId="{91198817-8DFD-4036-8C80-B4F22314C4AE}" type="presParOf" srcId="{9B9237F1-6A9E-4AD6-AC71-737D4033BD99}" destId="{77EF7E3F-7EB8-410E-BEC9-6E9FE571468D}" srcOrd="0" destOrd="0" presId="urn:microsoft.com/office/officeart/2005/8/layout/list1"/>
    <dgm:cxn modelId="{C98F9F80-6A98-442B-9387-85615F3EA295}" type="presParOf" srcId="{9B9237F1-6A9E-4AD6-AC71-737D4033BD99}" destId="{C05553C4-1547-48B5-8E9C-2AE02E15CAA5}" srcOrd="1" destOrd="0" presId="urn:microsoft.com/office/officeart/2005/8/layout/list1"/>
    <dgm:cxn modelId="{B7B47A17-9E41-4455-B3ED-BD0F16A91EB9}" type="presParOf" srcId="{85874E5F-819E-41D6-BAAB-CC0EE66F3A0F}" destId="{FB8127E8-F764-4250-8B0A-18C1B594ED66}" srcOrd="1" destOrd="0" presId="urn:microsoft.com/office/officeart/2005/8/layout/list1"/>
    <dgm:cxn modelId="{A8CE6591-5390-4508-995C-A7B1DCF0787F}" type="presParOf" srcId="{85874E5F-819E-41D6-BAAB-CC0EE66F3A0F}" destId="{1BA5829F-98B8-4E36-BE54-7CF564757D33}" srcOrd="2" destOrd="0" presId="urn:microsoft.com/office/officeart/2005/8/layout/list1"/>
    <dgm:cxn modelId="{4A77764F-D4AC-45D4-8CB7-6A8255EEE3E1}" type="presParOf" srcId="{85874E5F-819E-41D6-BAAB-CC0EE66F3A0F}" destId="{AA525825-C6DC-4391-B490-A57082445FF3}" srcOrd="3" destOrd="0" presId="urn:microsoft.com/office/officeart/2005/8/layout/list1"/>
    <dgm:cxn modelId="{CE85F9C2-DD74-4845-8282-30869F337227}" type="presParOf" srcId="{85874E5F-819E-41D6-BAAB-CC0EE66F3A0F}" destId="{F04B9392-D433-42C5-873F-1F651C71B791}" srcOrd="4" destOrd="0" presId="urn:microsoft.com/office/officeart/2005/8/layout/list1"/>
    <dgm:cxn modelId="{DCB9EA07-03AC-4CB6-A93F-9AD0EFF7AE1A}" type="presParOf" srcId="{F04B9392-D433-42C5-873F-1F651C71B791}" destId="{E8B33FFA-BC8B-43B6-92FA-DC5A8C76E517}" srcOrd="0" destOrd="0" presId="urn:microsoft.com/office/officeart/2005/8/layout/list1"/>
    <dgm:cxn modelId="{53A99D0E-AAE0-41F4-A542-B00EBE7D7384}" type="presParOf" srcId="{F04B9392-D433-42C5-873F-1F651C71B791}" destId="{0F41FD07-602C-4670-BCBF-3689E1DCCEE3}" srcOrd="1" destOrd="0" presId="urn:microsoft.com/office/officeart/2005/8/layout/list1"/>
    <dgm:cxn modelId="{9D26F306-0091-4DFE-80B8-6792364881DD}" type="presParOf" srcId="{85874E5F-819E-41D6-BAAB-CC0EE66F3A0F}" destId="{F65BFCE8-19C0-4A77-8E41-BEF6D5031649}" srcOrd="5" destOrd="0" presId="urn:microsoft.com/office/officeart/2005/8/layout/list1"/>
    <dgm:cxn modelId="{FF80319F-CAAF-41BA-8D2E-428457C7ECAF}" type="presParOf" srcId="{85874E5F-819E-41D6-BAAB-CC0EE66F3A0F}" destId="{50A78562-A4AF-4574-A952-056AA2F6A44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66EAD-61ED-AF42-8E31-4944E388E075}">
      <dsp:nvSpPr>
        <dsp:cNvPr id="0" name=""/>
        <dsp:cNvSpPr/>
      </dsp:nvSpPr>
      <dsp:spPr>
        <a:xfrm>
          <a:off x="3837150" y="1111"/>
          <a:ext cx="1970969" cy="197096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研究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目标</a:t>
          </a:r>
          <a:endParaRPr lang="en-US" sz="2200" kern="1200" dirty="0"/>
        </a:p>
      </dsp:txBody>
      <dsp:txXfrm>
        <a:off x="4125792" y="289753"/>
        <a:ext cx="1393685" cy="1393685"/>
      </dsp:txXfrm>
    </dsp:sp>
    <dsp:sp modelId="{0EEC7D47-930D-5949-BC68-107E0522F214}">
      <dsp:nvSpPr>
        <dsp:cNvPr id="0" name=""/>
        <dsp:cNvSpPr/>
      </dsp:nvSpPr>
      <dsp:spPr>
        <a:xfrm rot="2160000">
          <a:off x="5745521" y="1514383"/>
          <a:ext cx="522672" cy="6652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760494" y="1601340"/>
        <a:ext cx="365870" cy="399122"/>
      </dsp:txXfrm>
    </dsp:sp>
    <dsp:sp modelId="{CBA08F1B-AA82-F44C-9A07-7BD674B5EC7F}">
      <dsp:nvSpPr>
        <dsp:cNvPr id="0" name=""/>
        <dsp:cNvSpPr/>
      </dsp:nvSpPr>
      <dsp:spPr>
        <a:xfrm>
          <a:off x="6229529" y="1739277"/>
          <a:ext cx="1970969" cy="1970969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研究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方法</a:t>
          </a:r>
          <a:endParaRPr lang="en-US" sz="2200" kern="1200" dirty="0"/>
        </a:p>
      </dsp:txBody>
      <dsp:txXfrm>
        <a:off x="6518171" y="2027919"/>
        <a:ext cx="1393685" cy="1393685"/>
      </dsp:txXfrm>
    </dsp:sp>
    <dsp:sp modelId="{8EC19A94-6C84-9546-B7D4-75B6BD0CED26}">
      <dsp:nvSpPr>
        <dsp:cNvPr id="0" name=""/>
        <dsp:cNvSpPr/>
      </dsp:nvSpPr>
      <dsp:spPr>
        <a:xfrm rot="6247517">
          <a:off x="6709178" y="3673381"/>
          <a:ext cx="366828" cy="6652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3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6777630" y="3753061"/>
        <a:ext cx="256780" cy="399122"/>
      </dsp:txXfrm>
    </dsp:sp>
    <dsp:sp modelId="{468E2A1F-CD3D-1E4C-9D46-84A3468E615D}">
      <dsp:nvSpPr>
        <dsp:cNvPr id="0" name=""/>
        <dsp:cNvSpPr/>
      </dsp:nvSpPr>
      <dsp:spPr>
        <a:xfrm>
          <a:off x="5579619" y="4321855"/>
          <a:ext cx="1970969" cy="1970969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研究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对象</a:t>
          </a:r>
          <a:endParaRPr lang="en-US" sz="2200" kern="1200" dirty="0"/>
        </a:p>
      </dsp:txBody>
      <dsp:txXfrm>
        <a:off x="5868261" y="4610497"/>
        <a:ext cx="1393685" cy="1393685"/>
      </dsp:txXfrm>
    </dsp:sp>
    <dsp:sp modelId="{D6425BED-445C-C047-A34F-F44C67FD7B15}">
      <dsp:nvSpPr>
        <dsp:cNvPr id="0" name=""/>
        <dsp:cNvSpPr/>
      </dsp:nvSpPr>
      <dsp:spPr>
        <a:xfrm rot="10710425">
          <a:off x="4850487" y="4948991"/>
          <a:ext cx="422297" cy="6652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4977154" y="5080381"/>
        <a:ext cx="295608" cy="399122"/>
      </dsp:txXfrm>
    </dsp:sp>
    <dsp:sp modelId="{295C8FA0-5788-5B4D-A632-C9D11622F645}">
      <dsp:nvSpPr>
        <dsp:cNvPr id="0" name=""/>
        <dsp:cNvSpPr/>
      </dsp:nvSpPr>
      <dsp:spPr>
        <a:xfrm>
          <a:off x="2457549" y="4403223"/>
          <a:ext cx="1970969" cy="1970969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测量工具和指标</a:t>
          </a:r>
          <a:endParaRPr lang="en-US" sz="2200" kern="1200" dirty="0"/>
        </a:p>
      </dsp:txBody>
      <dsp:txXfrm>
        <a:off x="2746191" y="4691865"/>
        <a:ext cx="1393685" cy="1393685"/>
      </dsp:txXfrm>
    </dsp:sp>
    <dsp:sp modelId="{1050BEBE-0F35-C341-ABBC-9BD239DD4115}">
      <dsp:nvSpPr>
        <dsp:cNvPr id="0" name=""/>
        <dsp:cNvSpPr/>
      </dsp:nvSpPr>
      <dsp:spPr>
        <a:xfrm rot="14667450">
          <a:off x="2639429" y="3817426"/>
          <a:ext cx="423312" cy="6652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5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 rot="10800000">
        <a:off x="2730305" y="4007757"/>
        <a:ext cx="296318" cy="399122"/>
      </dsp:txXfrm>
    </dsp:sp>
    <dsp:sp modelId="{6B174830-0638-7C4A-B03D-8F1955D46FC1}">
      <dsp:nvSpPr>
        <dsp:cNvPr id="0" name=""/>
        <dsp:cNvSpPr/>
      </dsp:nvSpPr>
      <dsp:spPr>
        <a:xfrm>
          <a:off x="1263320" y="1904242"/>
          <a:ext cx="1970969" cy="197096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结果与</a:t>
          </a:r>
          <a:endParaRPr lang="en-US" altLang="zh-CN" sz="2200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200" kern="1200" dirty="0" smtClean="0"/>
            <a:t>分析</a:t>
          </a:r>
          <a:endParaRPr lang="en-US" sz="2200" kern="1200" dirty="0"/>
        </a:p>
      </dsp:txBody>
      <dsp:txXfrm>
        <a:off x="1551962" y="2192884"/>
        <a:ext cx="1393685" cy="1393685"/>
      </dsp:txXfrm>
    </dsp:sp>
    <dsp:sp modelId="{1A222372-EA8E-DE4D-AB38-10D127EE0599}">
      <dsp:nvSpPr>
        <dsp:cNvPr id="0" name=""/>
        <dsp:cNvSpPr/>
      </dsp:nvSpPr>
      <dsp:spPr>
        <a:xfrm rot="19411211">
          <a:off x="3127050" y="1517661"/>
          <a:ext cx="651924" cy="66520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100000"/>
                <a:satMod val="120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tint val="80000"/>
                <a:shade val="100000"/>
                <a:satMod val="15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63500" dist="25400" dir="5400000" sx="101000" sy="101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3146210" y="1708840"/>
        <a:ext cx="456347" cy="399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4210B-78DC-49F9-A9A0-BB956D9102F3}">
      <dsp:nvSpPr>
        <dsp:cNvPr id="0" name=""/>
        <dsp:cNvSpPr/>
      </dsp:nvSpPr>
      <dsp:spPr>
        <a:xfrm rot="16200000">
          <a:off x="660557" y="-660557"/>
          <a:ext cx="904242" cy="222535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rgbClr val="FF0000"/>
              </a:solidFill>
            </a:rPr>
            <a:t>流利性</a:t>
          </a:r>
          <a:endParaRPr lang="en-US" sz="1600" kern="1200" dirty="0">
            <a:solidFill>
              <a:srgbClr val="FF0000"/>
            </a:solidFill>
          </a:endParaRPr>
        </a:p>
      </dsp:txBody>
      <dsp:txXfrm rot="5400000">
        <a:off x="0" y="0"/>
        <a:ext cx="2225358" cy="678181"/>
      </dsp:txXfrm>
    </dsp:sp>
    <dsp:sp modelId="{B4AB2AF0-2594-4978-BABC-64172594E9B2}">
      <dsp:nvSpPr>
        <dsp:cNvPr id="0" name=""/>
        <dsp:cNvSpPr/>
      </dsp:nvSpPr>
      <dsp:spPr>
        <a:xfrm>
          <a:off x="2225358" y="0"/>
          <a:ext cx="2225358" cy="90424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solidFill>
                <a:srgbClr val="FFFFFF"/>
              </a:solidFill>
            </a:rPr>
            <a:t>准确性</a:t>
          </a:r>
          <a:endParaRPr lang="en-US" sz="1600" kern="1200" dirty="0">
            <a:solidFill>
              <a:srgbClr val="FFFFFF"/>
            </a:solidFill>
          </a:endParaRPr>
        </a:p>
      </dsp:txBody>
      <dsp:txXfrm>
        <a:off x="2225358" y="0"/>
        <a:ext cx="2225358" cy="678181"/>
      </dsp:txXfrm>
    </dsp:sp>
    <dsp:sp modelId="{96423E4A-FEA4-46F9-98D0-9D7CD8D32E7B}">
      <dsp:nvSpPr>
        <dsp:cNvPr id="0" name=""/>
        <dsp:cNvSpPr/>
      </dsp:nvSpPr>
      <dsp:spPr>
        <a:xfrm rot="10800000">
          <a:off x="0" y="904242"/>
          <a:ext cx="2225358" cy="90424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复杂性</a:t>
          </a:r>
          <a:endParaRPr lang="en-US" sz="1600" kern="1200" dirty="0"/>
        </a:p>
      </dsp:txBody>
      <dsp:txXfrm rot="10800000">
        <a:off x="0" y="1130302"/>
        <a:ext cx="2225358" cy="678181"/>
      </dsp:txXfrm>
    </dsp:sp>
    <dsp:sp modelId="{51835EEF-BB4E-4B34-8404-4B6071BC5A03}">
      <dsp:nvSpPr>
        <dsp:cNvPr id="0" name=""/>
        <dsp:cNvSpPr/>
      </dsp:nvSpPr>
      <dsp:spPr>
        <a:xfrm rot="5400000">
          <a:off x="2885916" y="243684"/>
          <a:ext cx="904242" cy="222535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多样性</a:t>
          </a:r>
          <a:endParaRPr lang="en-US" sz="1600" kern="1200" dirty="0"/>
        </a:p>
      </dsp:txBody>
      <dsp:txXfrm rot="-5400000">
        <a:off x="2225358" y="1130302"/>
        <a:ext cx="2225358" cy="678181"/>
      </dsp:txXfrm>
    </dsp:sp>
    <dsp:sp modelId="{CD9437BD-ADB0-4B9B-9009-BB81B603417E}">
      <dsp:nvSpPr>
        <dsp:cNvPr id="0" name=""/>
        <dsp:cNvSpPr/>
      </dsp:nvSpPr>
      <dsp:spPr>
        <a:xfrm>
          <a:off x="1557750" y="678181"/>
          <a:ext cx="1335214" cy="45212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b="1" kern="1200" dirty="0" smtClean="0"/>
            <a:t>口语表现</a:t>
          </a:r>
          <a:endParaRPr lang="en-US" sz="1600" b="1" kern="1200" dirty="0"/>
        </a:p>
      </dsp:txBody>
      <dsp:txXfrm>
        <a:off x="1579821" y="700252"/>
        <a:ext cx="1291072" cy="4079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5829F-98B8-4E36-BE54-7CF564757D33}">
      <dsp:nvSpPr>
        <dsp:cNvPr id="0" name=""/>
        <dsp:cNvSpPr/>
      </dsp:nvSpPr>
      <dsp:spPr>
        <a:xfrm>
          <a:off x="0" y="145456"/>
          <a:ext cx="4251045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5553C4-1547-48B5-8E9C-2AE02E15CAA5}">
      <dsp:nvSpPr>
        <dsp:cNvPr id="0" name=""/>
        <dsp:cNvSpPr/>
      </dsp:nvSpPr>
      <dsp:spPr>
        <a:xfrm>
          <a:off x="127165" y="203456"/>
          <a:ext cx="2975731" cy="406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476" tIns="0" rIns="11247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latin typeface="+mj-ea"/>
              <a:ea typeface="+mj-ea"/>
            </a:rPr>
            <a:t>问卷调查</a:t>
          </a:r>
          <a:endParaRPr lang="zh-CN" altLang="en-US" sz="1600" kern="1200" dirty="0">
            <a:latin typeface="+mj-ea"/>
            <a:ea typeface="+mj-ea"/>
          </a:endParaRPr>
        </a:p>
      </dsp:txBody>
      <dsp:txXfrm>
        <a:off x="146987" y="223278"/>
        <a:ext cx="2936087" cy="366408"/>
      </dsp:txXfrm>
    </dsp:sp>
    <dsp:sp modelId="{50A78562-A4AF-4574-A952-056AA2F6A442}">
      <dsp:nvSpPr>
        <dsp:cNvPr id="0" name=""/>
        <dsp:cNvSpPr/>
      </dsp:nvSpPr>
      <dsp:spPr>
        <a:xfrm>
          <a:off x="0" y="801304"/>
          <a:ext cx="4251045" cy="579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41FD07-602C-4670-BCBF-3689E1DCCEE3}">
      <dsp:nvSpPr>
        <dsp:cNvPr id="0" name=""/>
        <dsp:cNvSpPr/>
      </dsp:nvSpPr>
      <dsp:spPr>
        <a:xfrm>
          <a:off x="131040" y="919619"/>
          <a:ext cx="2975731" cy="3656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dbl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476" tIns="0" rIns="112476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>
              <a:latin typeface="+mj-ea"/>
              <a:ea typeface="+mj-ea"/>
            </a:rPr>
            <a:t>口语语料库检索</a:t>
          </a:r>
          <a:endParaRPr lang="zh-CN" altLang="en-US" sz="1600" kern="1200" dirty="0">
            <a:latin typeface="+mj-ea"/>
            <a:ea typeface="+mj-ea"/>
          </a:endParaRPr>
        </a:p>
      </dsp:txBody>
      <dsp:txXfrm>
        <a:off x="148892" y="937471"/>
        <a:ext cx="2940027" cy="329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0AFD7-3B2C-47BE-A06C-CBF000149017}" type="datetimeFigureOut">
              <a:rPr lang="en-US" smtClean="0"/>
              <a:t>8/11/16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CE4B9-460B-4AE3-8A45-D573C3F0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13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1B535-C8F4-4C02-98C6-A300F01C882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900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5C19-808D-7442-9ADF-605CBBFF0CD0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5C19-808D-7442-9ADF-605CBBFF0CD0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3909-92FE-8E42-B3FE-3B948BF4E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5C19-808D-7442-9ADF-605CBBFF0CD0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3909-92FE-8E42-B3FE-3B948BF4E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5C19-808D-7442-9ADF-605CBBFF0CD0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3909-92FE-8E42-B3FE-3B948BF4E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5C19-808D-7442-9ADF-605CBBFF0CD0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3909-92FE-8E42-B3FE-3B948BF4E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5C19-808D-7442-9ADF-605CBBFF0CD0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3909-92FE-8E42-B3FE-3B948BF4E8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5C19-808D-7442-9ADF-605CBBFF0CD0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3909-92FE-8E42-B3FE-3B948BF4E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5C19-808D-7442-9ADF-605CBBFF0CD0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3909-92FE-8E42-B3FE-3B948BF4E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5C19-808D-7442-9ADF-605CBBFF0CD0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3909-92FE-8E42-B3FE-3B948BF4E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5C19-808D-7442-9ADF-605CBBFF0CD0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3909-92FE-8E42-B3FE-3B948BF4E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5C19-808D-7442-9ADF-605CBBFF0CD0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3909-92FE-8E42-B3FE-3B948BF4E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55C19-808D-7442-9ADF-605CBBFF0CD0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BB55C19-808D-7442-9ADF-605CBBFF0CD0}" type="datetimeFigureOut">
              <a:rPr lang="en-US" smtClean="0"/>
              <a:pPr/>
              <a:t>8/11/16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5F83909-92FE-8E42-B3FE-3B948BF4E8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172" y="2335260"/>
            <a:ext cx="7264776" cy="161925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3100" b="1" dirty="0" smtClean="0">
                <a:latin typeface="宋体"/>
                <a:ea typeface="宋体"/>
                <a:cs typeface="宋体"/>
              </a:rPr>
              <a:t>汉语学习者学习焦虑及其</a:t>
            </a:r>
            <a:r>
              <a:rPr lang="en-US" altLang="zh-CN" sz="3100" b="1" dirty="0" smtClean="0">
                <a:latin typeface="宋体"/>
                <a:ea typeface="宋体"/>
                <a:cs typeface="宋体"/>
              </a:rPr>
              <a:t/>
            </a:r>
            <a:br>
              <a:rPr lang="en-US" altLang="zh-CN" sz="3100" b="1" dirty="0" smtClean="0">
                <a:latin typeface="宋体"/>
                <a:ea typeface="宋体"/>
                <a:cs typeface="宋体"/>
              </a:rPr>
            </a:br>
            <a:r>
              <a:rPr lang="zh-CN" altLang="en-US" sz="3100" b="1" dirty="0" smtClean="0">
                <a:latin typeface="宋体"/>
                <a:ea typeface="宋体"/>
                <a:cs typeface="宋体"/>
              </a:rPr>
              <a:t>口语流利度的关系研究</a:t>
            </a:r>
            <a:r>
              <a:rPr lang="en-US" altLang="zh-CN" sz="4000" b="1" dirty="0" smtClean="0">
                <a:latin typeface="宋体"/>
                <a:ea typeface="宋体"/>
                <a:cs typeface="宋体"/>
              </a:rPr>
              <a:t/>
            </a:r>
            <a:br>
              <a:rPr lang="en-US" altLang="zh-CN" sz="4000" b="1" dirty="0" smtClean="0">
                <a:latin typeface="宋体"/>
                <a:ea typeface="宋体"/>
                <a:cs typeface="宋体"/>
              </a:rPr>
            </a:br>
            <a:r>
              <a:rPr lang="en-US" altLang="zh-CN" sz="3100" dirty="0" smtClean="0"/>
              <a:t/>
            </a:r>
            <a:br>
              <a:rPr lang="en-US" altLang="zh-CN" sz="3100" dirty="0" smtClean="0"/>
            </a:br>
            <a:r>
              <a:rPr lang="en-US" sz="3100" dirty="0" smtClean="0">
                <a:latin typeface="Times New Roman"/>
                <a:cs typeface="Times New Roman"/>
              </a:rPr>
              <a:t>The Effect of Learners’ Anxiety on </a:t>
            </a:r>
            <a:br>
              <a:rPr lang="en-US" sz="3100" dirty="0" smtClean="0">
                <a:latin typeface="Times New Roman"/>
                <a:cs typeface="Times New Roman"/>
              </a:rPr>
            </a:br>
            <a:r>
              <a:rPr lang="en-US" sz="3100" dirty="0" smtClean="0">
                <a:latin typeface="Times New Roman"/>
                <a:cs typeface="Times New Roman"/>
              </a:rPr>
              <a:t>Oral Fluency of Foreign Learners of Chinese</a:t>
            </a:r>
            <a:endParaRPr lang="en-US" sz="31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50221"/>
            <a:ext cx="8857561" cy="1809476"/>
          </a:xfrm>
        </p:spPr>
        <p:txBody>
          <a:bodyPr>
            <a:normAutofit/>
          </a:bodyPr>
          <a:lstStyle/>
          <a:p>
            <a:r>
              <a:rPr lang="zh-CN" altLang="en-US" sz="2200" dirty="0" smtClean="0">
                <a:solidFill>
                  <a:srgbClr val="000000"/>
                </a:solidFill>
              </a:rPr>
              <a:t>秦莉杰 </a:t>
            </a:r>
            <a:r>
              <a:rPr lang="en-US" altLang="zh-CN" sz="22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Lijie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Qin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Brandeis University, Nanjing University</a:t>
            </a:r>
          </a:p>
          <a:p>
            <a:endParaRPr lang="en-US" sz="1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mail: </a:t>
            </a:r>
            <a:r>
              <a:rPr lang="en-US" altLang="zh-CN" sz="1600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lqin@brandeis.edu</a:t>
            </a:r>
            <a:endParaRPr lang="en-US" sz="1600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5083" y="764704"/>
            <a:ext cx="7756263" cy="1054250"/>
          </a:xfrm>
        </p:spPr>
        <p:txBody>
          <a:bodyPr/>
          <a:lstStyle/>
          <a:p>
            <a:pPr algn="l"/>
            <a:r>
              <a:rPr lang="zh-CN" altLang="en-US" sz="2200" b="1" dirty="0" smtClean="0"/>
              <a:t>四、测量工具及指标</a:t>
            </a:r>
            <a:endParaRPr lang="zh-CN" altLang="en-US" sz="2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15841" y="2219777"/>
            <a:ext cx="7745505" cy="3877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600" dirty="0" smtClean="0">
                <a:solidFill>
                  <a:srgbClr val="000000"/>
                </a:solidFill>
              </a:rPr>
              <a:t>4.1</a:t>
            </a:r>
            <a:r>
              <a:rPr lang="zh-CN" altLang="en-US" sz="1600" dirty="0" smtClean="0">
                <a:solidFill>
                  <a:srgbClr val="000000"/>
                </a:solidFill>
              </a:rPr>
              <a:t>学习焦虑的测量</a:t>
            </a:r>
            <a:endParaRPr lang="en-US" altLang="zh-CN" sz="1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CN" altLang="en-US" sz="1600" dirty="0" smtClean="0">
                <a:solidFill>
                  <a:srgbClr val="000000"/>
                </a:solidFill>
              </a:rPr>
              <a:t>学生背景信息统计问卷</a:t>
            </a:r>
            <a:endParaRPr lang="en-US" altLang="zh-CN" sz="1600" dirty="0" smtClean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CN" altLang="en-US" sz="1600" dirty="0" smtClean="0">
                <a:solidFill>
                  <a:srgbClr val="000000"/>
                </a:solidFill>
              </a:rPr>
              <a:t>汉语课堂学习焦虑量表</a:t>
            </a:r>
            <a:endParaRPr lang="en-US" altLang="zh-CN" sz="1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zh-CN" sz="16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zh-CN" alt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91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081" y="1600339"/>
            <a:ext cx="6378309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1600" dirty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背景信息统计问卷包括被测学生的</a:t>
            </a:r>
            <a:r>
              <a:rPr lang="zh-CN" altLang="zh-CN" sz="1600" u="sng" dirty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姓名、性别、年龄、国籍、 母语、专业、学习汉语的时间、汉语水平、学习汉语前的其他外语种类数、是否参加过</a:t>
            </a:r>
            <a:r>
              <a:rPr lang="en-US" altLang="zh-CN" sz="1600" u="sng" dirty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HSK</a:t>
            </a:r>
            <a:r>
              <a:rPr lang="zh-CN" altLang="zh-CN" sz="1600" u="sng" dirty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考试、</a:t>
            </a:r>
            <a:r>
              <a:rPr lang="en-US" altLang="zh-CN" sz="1600" u="sng" dirty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HSK</a:t>
            </a:r>
            <a:r>
              <a:rPr lang="zh-CN" altLang="zh-CN" sz="1600" u="sng" dirty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等级</a:t>
            </a:r>
            <a:r>
              <a:rPr lang="zh-CN" altLang="zh-CN" sz="1600" dirty="0" smtClean="0">
                <a:solidFill>
                  <a:srgbClr val="000000"/>
                </a:solidFill>
                <a:latin typeface="Times New Roman"/>
                <a:ea typeface="宋体"/>
                <a:cs typeface="Times New Roman"/>
              </a:rPr>
              <a:t>。</a:t>
            </a:r>
            <a:endParaRPr lang="zh-CN" altLang="zh-CN" sz="1600" dirty="0">
              <a:solidFill>
                <a:srgbClr val="000000"/>
              </a:solidFill>
              <a:latin typeface="Times New Roman"/>
              <a:ea typeface="宋体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486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677" y="1600339"/>
            <a:ext cx="7269000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汉语口语课堂焦虑量表是</a:t>
            </a:r>
            <a:r>
              <a:rPr lang="zh-CN" altLang="zh-CN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在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Horwitz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和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Cope(1986)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创制的《外语课堂焦虑量表》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(FLCAS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zh-CN" altLang="zh-CN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的基础上稍作修改而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成的，因此更符合汉语口语课堂的特点</a:t>
            </a:r>
            <a:r>
              <a:rPr lang="zh-CN" altLang="zh-CN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。</a:t>
            </a:r>
            <a:endParaRPr lang="en-US" altLang="zh-CN" sz="1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altLang="zh-CN" sz="16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zh-CN" altLang="zh-CN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在焦虑值统计时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，</a:t>
            </a:r>
            <a:r>
              <a:rPr lang="zh-CN" altLang="zh-CN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本文参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Rensis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6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Likert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(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1932</a:t>
            </a:r>
            <a:r>
              <a:rPr lang="en-US" altLang="zh-CN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lang="zh-CN" altLang="zh-CN" sz="16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五点计</a:t>
            </a:r>
            <a:r>
              <a:rPr lang="zh-CN" altLang="zh-CN" sz="1600" dirty="0">
                <a:solidFill>
                  <a:srgbClr val="FF0000"/>
                </a:solidFill>
                <a:latin typeface="Times New Roman"/>
                <a:cs typeface="Times New Roman"/>
              </a:rPr>
              <a:t>分量表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，答案设置为“非常同意，同意，一般，不同意，强烈反对”。正向描述的题目，如“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en-US" altLang="zh-CN" sz="1600" u="sng" dirty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zh-CN" altLang="zh-CN" sz="1600" u="sng" dirty="0">
                <a:solidFill>
                  <a:srgbClr val="000000"/>
                </a:solidFill>
                <a:latin typeface="Times New Roman"/>
                <a:cs typeface="Times New Roman"/>
              </a:rPr>
              <a:t>当我在汉语课上发言时，我从来都对自己没有把握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”，其答案所对应的分值为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，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，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，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，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；反向描述的题目，如“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2. </a:t>
            </a:r>
            <a:r>
              <a:rPr lang="zh-CN" altLang="zh-CN" sz="1600" u="sng" dirty="0">
                <a:solidFill>
                  <a:srgbClr val="000000"/>
                </a:solidFill>
                <a:latin typeface="Times New Roman"/>
                <a:cs typeface="Times New Roman"/>
              </a:rPr>
              <a:t>我觉得在汉语课堂上犯错没有关系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”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其答案所对应的分值为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，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，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，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，</a:t>
            </a:r>
            <a:r>
              <a:rPr lang="en-US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。对各个题目的得分进行</a:t>
            </a:r>
            <a:r>
              <a:rPr lang="zh-CN" altLang="zh-CN" sz="1600" dirty="0">
                <a:solidFill>
                  <a:srgbClr val="FF0000"/>
                </a:solidFill>
                <a:latin typeface="Times New Roman"/>
                <a:cs typeface="Times New Roman"/>
              </a:rPr>
              <a:t>求和</a:t>
            </a:r>
            <a:r>
              <a:rPr lang="zh-CN" altLang="zh-CN" sz="1600" dirty="0">
                <a:solidFill>
                  <a:srgbClr val="000000"/>
                </a:solidFill>
                <a:latin typeface="Times New Roman"/>
                <a:cs typeface="Times New Roman"/>
              </a:rPr>
              <a:t>，得出被测学习者的焦虑值。</a:t>
            </a:r>
          </a:p>
          <a:p>
            <a:endParaRPr lang="en-US" sz="16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1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0769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604" y="1149616"/>
            <a:ext cx="8042276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600" dirty="0" smtClean="0">
                <a:solidFill>
                  <a:srgbClr val="000000"/>
                </a:solidFill>
              </a:rPr>
              <a:t>汉语课堂焦虑量表中，</a:t>
            </a:r>
            <a:r>
              <a:rPr lang="en-US" altLang="en-US" sz="1600" dirty="0" smtClean="0">
                <a:solidFill>
                  <a:srgbClr val="000000"/>
                </a:solidFill>
              </a:rPr>
              <a:t>以下三</a:t>
            </a:r>
            <a:r>
              <a:rPr lang="zh-CN" altLang="en-US" sz="1600" dirty="0" smtClean="0">
                <a:solidFill>
                  <a:srgbClr val="000000"/>
                </a:solidFill>
              </a:rPr>
              <a:t>题可直接反映被测学习者的</a:t>
            </a:r>
            <a:r>
              <a:rPr lang="zh-CN" altLang="en-US" sz="1600" u="sng" dirty="0" smtClean="0">
                <a:solidFill>
                  <a:srgbClr val="000000"/>
                </a:solidFill>
              </a:rPr>
              <a:t>考试焦虑</a:t>
            </a:r>
            <a:r>
              <a:rPr lang="zh-CN" altLang="en-US" sz="1600" dirty="0" smtClean="0">
                <a:solidFill>
                  <a:srgbClr val="000000"/>
                </a:solidFill>
              </a:rPr>
              <a:t>情况</a:t>
            </a:r>
            <a:r>
              <a:rPr lang="en-US" altLang="zh-CN" sz="1600" dirty="0" smtClean="0">
                <a:solidFill>
                  <a:srgbClr val="000000"/>
                </a:solidFill>
              </a:rPr>
              <a:t>:</a:t>
            </a:r>
          </a:p>
          <a:p>
            <a:pPr>
              <a:buNone/>
            </a:pPr>
            <a:endParaRPr lang="en-US" altLang="zh-CN" sz="16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937814"/>
              </p:ext>
            </p:extLst>
          </p:nvPr>
        </p:nvGraphicFramePr>
        <p:xfrm>
          <a:off x="961604" y="2091118"/>
          <a:ext cx="6411326" cy="2154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011"/>
                <a:gridCol w="5214315"/>
              </a:tblGrid>
              <a:tr h="345455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59626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Q8</a:t>
                      </a:r>
                      <a:endParaRPr lang="en-US" sz="1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/>
                        <a:t>在汉语课上，参加</a:t>
                      </a:r>
                      <a:r>
                        <a:rPr lang="zh-CN" altLang="en-US" sz="1600" b="0" dirty="0" smtClean="0">
                          <a:solidFill>
                            <a:srgbClr val="FF0000"/>
                          </a:solidFill>
                        </a:rPr>
                        <a:t>考试</a:t>
                      </a:r>
                      <a:r>
                        <a:rPr lang="zh-CN" altLang="en-US" sz="1600" b="0" dirty="0" smtClean="0"/>
                        <a:t>的时候，我通常不会紧张。</a:t>
                      </a:r>
                      <a:endParaRPr lang="en-US" sz="1600" b="0" dirty="0"/>
                    </a:p>
                  </a:txBody>
                  <a:tcPr/>
                </a:tc>
              </a:tr>
              <a:tr h="59626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Q10</a:t>
                      </a:r>
                      <a:endParaRPr lang="en-US" sz="1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/>
                        <a:t>我担心汉语课</a:t>
                      </a:r>
                      <a:r>
                        <a:rPr lang="zh-CN" altLang="en-US" sz="1600" b="0" dirty="0" smtClean="0">
                          <a:solidFill>
                            <a:srgbClr val="FF0000"/>
                          </a:solidFill>
                        </a:rPr>
                        <a:t>不及格</a:t>
                      </a:r>
                      <a:r>
                        <a:rPr lang="zh-CN" altLang="en-US" sz="1600" b="0" dirty="0" smtClean="0"/>
                        <a:t>带来的结果。</a:t>
                      </a:r>
                      <a:endParaRPr lang="en-US" sz="1600" b="0" dirty="0"/>
                    </a:p>
                  </a:txBody>
                  <a:tcPr/>
                </a:tc>
              </a:tr>
              <a:tr h="596266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Times New Roman"/>
                          <a:cs typeface="Times New Roman"/>
                        </a:rPr>
                        <a:t>Q21</a:t>
                      </a:r>
                      <a:endParaRPr lang="en-US" sz="1600" b="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/>
                        <a:t>我为汉语</a:t>
                      </a:r>
                      <a:r>
                        <a:rPr lang="zh-CN" altLang="en-US" sz="1600" b="0" dirty="0" smtClean="0">
                          <a:solidFill>
                            <a:srgbClr val="FF0000"/>
                          </a:solidFill>
                        </a:rPr>
                        <a:t>考试</a:t>
                      </a:r>
                      <a:r>
                        <a:rPr lang="zh-CN" altLang="en-US" sz="1600" b="0" dirty="0" smtClean="0"/>
                        <a:t>做的准备越多，就越感到困惑。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85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64685" y="937559"/>
            <a:ext cx="64081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200" dirty="0">
                <a:solidFill>
                  <a:schemeClr val="accent1"/>
                </a:solidFill>
                <a:latin typeface="宋体"/>
                <a:ea typeface="宋体"/>
                <a:cs typeface="宋体"/>
              </a:rPr>
              <a:t>4.2 </a:t>
            </a:r>
            <a:r>
              <a:rPr lang="zh-CN" altLang="en-US" sz="2200" dirty="0">
                <a:solidFill>
                  <a:schemeClr val="accent1"/>
                </a:solidFill>
                <a:latin typeface="宋体"/>
                <a:ea typeface="宋体"/>
                <a:cs typeface="宋体"/>
              </a:rPr>
              <a:t>口</a:t>
            </a:r>
            <a:r>
              <a:rPr lang="zh-CN" altLang="en-US" sz="2200" dirty="0" smtClean="0">
                <a:solidFill>
                  <a:schemeClr val="accent1"/>
                </a:solidFill>
                <a:latin typeface="宋体"/>
                <a:ea typeface="宋体"/>
                <a:cs typeface="宋体"/>
              </a:rPr>
              <a:t>语流利性的测量</a:t>
            </a:r>
            <a:endParaRPr lang="en-US" altLang="zh-CN" sz="2200" dirty="0">
              <a:solidFill>
                <a:schemeClr val="accent1"/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4685" y="4078274"/>
            <a:ext cx="6840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Times New Roman"/>
                <a:ea typeface="宋体"/>
                <a:cs typeface="Times New Roman"/>
              </a:rPr>
              <a:t>76</a:t>
            </a:r>
            <a:r>
              <a:rPr lang="zh-CN" altLang="en-US" sz="1600" dirty="0" smtClean="0">
                <a:latin typeface="Times New Roman"/>
                <a:ea typeface="宋体"/>
                <a:cs typeface="Times New Roman"/>
              </a:rPr>
              <a:t>份语料共转录有效文字</a:t>
            </a:r>
            <a:r>
              <a:rPr lang="en-US" altLang="zh-CN" sz="1600" dirty="0" smtClean="0">
                <a:latin typeface="Times New Roman"/>
                <a:ea typeface="宋体"/>
                <a:cs typeface="Times New Roman"/>
              </a:rPr>
              <a:t>120</a:t>
            </a:r>
            <a:r>
              <a:rPr lang="en-US" altLang="zh-CN" sz="1600" dirty="0">
                <a:latin typeface="Times New Roman"/>
                <a:ea typeface="宋体"/>
                <a:cs typeface="Times New Roman"/>
              </a:rPr>
              <a:t>,</a:t>
            </a:r>
            <a:r>
              <a:rPr lang="en-US" altLang="zh-CN" sz="1600" dirty="0" smtClean="0">
                <a:latin typeface="Times New Roman"/>
                <a:ea typeface="宋体"/>
                <a:cs typeface="Times New Roman"/>
              </a:rPr>
              <a:t>291</a:t>
            </a:r>
            <a:r>
              <a:rPr lang="zh-CN" altLang="en-US" sz="1600" dirty="0" smtClean="0">
                <a:latin typeface="Times New Roman"/>
                <a:ea typeface="宋体"/>
                <a:cs typeface="Times New Roman"/>
              </a:rPr>
              <a:t>字。</a:t>
            </a:r>
            <a:endParaRPr lang="zh-CN" altLang="en-US" sz="1600" dirty="0">
              <a:latin typeface="Times New Roman"/>
              <a:ea typeface="宋体"/>
              <a:cs typeface="Times New Roman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989584"/>
              </p:ext>
            </p:extLst>
          </p:nvPr>
        </p:nvGraphicFramePr>
        <p:xfrm>
          <a:off x="664685" y="1794559"/>
          <a:ext cx="8011291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1834"/>
                <a:gridCol w="1189457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口语语料测试题目</a:t>
                      </a:r>
                      <a:endParaRPr lang="en-US" sz="1600" b="0" dirty="0">
                        <a:solidFill>
                          <a:srgbClr val="09213B"/>
                        </a:solidFill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作答时间</a:t>
                      </a:r>
                      <a:endParaRPr lang="en-US" sz="1600" b="0" dirty="0">
                        <a:solidFill>
                          <a:srgbClr val="09213B"/>
                        </a:solidFill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zh-CN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请介绍一下这个学期你在南京学习和生活的情况</a:t>
                      </a:r>
                      <a:r>
                        <a:rPr lang="zh-CN" altLang="en-US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。</a:t>
                      </a:r>
                      <a:endParaRPr lang="en-US" sz="1600" b="0" dirty="0">
                        <a:solidFill>
                          <a:srgbClr val="09213B"/>
                        </a:solidFill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rgbClr val="09213B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3</a:t>
                      </a:r>
                      <a:r>
                        <a:rPr lang="zh-CN" altLang="en-US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分钟</a:t>
                      </a:r>
                      <a:endParaRPr lang="en-US" sz="1600" b="0" dirty="0">
                        <a:solidFill>
                          <a:srgbClr val="09213B"/>
                        </a:solidFill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zh-CN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介绍一次你在中国或其它地方旅游的经历</a:t>
                      </a:r>
                      <a:r>
                        <a:rPr lang="zh-CN" altLang="en-US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。</a:t>
                      </a:r>
                      <a:endParaRPr lang="en-US" sz="1600" b="0" dirty="0">
                        <a:solidFill>
                          <a:srgbClr val="09213B"/>
                        </a:solidFill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rgbClr val="09213B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</a:t>
                      </a:r>
                      <a:r>
                        <a:rPr lang="zh-CN" altLang="en-US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分钟</a:t>
                      </a:r>
                      <a:endParaRPr lang="en-US" sz="1600" b="0" dirty="0">
                        <a:solidFill>
                          <a:srgbClr val="09213B"/>
                        </a:solidFill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zh-CN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介绍一个你熟悉的人，包括外貌、性格等</a:t>
                      </a:r>
                      <a:r>
                        <a:rPr lang="zh-CN" altLang="en-US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。</a:t>
                      </a:r>
                      <a:endParaRPr lang="en-US" sz="1600" b="0" dirty="0">
                        <a:solidFill>
                          <a:srgbClr val="09213B"/>
                        </a:solidFill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rgbClr val="09213B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</a:t>
                      </a:r>
                      <a:r>
                        <a:rPr lang="zh-CN" altLang="en-US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分钟</a:t>
                      </a:r>
                      <a:endParaRPr lang="en-US" sz="1600" b="0" dirty="0">
                        <a:solidFill>
                          <a:srgbClr val="09213B"/>
                        </a:solidFill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请比较一下你的家乡和南京，包括环境、天气、人口、交通、文化等等</a:t>
                      </a:r>
                      <a:r>
                        <a:rPr lang="zh-CN" altLang="en-US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。</a:t>
                      </a:r>
                      <a:endParaRPr lang="zh-CN" altLang="zh-CN" sz="1600" b="0" dirty="0" smtClean="0">
                        <a:solidFill>
                          <a:srgbClr val="09213B"/>
                        </a:solidFill>
                        <a:latin typeface="宋体"/>
                        <a:ea typeface="宋体"/>
                        <a:cs typeface="宋体"/>
                      </a:endParaRPr>
                    </a:p>
                    <a:p>
                      <a:endParaRPr lang="en-US" sz="1600" b="0" dirty="0">
                        <a:solidFill>
                          <a:srgbClr val="09213B"/>
                        </a:solidFill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rgbClr val="09213B"/>
                          </a:solidFill>
                          <a:latin typeface="Times New Roman"/>
                          <a:ea typeface="宋体"/>
                          <a:cs typeface="Times New Roman"/>
                        </a:rPr>
                        <a:t>5—10</a:t>
                      </a:r>
                      <a:r>
                        <a:rPr lang="zh-CN" altLang="en-US" sz="1600" b="0" dirty="0" smtClean="0">
                          <a:solidFill>
                            <a:srgbClr val="09213B"/>
                          </a:solidFill>
                          <a:latin typeface="宋体"/>
                          <a:ea typeface="宋体"/>
                          <a:cs typeface="宋体"/>
                        </a:rPr>
                        <a:t>分钟</a:t>
                      </a:r>
                      <a:endParaRPr lang="en-US" sz="1600" b="0" dirty="0">
                        <a:solidFill>
                          <a:srgbClr val="09213B"/>
                        </a:solidFill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818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988047"/>
              </p:ext>
            </p:extLst>
          </p:nvPr>
        </p:nvGraphicFramePr>
        <p:xfrm>
          <a:off x="1238838" y="1765017"/>
          <a:ext cx="6267815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391"/>
                <a:gridCol w="3645424"/>
              </a:tblGrid>
              <a:tr h="249922"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口语流利性测量指标</a:t>
                      </a:r>
                      <a:endParaRPr lang="en-US" sz="1600" b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运算公式</a:t>
                      </a:r>
                      <a:endParaRPr lang="en-US" sz="1600" b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  <a:tr h="431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语速</a:t>
                      </a:r>
                      <a:endParaRPr lang="en-US" altLang="zh-CN" sz="1600" b="0" dirty="0" smtClean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音节总数</a:t>
                      </a:r>
                      <a:r>
                        <a:rPr lang="en-US" sz="1600" b="0" dirty="0" smtClean="0">
                          <a:latin typeface="宋体"/>
                          <a:ea typeface="宋体"/>
                          <a:cs typeface="宋体"/>
                        </a:rPr>
                        <a:t>/</a:t>
                      </a:r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时间总量（含停顿）</a:t>
                      </a:r>
                      <a:r>
                        <a:rPr lang="en-US" sz="1600" b="0" dirty="0" smtClean="0">
                          <a:latin typeface="宋体"/>
                          <a:ea typeface="宋体"/>
                          <a:cs typeface="宋体"/>
                        </a:rPr>
                        <a:t>*60</a:t>
                      </a:r>
                    </a:p>
                    <a:p>
                      <a:endParaRPr lang="en-US" sz="1600" b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  <a:tr h="431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平均停顿长度</a:t>
                      </a:r>
                      <a:endParaRPr lang="en-US" altLang="zh-CN" sz="1600" b="0" dirty="0" smtClean="0">
                        <a:latin typeface="宋体"/>
                        <a:ea typeface="宋体"/>
                        <a:cs typeface="宋体"/>
                      </a:endParaRPr>
                    </a:p>
                    <a:p>
                      <a:endParaRPr lang="en-US" sz="1600" b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latin typeface="宋体"/>
                          <a:ea typeface="宋体"/>
                          <a:cs typeface="宋体"/>
                        </a:rPr>
                        <a:t>&gt;=1</a:t>
                      </a:r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秒停顿时间总量</a:t>
                      </a:r>
                      <a:r>
                        <a:rPr lang="en-US" sz="1600" b="0" dirty="0" smtClean="0">
                          <a:latin typeface="宋体"/>
                          <a:ea typeface="宋体"/>
                          <a:cs typeface="宋体"/>
                        </a:rPr>
                        <a:t>/ &gt;=1</a:t>
                      </a:r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秒停顿总次数</a:t>
                      </a:r>
                      <a:endParaRPr lang="en-US" sz="1600" b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  <a:tr h="4316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平均</a:t>
                      </a:r>
                      <a:r>
                        <a:rPr lang="zh-CN" altLang="en-US" sz="1600" b="0" dirty="0" smtClean="0">
                          <a:solidFill>
                            <a:prstClr val="black"/>
                          </a:solidFill>
                          <a:latin typeface="宋体"/>
                          <a:ea typeface="宋体"/>
                          <a:cs typeface="宋体"/>
                        </a:rPr>
                        <a:t>语流</a:t>
                      </a:r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长度</a:t>
                      </a:r>
                      <a:endParaRPr lang="en-US" altLang="zh-CN" sz="1600" b="0" dirty="0" smtClean="0">
                        <a:latin typeface="宋体"/>
                        <a:ea typeface="宋体"/>
                        <a:cs typeface="宋体"/>
                      </a:endParaRPr>
                    </a:p>
                    <a:p>
                      <a:endParaRPr lang="en-US" sz="1600" b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音节总数</a:t>
                      </a:r>
                      <a:r>
                        <a:rPr lang="en-US" sz="1600" b="0" dirty="0" smtClean="0">
                          <a:latin typeface="宋体"/>
                          <a:ea typeface="宋体"/>
                          <a:cs typeface="宋体"/>
                        </a:rPr>
                        <a:t>/</a:t>
                      </a:r>
                      <a:r>
                        <a:rPr lang="en-US" sz="1600" b="0" baseline="0" dirty="0" smtClean="0"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r>
                        <a:rPr lang="en-US" sz="1600" b="0" dirty="0" smtClean="0">
                          <a:latin typeface="宋体"/>
                          <a:ea typeface="宋体"/>
                          <a:cs typeface="宋体"/>
                        </a:rPr>
                        <a:t>&gt;=1</a:t>
                      </a:r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秒停顿总次数</a:t>
                      </a:r>
                      <a:endParaRPr lang="en-US" sz="1600" b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  <a:tr h="431684"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每百音节更改次数</a:t>
                      </a:r>
                      <a:endParaRPr lang="en-US" sz="1600" b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修改剔除次数</a:t>
                      </a:r>
                      <a:r>
                        <a:rPr lang="en-US" sz="1600" b="0" dirty="0" smtClean="0">
                          <a:latin typeface="宋体"/>
                          <a:ea typeface="宋体"/>
                          <a:cs typeface="宋体"/>
                        </a:rPr>
                        <a:t>/</a:t>
                      </a:r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总音节数</a:t>
                      </a:r>
                      <a:r>
                        <a:rPr lang="en-US" sz="1600" b="0" dirty="0" smtClean="0">
                          <a:latin typeface="宋体"/>
                          <a:ea typeface="宋体"/>
                          <a:cs typeface="宋体"/>
                        </a:rPr>
                        <a:t>*100</a:t>
                      </a:r>
                    </a:p>
                    <a:p>
                      <a:endParaRPr lang="en-US" sz="1600" b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  <a:tr h="431684">
                <a:tc>
                  <a:txBody>
                    <a:bodyPr/>
                    <a:lstStyle/>
                    <a:p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剔除音节数与总音节数之比</a:t>
                      </a:r>
                      <a:endParaRPr lang="en-US" sz="1600" b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修改剔除音节数</a:t>
                      </a:r>
                      <a:r>
                        <a:rPr lang="en-US" sz="1600" b="0" dirty="0" smtClean="0">
                          <a:latin typeface="宋体"/>
                          <a:ea typeface="宋体"/>
                          <a:cs typeface="宋体"/>
                        </a:rPr>
                        <a:t>/</a:t>
                      </a:r>
                      <a:r>
                        <a:rPr lang="zh-CN" altLang="en-US" sz="1600" b="0" dirty="0" smtClean="0">
                          <a:latin typeface="宋体"/>
                          <a:ea typeface="宋体"/>
                          <a:cs typeface="宋体"/>
                        </a:rPr>
                        <a:t>总音节数</a:t>
                      </a:r>
                      <a:r>
                        <a:rPr lang="en-US" sz="1600" b="0" dirty="0" smtClean="0"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</a:p>
                    <a:p>
                      <a:endParaRPr lang="en-US" sz="1600" b="0" dirty="0"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矩形 3"/>
          <p:cNvSpPr/>
          <p:nvPr/>
        </p:nvSpPr>
        <p:spPr>
          <a:xfrm>
            <a:off x="1238838" y="783670"/>
            <a:ext cx="64081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200" b="1" dirty="0" smtClean="0">
                <a:solidFill>
                  <a:srgbClr val="2F97B5"/>
                </a:solidFill>
              </a:rPr>
              <a:t>口语流利性的</a:t>
            </a:r>
            <a:r>
              <a:rPr lang="zh-CN" altLang="en-US" sz="2200" b="1" dirty="0">
                <a:solidFill>
                  <a:srgbClr val="2F97B5"/>
                </a:solidFill>
              </a:rPr>
              <a:t>测量</a:t>
            </a:r>
            <a:endParaRPr lang="en-US" altLang="zh-CN" sz="2200" b="1" dirty="0">
              <a:solidFill>
                <a:srgbClr val="2F97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15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10" y="283465"/>
            <a:ext cx="8308975" cy="1143000"/>
          </a:xfrm>
        </p:spPr>
        <p:txBody>
          <a:bodyPr>
            <a:normAutofit/>
          </a:bodyPr>
          <a:lstStyle/>
          <a:p>
            <a:r>
              <a:rPr lang="zh-CN" altLang="en-US" sz="2200" dirty="0" smtClean="0">
                <a:latin typeface="宋体"/>
                <a:ea typeface="宋体"/>
                <a:cs typeface="宋体"/>
              </a:rPr>
              <a:t>五、调查结果</a:t>
            </a:r>
            <a:r>
              <a:rPr lang="zh-CN" altLang="en-US" sz="2200" dirty="0">
                <a:latin typeface="宋体"/>
                <a:ea typeface="宋体"/>
                <a:cs typeface="宋体"/>
              </a:rPr>
              <a:t>与分析</a:t>
            </a:r>
            <a:r>
              <a:rPr lang="en-US" sz="2200" dirty="0">
                <a:latin typeface="宋体"/>
                <a:ea typeface="宋体"/>
                <a:cs typeface="宋体"/>
              </a:rPr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986687"/>
              </p:ext>
            </p:extLst>
          </p:nvPr>
        </p:nvGraphicFramePr>
        <p:xfrm>
          <a:off x="1319542" y="2472881"/>
          <a:ext cx="5855458" cy="487680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807622"/>
                <a:gridCol w="2039368"/>
                <a:gridCol w="2008468"/>
              </a:tblGrid>
              <a:tr h="2328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宋体"/>
                          <a:cs typeface="Times New Roman"/>
                        </a:rPr>
                        <a:t>样本量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宋体"/>
                          <a:cs typeface="Times New Roman"/>
                        </a:rPr>
                        <a:t>平均值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rgbClr val="FFFFFF"/>
                          </a:solidFill>
                          <a:effectLst/>
                          <a:latin typeface="Cambria"/>
                          <a:ea typeface="宋体"/>
                          <a:cs typeface="Times New Roman"/>
                        </a:rPr>
                        <a:t>标准差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28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92.39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15.70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469267"/>
              </p:ext>
            </p:extLst>
          </p:nvPr>
        </p:nvGraphicFramePr>
        <p:xfrm>
          <a:off x="1319541" y="3431062"/>
          <a:ext cx="5855459" cy="22282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01953"/>
                <a:gridCol w="2853506"/>
              </a:tblGrid>
              <a:tr h="3740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百分位数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焦虑值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1%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55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25%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82.5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50%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91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75%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104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99%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128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52500" y="1591420"/>
            <a:ext cx="81445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 b="1" dirty="0" smtClean="0">
                <a:solidFill>
                  <a:srgbClr val="2F97B5"/>
                </a:solidFill>
                <a:latin typeface="宋体"/>
                <a:ea typeface="宋体"/>
                <a:cs typeface="宋体"/>
              </a:rPr>
              <a:t>  5.1 </a:t>
            </a:r>
            <a:r>
              <a:rPr lang="zh-CN" altLang="en-US" sz="2200" b="1" dirty="0" smtClean="0">
                <a:solidFill>
                  <a:srgbClr val="2F97B5"/>
                </a:solidFill>
                <a:latin typeface="宋体"/>
                <a:ea typeface="宋体"/>
                <a:cs typeface="宋体"/>
              </a:rPr>
              <a:t>焦虑的描述性统计</a:t>
            </a:r>
            <a:endParaRPr lang="en-US" sz="2200" b="1" dirty="0">
              <a:solidFill>
                <a:srgbClr val="2F97B5"/>
              </a:solidFill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97344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7314" y="856098"/>
            <a:ext cx="8308975" cy="3491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200" dirty="0" smtClean="0">
                <a:solidFill>
                  <a:srgbClr val="2C7C9F"/>
                </a:solidFill>
              </a:rPr>
              <a:t>考试焦虑的描述性统计</a:t>
            </a:r>
            <a:endParaRPr lang="en-US" sz="2200" dirty="0">
              <a:solidFill>
                <a:srgbClr val="2C7C9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834434"/>
              </p:ext>
            </p:extLst>
          </p:nvPr>
        </p:nvGraphicFramePr>
        <p:xfrm>
          <a:off x="967314" y="1499445"/>
          <a:ext cx="469021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858"/>
                <a:gridCol w="1665919"/>
                <a:gridCol w="1616437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样本量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平均值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标准差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7.96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1.78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631084"/>
              </p:ext>
            </p:extLst>
          </p:nvPr>
        </p:nvGraphicFramePr>
        <p:xfrm>
          <a:off x="967314" y="2707604"/>
          <a:ext cx="4750345" cy="2098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48360"/>
                <a:gridCol w="2301985"/>
              </a:tblGrid>
              <a:tr h="1670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百分数位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考试焦虑值</a:t>
                      </a:r>
                      <a:endParaRPr lang="en-US" sz="1600" dirty="0">
                        <a:solidFill>
                          <a:srgbClr val="FFFFFF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1%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25%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50%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75%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99%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4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6646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2200" dirty="0" smtClean="0">
                <a:latin typeface="宋体"/>
                <a:ea typeface="宋体"/>
                <a:cs typeface="宋体"/>
              </a:rPr>
              <a:t> </a:t>
            </a:r>
            <a:r>
              <a:rPr lang="zh-CN" altLang="en-US" sz="2200" dirty="0" smtClean="0">
                <a:latin typeface="宋体"/>
                <a:ea typeface="宋体"/>
                <a:cs typeface="宋体"/>
              </a:rPr>
              <a:t>口语流利性各项指标描述性统计</a:t>
            </a:r>
            <a:endParaRPr lang="en-US" sz="2200" dirty="0">
              <a:latin typeface="宋体"/>
              <a:ea typeface="宋体"/>
              <a:cs typeface="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014222"/>
              </p:ext>
            </p:extLst>
          </p:nvPr>
        </p:nvGraphicFramePr>
        <p:xfrm>
          <a:off x="690805" y="2111423"/>
          <a:ext cx="7900746" cy="2250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862"/>
                <a:gridCol w="1152144"/>
                <a:gridCol w="1289005"/>
                <a:gridCol w="1286552"/>
                <a:gridCol w="1319540"/>
                <a:gridCol w="1022643"/>
              </a:tblGrid>
              <a:tr h="2795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变量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样本量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标准差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最高值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最低值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语速</a:t>
                      </a:r>
                      <a:endParaRPr lang="en-US" sz="1600" b="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89.00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30.92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30.33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291.22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平均停顿长度</a:t>
                      </a:r>
                      <a:endParaRPr lang="en-US" sz="1600" b="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2.61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1.11</a:t>
                      </a:r>
                      <a:endParaRPr lang="en-US" sz="1600" b="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1.26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7.16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平均语流长度</a:t>
                      </a:r>
                      <a:endParaRPr lang="en-US" sz="1600" b="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15.40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9.92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4.15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39.86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每百音节更改次数</a:t>
                      </a:r>
                      <a:endParaRPr lang="en-US" sz="1600" b="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  <a:endParaRPr lang="en-US" sz="1600" b="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1.80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1.16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0.19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5.35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剔除音节数</a:t>
                      </a:r>
                      <a:r>
                        <a:rPr lang="zh-CN" sz="16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与</a:t>
                      </a:r>
                      <a:endParaRPr lang="en-US" altLang="zh-CN" sz="1600" b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b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总音节数之比</a:t>
                      </a:r>
                      <a:endParaRPr lang="en-US" sz="1600" b="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0.05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0.03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</a:t>
                      </a:r>
                      <a:endParaRPr lang="en-US" sz="1600" b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0.15</a:t>
                      </a:r>
                      <a:endParaRPr lang="en-US" sz="1600" b="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2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368" y="75145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CN" sz="1600" dirty="0" smtClean="0">
              <a:solidFill>
                <a:srgbClr val="000000"/>
              </a:solidFill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altLang="zh-CN" sz="2200" dirty="0" smtClean="0">
                <a:solidFill>
                  <a:srgbClr val="2C7C9F"/>
                </a:solidFill>
                <a:latin typeface="Times New Roman"/>
                <a:ea typeface="宋体"/>
                <a:cs typeface="Times New Roman"/>
              </a:rPr>
              <a:t>5.2 T</a:t>
            </a:r>
            <a:r>
              <a:rPr lang="zh-CN" altLang="en-US" sz="2200" dirty="0" smtClean="0">
                <a:solidFill>
                  <a:srgbClr val="2C7C9F"/>
                </a:solidFill>
                <a:latin typeface="Times New Roman"/>
                <a:ea typeface="宋体"/>
                <a:cs typeface="Times New Roman"/>
              </a:rPr>
              <a:t>检验</a:t>
            </a:r>
            <a:endParaRPr lang="en-US" altLang="zh-CN" sz="2200" dirty="0" smtClean="0">
              <a:solidFill>
                <a:srgbClr val="2C7C9F"/>
              </a:solidFill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altLang="zh-CN" sz="1600" dirty="0" smtClean="0">
              <a:solidFill>
                <a:srgbClr val="000000"/>
              </a:solidFill>
              <a:latin typeface="Times New Roman"/>
              <a:ea typeface="宋体"/>
              <a:cs typeface="Times New Roman"/>
            </a:endParaRPr>
          </a:p>
          <a:p>
            <a:endParaRPr lang="en-US" altLang="zh-CN" sz="1600" dirty="0" smtClean="0">
              <a:solidFill>
                <a:srgbClr val="000000"/>
              </a:solidFill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altLang="zh-CN" sz="1600" dirty="0" smtClean="0">
              <a:solidFill>
                <a:srgbClr val="000000"/>
              </a:solidFill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altLang="zh-CN" sz="2200" dirty="0" smtClean="0">
                <a:solidFill>
                  <a:srgbClr val="2C7C9F"/>
                </a:solidFill>
                <a:latin typeface="Times New Roman"/>
                <a:ea typeface="宋体"/>
                <a:cs typeface="Times New Roman"/>
              </a:rPr>
              <a:t>5.3 </a:t>
            </a:r>
            <a:r>
              <a:rPr lang="zh-CN" altLang="en-US" sz="2200" dirty="0" smtClean="0">
                <a:solidFill>
                  <a:srgbClr val="2C7C9F"/>
                </a:solidFill>
                <a:latin typeface="Times New Roman"/>
                <a:ea typeface="宋体"/>
                <a:cs typeface="Times New Roman"/>
              </a:rPr>
              <a:t>回归分析</a:t>
            </a:r>
            <a:endParaRPr lang="en-US" altLang="zh-CN" sz="2200" dirty="0" smtClean="0">
              <a:solidFill>
                <a:srgbClr val="2C7C9F"/>
              </a:solidFill>
              <a:latin typeface="Times New Roman"/>
              <a:ea typeface="宋体"/>
              <a:cs typeface="Times New Roman"/>
            </a:endParaRPr>
          </a:p>
          <a:p>
            <a:endParaRPr lang="en-US" sz="1600" dirty="0">
              <a:solidFill>
                <a:srgbClr val="000000"/>
              </a:solidFill>
              <a:latin typeface="Times New Roman"/>
              <a:ea typeface="宋体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2448"/>
              </p:ext>
            </p:extLst>
          </p:nvPr>
        </p:nvGraphicFramePr>
        <p:xfrm>
          <a:off x="1025120" y="1947473"/>
          <a:ext cx="7365577" cy="1112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36557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effectLst/>
                          <a:latin typeface="宋体"/>
                          <a:ea typeface="宋体"/>
                          <a:cs typeface="宋体"/>
                        </a:rPr>
                        <a:t>1.</a:t>
                      </a:r>
                      <a:r>
                        <a:rPr lang="en-US" altLang="zh-CN" sz="1600" kern="1200" baseline="0" dirty="0" smtClean="0">
                          <a:effectLst/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r>
                        <a:rPr lang="zh-CN" altLang="en-US" sz="1600" kern="1200" dirty="0" smtClean="0">
                          <a:effectLst/>
                          <a:latin typeface="宋体"/>
                          <a:ea typeface="宋体"/>
                          <a:cs typeface="宋体"/>
                        </a:rPr>
                        <a:t>用</a:t>
                      </a:r>
                      <a:r>
                        <a:rPr lang="zh-CN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宋体"/>
                          <a:ea typeface="宋体"/>
                          <a:cs typeface="宋体"/>
                        </a:rPr>
                        <a:t>平均值</a:t>
                      </a: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宋体"/>
                          <a:ea typeface="宋体"/>
                          <a:cs typeface="宋体"/>
                        </a:rPr>
                        <a:t>+/-</a:t>
                      </a:r>
                      <a:r>
                        <a:rPr lang="zh-CN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宋体"/>
                          <a:ea typeface="宋体"/>
                          <a:cs typeface="宋体"/>
                        </a:rPr>
                        <a:t>标准差</a:t>
                      </a:r>
                      <a:r>
                        <a:rPr lang="zh-CN" altLang="en-US" sz="1600" kern="1200" dirty="0" smtClean="0">
                          <a:effectLst/>
                          <a:latin typeface="宋体"/>
                          <a:ea typeface="宋体"/>
                          <a:cs typeface="宋体"/>
                        </a:rPr>
                        <a:t>界定高焦虑组与低焦虑组</a:t>
                      </a:r>
                      <a:r>
                        <a:rPr lang="en-US" sz="1600" dirty="0" smtClean="0">
                          <a:effectLst/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endParaRPr lang="en-US" sz="1600" dirty="0">
                        <a:solidFill>
                          <a:srgbClr val="000000"/>
                        </a:solidFill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effectLst/>
                          <a:latin typeface="宋体"/>
                          <a:ea typeface="宋体"/>
                          <a:cs typeface="宋体"/>
                        </a:rPr>
                        <a:t>2. </a:t>
                      </a:r>
                      <a:r>
                        <a:rPr lang="zh-CN" altLang="en-US" sz="1600" kern="1200" dirty="0" smtClean="0">
                          <a:effectLst/>
                          <a:latin typeface="宋体"/>
                          <a:ea typeface="宋体"/>
                          <a:cs typeface="宋体"/>
                        </a:rPr>
                        <a:t>用百分位数为</a:t>
                      </a: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宋体"/>
                          <a:ea typeface="宋体"/>
                          <a:cs typeface="宋体"/>
                        </a:rPr>
                        <a:t>25%</a:t>
                      </a:r>
                      <a:r>
                        <a:rPr lang="zh-CN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宋体"/>
                          <a:ea typeface="宋体"/>
                          <a:cs typeface="宋体"/>
                        </a:rPr>
                        <a:t>和</a:t>
                      </a:r>
                      <a:r>
                        <a:rPr 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宋体"/>
                          <a:ea typeface="宋体"/>
                          <a:cs typeface="宋体"/>
                        </a:rPr>
                        <a:t>75%</a:t>
                      </a:r>
                      <a:r>
                        <a:rPr lang="zh-CN" altLang="en-US" sz="1600" kern="1200" dirty="0" smtClean="0">
                          <a:effectLst/>
                          <a:latin typeface="宋体"/>
                          <a:ea typeface="宋体"/>
                          <a:cs typeface="宋体"/>
                        </a:rPr>
                        <a:t>的焦虑值界定高焦虑组与低焦虑组</a:t>
                      </a:r>
                      <a:r>
                        <a:rPr lang="en-US" sz="1600" dirty="0" smtClean="0">
                          <a:effectLst/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endParaRPr lang="en-US" sz="1600" dirty="0">
                        <a:solidFill>
                          <a:srgbClr val="000000"/>
                        </a:solidFill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effectLst/>
                          <a:latin typeface="宋体"/>
                          <a:ea typeface="宋体"/>
                          <a:cs typeface="宋体"/>
                        </a:rPr>
                        <a:t>3. </a:t>
                      </a:r>
                      <a:r>
                        <a:rPr lang="zh-CN" altLang="en-US" sz="1600" kern="1200" dirty="0" smtClean="0">
                          <a:effectLst/>
                          <a:latin typeface="宋体"/>
                          <a:ea typeface="宋体"/>
                          <a:cs typeface="宋体"/>
                        </a:rPr>
                        <a:t>用</a:t>
                      </a:r>
                      <a:r>
                        <a:rPr lang="zh-CN" altLang="en-US" sz="1600" kern="1200" dirty="0" smtClean="0">
                          <a:solidFill>
                            <a:srgbClr val="FF0000"/>
                          </a:solidFill>
                          <a:effectLst/>
                          <a:latin typeface="宋体"/>
                          <a:ea typeface="宋体"/>
                          <a:cs typeface="宋体"/>
                        </a:rPr>
                        <a:t>平均值</a:t>
                      </a:r>
                      <a:r>
                        <a:rPr lang="zh-CN" altLang="en-US" sz="1600" kern="1200" dirty="0" smtClean="0">
                          <a:effectLst/>
                          <a:latin typeface="宋体"/>
                          <a:ea typeface="宋体"/>
                          <a:cs typeface="宋体"/>
                        </a:rPr>
                        <a:t>界定高焦虑组与低焦虑组</a:t>
                      </a:r>
                      <a:r>
                        <a:rPr lang="en-US" sz="1600" dirty="0" smtClean="0">
                          <a:effectLst/>
                          <a:latin typeface="宋体"/>
                          <a:ea typeface="宋体"/>
                          <a:cs typeface="宋体"/>
                        </a:rPr>
                        <a:t> </a:t>
                      </a:r>
                      <a:endParaRPr lang="en-US" sz="1600" dirty="0">
                        <a:solidFill>
                          <a:srgbClr val="000000"/>
                        </a:solidFill>
                        <a:latin typeface="宋体"/>
                        <a:ea typeface="宋体"/>
                        <a:cs typeface="宋体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422680"/>
              </p:ext>
            </p:extLst>
          </p:nvPr>
        </p:nvGraphicFramePr>
        <p:xfrm>
          <a:off x="1025120" y="3862970"/>
          <a:ext cx="6892120" cy="144780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6892120"/>
              </a:tblGrid>
              <a:tr h="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焦虑值与口语流利性五项指标的回归分析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在</a:t>
                      </a:r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控制各个变量</a:t>
                      </a:r>
                      <a:r>
                        <a:rPr lang="zh-CN" altLang="en-US" sz="1600" dirty="0" smtClean="0"/>
                        <a:t>的情况下，焦虑值与口语流利性五项指标的回归分析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/>
                        <a:t>考试焦虑值与口语流利性五项指标的回归分析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在</a:t>
                      </a:r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控制各个变量</a:t>
                      </a:r>
                      <a:r>
                        <a:rPr lang="zh-CN" altLang="en-US" sz="1600" dirty="0" smtClean="0"/>
                        <a:t>的情况下，考试焦虑值与口语流利性五项指标的回归分析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8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  <a:latin typeface="宋体"/>
                <a:ea typeface="宋体"/>
                <a:cs typeface="宋体"/>
              </a:rPr>
              <a:t>选题起源</a:t>
            </a:r>
            <a:endParaRPr lang="en-US" sz="2200" b="1" dirty="0">
              <a:solidFill>
                <a:schemeClr val="bg2">
                  <a:lumMod val="50000"/>
                </a:schemeClr>
              </a:solidFill>
              <a:latin typeface="宋体"/>
              <a:ea typeface="宋体"/>
              <a:cs typeface="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8010" y="1715806"/>
            <a:ext cx="7120551" cy="4343400"/>
          </a:xfrm>
        </p:spPr>
        <p:txBody>
          <a:bodyPr>
            <a:normAutofit/>
          </a:bodyPr>
          <a:lstStyle/>
          <a:p>
            <a:r>
              <a:rPr lang="en-US" altLang="zh-CN" sz="1600" i="1" dirty="0" smtClean="0">
                <a:latin typeface="Times New Roman"/>
                <a:cs typeface="Times New Roman"/>
              </a:rPr>
              <a:t>EFL Learners’ Anxiety Level and Their Beliefs about Corrective Feedback in Oral Communication Classes, </a:t>
            </a:r>
            <a:r>
              <a:rPr lang="en-US" sz="1600" dirty="0" smtClean="0">
                <a:latin typeface="Times New Roman"/>
                <a:cs typeface="Times New Roman"/>
              </a:rPr>
              <a:t>Laurence Jun Zhang, </a:t>
            </a:r>
            <a:r>
              <a:rPr lang="en-US" sz="1600" dirty="0" err="1" smtClean="0">
                <a:latin typeface="Times New Roman"/>
                <a:cs typeface="Times New Roman"/>
              </a:rPr>
              <a:t>Muhannad</a:t>
            </a:r>
            <a:r>
              <a:rPr lang="en-US" sz="1600" dirty="0" smtClean="0">
                <a:latin typeface="Times New Roman"/>
                <a:cs typeface="Times New Roman"/>
              </a:rPr>
              <a:t> </a:t>
            </a:r>
            <a:r>
              <a:rPr lang="en-US" sz="1600" dirty="0" err="1" smtClean="0">
                <a:latin typeface="Times New Roman"/>
                <a:cs typeface="Times New Roman"/>
              </a:rPr>
              <a:t>Rahimi</a:t>
            </a:r>
            <a:r>
              <a:rPr lang="en-US" sz="1600" dirty="0" smtClean="0">
                <a:latin typeface="Times New Roman"/>
                <a:cs typeface="Times New Roman"/>
              </a:rPr>
              <a:t>, 2014</a:t>
            </a:r>
            <a:endParaRPr lang="en-US" altLang="zh-CN" sz="1600" dirty="0" smtClean="0">
              <a:latin typeface="Times New Roman"/>
              <a:cs typeface="Times New Roman"/>
            </a:endParaRPr>
          </a:p>
          <a:p>
            <a:r>
              <a:rPr lang="zh-CN" altLang="en-US" sz="1600" dirty="0" smtClean="0"/>
              <a:t>江苏省教育厅研究生科研创新项目</a:t>
            </a:r>
            <a:endParaRPr lang="en-US" sz="1600" dirty="0"/>
          </a:p>
          <a:p>
            <a:r>
              <a:rPr lang="zh-CN" altLang="en-US" sz="1600" dirty="0" smtClean="0"/>
              <a:t>南京大学海外教育学院汉语口语预料库的建立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9314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982043"/>
              </p:ext>
            </p:extLst>
          </p:nvPr>
        </p:nvGraphicFramePr>
        <p:xfrm>
          <a:off x="1731896" y="484637"/>
          <a:ext cx="5525574" cy="6041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051"/>
                <a:gridCol w="783225"/>
                <a:gridCol w="1022643"/>
                <a:gridCol w="989655"/>
              </a:tblGrid>
              <a:tr h="462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变量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样本量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平均值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标准差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焦虑分数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考试焦虑分数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92.39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7.96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15.69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1.78</a:t>
                      </a:r>
                    </a:p>
                  </a:txBody>
                  <a:tcPr marL="68580" marR="68580" marT="0" marB="0"/>
                </a:tc>
              </a:tr>
              <a:tr h="462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音节总数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1550.41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563.11</a:t>
                      </a:r>
                    </a:p>
                  </a:txBody>
                  <a:tcPr marL="68580" marR="68580" marT="0" marB="0"/>
                </a:tc>
              </a:tr>
              <a:tr h="462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时间总数（含停顿）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1061.03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244.51</a:t>
                      </a:r>
                    </a:p>
                  </a:txBody>
                  <a:tcPr marL="68580" marR="68580" marT="0" marB="0"/>
                </a:tc>
              </a:tr>
              <a:tr h="462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&gt;=1s</a:t>
                      </a: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停顿时间总量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304.88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139.63</a:t>
                      </a:r>
                    </a:p>
                  </a:txBody>
                  <a:tcPr marL="68580" marR="68580" marT="0" marB="0"/>
                </a:tc>
              </a:tr>
              <a:tr h="462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&gt;=1s</a:t>
                      </a: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停顿时间总次数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122.74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53.99</a:t>
                      </a:r>
                    </a:p>
                  </a:txBody>
                  <a:tcPr marL="68580" marR="68580" marT="0" marB="0"/>
                </a:tc>
              </a:tr>
              <a:tr h="462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修改剔除次数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27.50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21.04</a:t>
                      </a:r>
                    </a:p>
                  </a:txBody>
                  <a:tcPr marL="68580" marR="68580" marT="0" marB="0"/>
                </a:tc>
              </a:tr>
              <a:tr h="462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修改剔除音节数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75.26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62.31</a:t>
                      </a:r>
                    </a:p>
                  </a:txBody>
                  <a:tcPr marL="68580" marR="68580" marT="0" marB="0"/>
                </a:tc>
              </a:tr>
              <a:tr h="462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语速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89.00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30.92</a:t>
                      </a:r>
                    </a:p>
                  </a:txBody>
                  <a:tcPr marL="68580" marR="68580" marT="0" marB="0"/>
                </a:tc>
              </a:tr>
              <a:tr h="462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平均停顿长度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1.11</a:t>
                      </a:r>
                    </a:p>
                  </a:txBody>
                  <a:tcPr marL="68580" marR="68580" marT="0" marB="0"/>
                </a:tc>
              </a:tr>
              <a:tr h="462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平均语流长度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15.40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9.92</a:t>
                      </a:r>
                    </a:p>
                  </a:txBody>
                  <a:tcPr marL="68580" marR="68580" marT="0" marB="0"/>
                </a:tc>
              </a:tr>
              <a:tr h="462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每百音节更改次数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1.80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1.16</a:t>
                      </a:r>
                    </a:p>
                  </a:txBody>
                  <a:tcPr marL="68580" marR="68580" marT="0" marB="0"/>
                </a:tc>
              </a:tr>
              <a:tr h="462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剔除音节数与总音节数之比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497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886286"/>
              </p:ext>
            </p:extLst>
          </p:nvPr>
        </p:nvGraphicFramePr>
        <p:xfrm>
          <a:off x="1880345" y="1514046"/>
          <a:ext cx="4981262" cy="348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953"/>
                <a:gridCol w="1137057"/>
                <a:gridCol w="1039138"/>
                <a:gridCol w="1105114"/>
              </a:tblGrid>
              <a:tr h="38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变量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样本量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平均值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标准差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</a:tr>
              <a:tr h="38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年龄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75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7.47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3.35</a:t>
                      </a:r>
                    </a:p>
                  </a:txBody>
                  <a:tcPr marL="67925" marR="67925" marT="0" marB="0"/>
                </a:tc>
              </a:tr>
              <a:tr h="38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东亚与非东亚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0.20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0.40</a:t>
                      </a:r>
                    </a:p>
                  </a:txBody>
                  <a:tcPr marL="67925" marR="67925" marT="0" marB="0"/>
                </a:tc>
              </a:tr>
              <a:tr h="38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专业领域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1.26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0.67</a:t>
                      </a:r>
                    </a:p>
                  </a:txBody>
                  <a:tcPr marL="67925" marR="67925" marT="0" marB="0"/>
                </a:tc>
              </a:tr>
              <a:tr h="38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其他外语种类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23.19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22.49</a:t>
                      </a:r>
                    </a:p>
                  </a:txBody>
                  <a:tcPr marL="67925" marR="67925" marT="0" marB="0"/>
                </a:tc>
              </a:tr>
              <a:tr h="38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汉语学习时间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60.62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42.28</a:t>
                      </a:r>
                    </a:p>
                  </a:txBody>
                  <a:tcPr marL="67925" marR="67925" marT="0" marB="0"/>
                </a:tc>
              </a:tr>
              <a:tr h="38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HSK</a:t>
                      </a: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级别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1.51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2.12</a:t>
                      </a:r>
                    </a:p>
                  </a:txBody>
                  <a:tcPr marL="67925" marR="67925" marT="0" marB="0"/>
                </a:tc>
              </a:tr>
              <a:tr h="38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汉语水平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1.96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0.86</a:t>
                      </a:r>
                    </a:p>
                  </a:txBody>
                  <a:tcPr marL="67925" marR="67925" marT="0" marB="0"/>
                </a:tc>
              </a:tr>
              <a:tr h="387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性别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1.72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0.45</a:t>
                      </a:r>
                    </a:p>
                  </a:txBody>
                  <a:tcPr marL="67925" marR="679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22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9005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200" dirty="0">
                <a:latin typeface="宋体"/>
                <a:ea typeface="宋体"/>
                <a:cs typeface="宋体"/>
              </a:rPr>
              <a:t>用平均值</a:t>
            </a:r>
            <a:r>
              <a:rPr lang="en-US" sz="2200" dirty="0">
                <a:latin typeface="宋体"/>
                <a:ea typeface="宋体"/>
                <a:cs typeface="宋体"/>
              </a:rPr>
              <a:t>+/-</a:t>
            </a:r>
            <a:r>
              <a:rPr lang="zh-CN" altLang="en-US" sz="2200" dirty="0" smtClean="0">
                <a:latin typeface="宋体"/>
                <a:ea typeface="宋体"/>
                <a:cs typeface="宋体"/>
              </a:rPr>
              <a:t>标准差界定总焦虑组别</a:t>
            </a:r>
            <a:r>
              <a:rPr lang="en-US" sz="2200" dirty="0" smtClean="0">
                <a:latin typeface="宋体"/>
                <a:ea typeface="宋体"/>
                <a:cs typeface="宋体"/>
              </a:rPr>
              <a:t> </a:t>
            </a:r>
            <a:endParaRPr lang="en-US" sz="2200" dirty="0">
              <a:latin typeface="宋体"/>
              <a:ea typeface="宋体"/>
              <a:cs typeface="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0874"/>
            <a:ext cx="8229600" cy="55343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1.1: </a:t>
            </a:r>
            <a:r>
              <a:rPr lang="zh-CN" altLang="en-US" sz="1600" dirty="0" smtClean="0">
                <a:latin typeface="Times New Roman"/>
                <a:ea typeface="宋体"/>
                <a:cs typeface="Times New Roman"/>
              </a:rPr>
              <a:t>语速</a:t>
            </a:r>
            <a:endParaRPr lang="en-US" altLang="zh-CN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1.2: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平均停顿长度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 </a:t>
            </a:r>
          </a:p>
          <a:p>
            <a:pPr marL="0" indent="0">
              <a:buNone/>
            </a:pP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1.3: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平均语流长度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1.4: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每百音节更改次数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1.5: 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剔除音节数与总音节数之比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endParaRPr lang="en-US" sz="1600" dirty="0" smtClean="0">
              <a:latin typeface="Times New Roman"/>
              <a:ea typeface="宋体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216369"/>
              </p:ext>
            </p:extLst>
          </p:nvPr>
        </p:nvGraphicFramePr>
        <p:xfrm>
          <a:off x="862928" y="994728"/>
          <a:ext cx="730777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962"/>
                <a:gridCol w="1217962"/>
                <a:gridCol w="1217962"/>
                <a:gridCol w="1217962"/>
                <a:gridCol w="1217962"/>
                <a:gridCol w="1217962"/>
              </a:tblGrid>
              <a:tr h="160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60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87.85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18.08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-0.67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602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102.73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67.40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130753"/>
              </p:ext>
            </p:extLst>
          </p:nvPr>
        </p:nvGraphicFramePr>
        <p:xfrm>
          <a:off x="862928" y="2005129"/>
          <a:ext cx="730777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962"/>
                <a:gridCol w="1217962"/>
                <a:gridCol w="1217962"/>
                <a:gridCol w="1217962"/>
                <a:gridCol w="1217962"/>
                <a:gridCol w="1217962"/>
              </a:tblGrid>
              <a:tr h="1517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517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2.23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0.72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-1.62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0.06</a:t>
                      </a:r>
                    </a:p>
                  </a:txBody>
                  <a:tcPr marL="68580" marR="68580" marT="0" marB="0" anchor="b"/>
                </a:tc>
              </a:tr>
              <a:tr h="1517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2.70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0.59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765419"/>
              </p:ext>
            </p:extLst>
          </p:nvPr>
        </p:nvGraphicFramePr>
        <p:xfrm>
          <a:off x="862928" y="3000374"/>
          <a:ext cx="730777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371"/>
                <a:gridCol w="1286553"/>
                <a:gridCol w="1217962"/>
                <a:gridCol w="1217962"/>
                <a:gridCol w="1217962"/>
                <a:gridCol w="1217962"/>
              </a:tblGrid>
              <a:tr h="83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3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16.12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11.24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0.30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35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14.53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12.66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195201"/>
              </p:ext>
            </p:extLst>
          </p:nvPr>
        </p:nvGraphicFramePr>
        <p:xfrm>
          <a:off x="862928" y="4032841"/>
          <a:ext cx="730777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962"/>
                <a:gridCol w="1217962"/>
                <a:gridCol w="1217962"/>
                <a:gridCol w="1217962"/>
                <a:gridCol w="1217962"/>
                <a:gridCol w="121796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1.56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1.05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-0.22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0.41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1.66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1.04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797326"/>
              </p:ext>
            </p:extLst>
          </p:nvPr>
        </p:nvGraphicFramePr>
        <p:xfrm>
          <a:off x="862928" y="5021283"/>
          <a:ext cx="730777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962"/>
                <a:gridCol w="1217962"/>
                <a:gridCol w="1217962"/>
                <a:gridCol w="1217962"/>
                <a:gridCol w="1217962"/>
                <a:gridCol w="1217962"/>
              </a:tblGrid>
              <a:tr h="193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0.04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0.44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1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9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2482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200" dirty="0">
                <a:latin typeface="宋体"/>
                <a:ea typeface="宋体"/>
                <a:cs typeface="宋体"/>
              </a:rPr>
              <a:t>用百分位数为</a:t>
            </a:r>
            <a:r>
              <a:rPr lang="en-US" sz="2200" dirty="0">
                <a:latin typeface="宋体"/>
                <a:ea typeface="宋体"/>
                <a:cs typeface="宋体"/>
              </a:rPr>
              <a:t>25%</a:t>
            </a:r>
            <a:r>
              <a:rPr lang="zh-CN" altLang="en-US" sz="2200" dirty="0">
                <a:latin typeface="宋体"/>
                <a:ea typeface="宋体"/>
                <a:cs typeface="宋体"/>
              </a:rPr>
              <a:t>和</a:t>
            </a:r>
            <a:r>
              <a:rPr lang="en-US" sz="2200" dirty="0">
                <a:latin typeface="宋体"/>
                <a:ea typeface="宋体"/>
                <a:cs typeface="宋体"/>
              </a:rPr>
              <a:t>75%</a:t>
            </a:r>
            <a:r>
              <a:rPr lang="zh-CN" altLang="en-US" sz="2200" dirty="0" smtClean="0">
                <a:latin typeface="宋体"/>
                <a:ea typeface="宋体"/>
                <a:cs typeface="宋体"/>
              </a:rPr>
              <a:t>的焦虑值界定总焦虑组别</a:t>
            </a:r>
            <a:r>
              <a:rPr lang="en-US" sz="2200" dirty="0" smtClean="0">
                <a:latin typeface="宋体"/>
                <a:ea typeface="宋体"/>
                <a:cs typeface="宋体"/>
              </a:rPr>
              <a:t> </a:t>
            </a:r>
            <a:endParaRPr lang="en-US" sz="2200" dirty="0">
              <a:latin typeface="宋体"/>
              <a:ea typeface="宋体"/>
              <a:cs typeface="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386" y="675563"/>
            <a:ext cx="8229600" cy="5842588"/>
          </a:xfrm>
        </p:spPr>
        <p:txBody>
          <a:bodyPr>
            <a:noAutofit/>
          </a:bodyPr>
          <a:lstStyle/>
          <a:p>
            <a:endParaRPr lang="en-US" sz="16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  Table </a:t>
            </a:r>
            <a:r>
              <a:rPr lang="en-US" sz="16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2.1: </a:t>
            </a:r>
            <a:r>
              <a:rPr lang="zh-CN" altLang="en-US" sz="16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语速</a:t>
            </a:r>
            <a:endParaRPr lang="en-US" sz="16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  Table </a:t>
            </a:r>
            <a:r>
              <a:rPr lang="en-US" sz="16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2.2: </a:t>
            </a:r>
            <a:r>
              <a:rPr lang="zh-CN" altLang="en-US" sz="16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平均停顿长度</a:t>
            </a:r>
            <a:endParaRPr lang="en-US" sz="16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endParaRPr lang="en-US" sz="16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  Table </a:t>
            </a:r>
            <a:r>
              <a:rPr lang="en-US" sz="16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2.3: </a:t>
            </a:r>
            <a:r>
              <a:rPr lang="zh-CN" altLang="en-US" sz="16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平均语流长度</a:t>
            </a:r>
            <a:endParaRPr lang="en-US" sz="16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endParaRPr lang="en-US" sz="16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  Table </a:t>
            </a:r>
            <a:r>
              <a:rPr lang="en-US" sz="16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2.4: </a:t>
            </a:r>
            <a:r>
              <a:rPr lang="zh-CN" altLang="en-US" sz="16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每百音节更改</a:t>
            </a:r>
            <a:r>
              <a:rPr lang="zh-CN" altLang="en-US" sz="16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次数</a:t>
            </a:r>
            <a:endParaRPr lang="en-US" sz="16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endParaRPr lang="en-US" sz="16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  Table </a:t>
            </a:r>
            <a:r>
              <a:rPr lang="en-US" sz="16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2.5:  </a:t>
            </a:r>
            <a:r>
              <a:rPr lang="zh-CN" altLang="en-US" sz="16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剔除音节数与总音节数之比</a:t>
            </a:r>
            <a:endParaRPr lang="en-US" sz="16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endParaRPr lang="en-US" sz="16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99812"/>
              </p:ext>
            </p:extLst>
          </p:nvPr>
        </p:nvGraphicFramePr>
        <p:xfrm>
          <a:off x="754910" y="1499426"/>
          <a:ext cx="721528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547"/>
                <a:gridCol w="1202547"/>
                <a:gridCol w="1202547"/>
                <a:gridCol w="1202547"/>
                <a:gridCol w="1202547"/>
                <a:gridCol w="1202547"/>
              </a:tblGrid>
              <a:tr h="1364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364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92.75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20.07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-0.38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0.35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364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19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97.37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51.903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114729"/>
              </p:ext>
            </p:extLst>
          </p:nvPr>
        </p:nvGraphicFramePr>
        <p:xfrm>
          <a:off x="754910" y="2669206"/>
          <a:ext cx="721528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547"/>
                <a:gridCol w="1202547"/>
                <a:gridCol w="1202547"/>
                <a:gridCol w="1202547"/>
                <a:gridCol w="1202547"/>
                <a:gridCol w="120254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2.59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1.03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0.49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2.59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654777"/>
              </p:ext>
            </p:extLst>
          </p:nvPr>
        </p:nvGraphicFramePr>
        <p:xfrm>
          <a:off x="754910" y="3958255"/>
          <a:ext cx="721528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547"/>
                <a:gridCol w="1202547"/>
                <a:gridCol w="1202547"/>
                <a:gridCol w="1202547"/>
                <a:gridCol w="1202547"/>
                <a:gridCol w="1202547"/>
              </a:tblGrid>
              <a:tr h="514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2.59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1.03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0.49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1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2.59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811758"/>
              </p:ext>
            </p:extLst>
          </p:nvPr>
        </p:nvGraphicFramePr>
        <p:xfrm>
          <a:off x="754910" y="4992415"/>
          <a:ext cx="721528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547"/>
                <a:gridCol w="1202547"/>
                <a:gridCol w="1202547"/>
                <a:gridCol w="1202547"/>
                <a:gridCol w="1202547"/>
                <a:gridCol w="1202547"/>
              </a:tblGrid>
              <a:tr h="1348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1.64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1.30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-0.36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0.36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1.73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1.22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333468"/>
              </p:ext>
            </p:extLst>
          </p:nvPr>
        </p:nvGraphicFramePr>
        <p:xfrm>
          <a:off x="754910" y="5968081"/>
          <a:ext cx="721528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547"/>
                <a:gridCol w="1202547"/>
                <a:gridCol w="1202547"/>
                <a:gridCol w="1202547"/>
                <a:gridCol w="1202547"/>
                <a:gridCol w="1202547"/>
              </a:tblGrid>
              <a:tr h="2108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349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-0.48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0.32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349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7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740" y="0"/>
            <a:ext cx="8229600" cy="761479"/>
          </a:xfrm>
        </p:spPr>
        <p:txBody>
          <a:bodyPr>
            <a:normAutofit/>
          </a:bodyPr>
          <a:lstStyle/>
          <a:p>
            <a:r>
              <a:rPr lang="en-US" sz="2200" dirty="0">
                <a:latin typeface="Times New Roman"/>
                <a:ea typeface="宋体"/>
                <a:cs typeface="Times New Roman"/>
              </a:rPr>
              <a:t> </a:t>
            </a:r>
            <a:r>
              <a:rPr lang="zh-CN" altLang="en-US" sz="2200" dirty="0">
                <a:latin typeface="Times New Roman"/>
                <a:ea typeface="宋体"/>
                <a:cs typeface="Times New Roman"/>
              </a:rPr>
              <a:t>用平均值界定焦虑组别</a:t>
            </a:r>
            <a:r>
              <a:rPr lang="en-US" sz="2200" dirty="0">
                <a:latin typeface="Times New Roman"/>
                <a:ea typeface="宋体"/>
                <a:cs typeface="Times New Roman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946" y="490899"/>
            <a:ext cx="8229600" cy="5793555"/>
          </a:xfrm>
        </p:spPr>
        <p:txBody>
          <a:bodyPr>
            <a:noAutofit/>
          </a:bodyPr>
          <a:lstStyle/>
          <a:p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3.1: </a:t>
            </a:r>
            <a:r>
              <a:rPr lang="zh-CN" altLang="en-US" sz="1600" dirty="0" smtClean="0">
                <a:latin typeface="Times New Roman"/>
                <a:ea typeface="宋体"/>
                <a:cs typeface="Times New Roman"/>
              </a:rPr>
              <a:t>语速</a:t>
            </a: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3.2: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平均停顿长度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 </a:t>
            </a:r>
          </a:p>
          <a:p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3.3: </a:t>
            </a:r>
            <a:r>
              <a:rPr lang="zh-CN" altLang="en-US" sz="1600" dirty="0" smtClean="0">
                <a:latin typeface="Times New Roman"/>
                <a:ea typeface="宋体"/>
                <a:cs typeface="Times New Roman"/>
              </a:rPr>
              <a:t>平均语流长度</a:t>
            </a: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3.4: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每百音节更改次数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3.5: 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剔除音节数与总音节数之比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endParaRPr lang="en-US" sz="1600" dirty="0">
              <a:latin typeface="Times New Roman"/>
              <a:ea typeface="宋体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477578"/>
              </p:ext>
            </p:extLst>
          </p:nvPr>
        </p:nvGraphicFramePr>
        <p:xfrm>
          <a:off x="888950" y="1256516"/>
          <a:ext cx="780353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589"/>
                <a:gridCol w="1300589"/>
                <a:gridCol w="1300589"/>
                <a:gridCol w="1300589"/>
                <a:gridCol w="1300589"/>
                <a:gridCol w="1300589"/>
              </a:tblGrid>
              <a:tr h="2128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87.48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20.89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-0.44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0.33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398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37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90.61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39.06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617011"/>
              </p:ext>
            </p:extLst>
          </p:nvPr>
        </p:nvGraphicFramePr>
        <p:xfrm>
          <a:off x="888944" y="2452493"/>
          <a:ext cx="780353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589"/>
                <a:gridCol w="1300589"/>
                <a:gridCol w="1300589"/>
                <a:gridCol w="1300589"/>
                <a:gridCol w="1300589"/>
                <a:gridCol w="1300589"/>
              </a:tblGrid>
              <a:tr h="751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51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2.71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1.30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0.90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51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2.49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546532"/>
              </p:ext>
            </p:extLst>
          </p:nvPr>
        </p:nvGraphicFramePr>
        <p:xfrm>
          <a:off x="888944" y="3751129"/>
          <a:ext cx="780354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590"/>
                <a:gridCol w="1300590"/>
                <a:gridCol w="1300590"/>
                <a:gridCol w="1300590"/>
                <a:gridCol w="1300590"/>
                <a:gridCol w="1300590"/>
              </a:tblGrid>
              <a:tr h="1418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418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16.48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10.13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0.95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418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14.29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9.71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860812"/>
              </p:ext>
            </p:extLst>
          </p:nvPr>
        </p:nvGraphicFramePr>
        <p:xfrm>
          <a:off x="888944" y="5898105"/>
          <a:ext cx="7803534" cy="772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589"/>
                <a:gridCol w="1300589"/>
                <a:gridCol w="1300589"/>
                <a:gridCol w="1300589"/>
                <a:gridCol w="1300589"/>
                <a:gridCol w="1300589"/>
              </a:tblGrid>
              <a:tr h="2575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5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1.72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1.18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-0.62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5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1.88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1.14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272856"/>
              </p:ext>
            </p:extLst>
          </p:nvPr>
        </p:nvGraphicFramePr>
        <p:xfrm>
          <a:off x="888950" y="4799088"/>
          <a:ext cx="780353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589"/>
                <a:gridCol w="1300589"/>
                <a:gridCol w="1300589"/>
                <a:gridCol w="1300589"/>
                <a:gridCol w="1300589"/>
                <a:gridCol w="1300589"/>
              </a:tblGrid>
              <a:tr h="57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9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-0.57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93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20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217" y="338259"/>
            <a:ext cx="8506680" cy="1143000"/>
          </a:xfrm>
        </p:spPr>
        <p:txBody>
          <a:bodyPr/>
          <a:lstStyle/>
          <a:p>
            <a:r>
              <a:rPr lang="zh-CN" altLang="en-US" sz="2200" b="1" dirty="0" smtClean="0">
                <a:solidFill>
                  <a:schemeClr val="bg2">
                    <a:lumMod val="50000"/>
                  </a:schemeClr>
                </a:solidFill>
              </a:rPr>
              <a:t>总焦虑值与口语流利性的相关性</a:t>
            </a:r>
            <a:endParaRPr lang="en-US" sz="2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571600"/>
              </p:ext>
            </p:extLst>
          </p:nvPr>
        </p:nvGraphicFramePr>
        <p:xfrm>
          <a:off x="823861" y="2780396"/>
          <a:ext cx="7449667" cy="2607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67136"/>
                <a:gridCol w="978335"/>
                <a:gridCol w="1355938"/>
                <a:gridCol w="1307616"/>
                <a:gridCol w="1187586"/>
                <a:gridCol w="1453056"/>
              </a:tblGrid>
              <a:tr h="651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分组方法</a:t>
                      </a: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\</a:t>
                      </a: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相关性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语速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平均停顿</a:t>
                      </a:r>
                      <a:endParaRPr lang="en-US" altLang="zh-CN" sz="16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长度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平均语流</a:t>
                      </a:r>
                      <a:endParaRPr lang="en-US" altLang="zh-CN" sz="16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长度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每百音节</a:t>
                      </a:r>
                      <a:endParaRPr lang="en-US" altLang="zh-CN" sz="16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更改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次数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剔除音节数与总音节数之比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1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第一种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=</a:t>
                      </a:r>
                    </a:p>
                  </a:txBody>
                  <a:tcPr marL="68580" marR="68580" marT="0" marB="0"/>
                </a:tc>
              </a:tr>
              <a:tr h="651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第二种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=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651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第三种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=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3861" y="1629718"/>
            <a:ext cx="74496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在“平均值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+/-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标准差” 、“百分位数为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25%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和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75%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的焦虑值”和“平均值”三种对焦虑值分高低组的方法下，总焦虑值与各项指标所表现的口语流利性的相关情况如下表（“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+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”代表正相关，“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-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”代表负相关，“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=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”代表不相关）：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endParaRPr lang="en-US" sz="1600" dirty="0">
              <a:latin typeface="Times New Roman"/>
              <a:ea typeface="宋体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384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98112" y="267047"/>
            <a:ext cx="8724900" cy="1143000"/>
          </a:xfrm>
        </p:spPr>
        <p:txBody>
          <a:bodyPr>
            <a:normAutofit/>
          </a:bodyPr>
          <a:lstStyle/>
          <a:p>
            <a:r>
              <a:rPr lang="zh-CN" altLang="en-US" sz="2200" dirty="0">
                <a:latin typeface="宋体"/>
                <a:ea typeface="宋体"/>
                <a:cs typeface="宋体"/>
              </a:rPr>
              <a:t>将焦虑值与口语流利性进行回归分析</a:t>
            </a:r>
            <a:r>
              <a:rPr lang="en-US" sz="2200" dirty="0">
                <a:latin typeface="宋体"/>
                <a:ea typeface="宋体"/>
                <a:cs typeface="宋体"/>
              </a:rPr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7258999"/>
              </p:ext>
            </p:extLst>
          </p:nvPr>
        </p:nvGraphicFramePr>
        <p:xfrm>
          <a:off x="758735" y="1699035"/>
          <a:ext cx="7839158" cy="382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1724"/>
                <a:gridCol w="1283750"/>
                <a:gridCol w="1440921"/>
                <a:gridCol w="1440921"/>
                <a:gridCol w="1440921"/>
                <a:gridCol w="1440921"/>
              </a:tblGrid>
              <a:tr h="2874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语速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平均停顿长度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平均语流长度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每百音节</a:t>
                      </a:r>
                      <a:endParaRPr lang="en-US" altLang="zh-CN" sz="1600" dirty="0" smtClean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更改</a:t>
                      </a: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次数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剔除音节数与总音节数之比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</a:tr>
              <a:tr h="476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焦虑值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0.354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-0.00369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-0.0326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0.00960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0.000272</a:t>
                      </a:r>
                    </a:p>
                  </a:txBody>
                  <a:tcPr marL="67925" marR="67925" marT="0" marB="0"/>
                </a:tc>
              </a:tr>
              <a:tr h="476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(0.225)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(0.00818)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(0.0734)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(0.00851)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(0.000235)</a:t>
                      </a:r>
                    </a:p>
                  </a:txBody>
                  <a:tcPr marL="67925" marR="67925" marT="0" marB="0"/>
                </a:tc>
              </a:tr>
              <a:tr h="476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常数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56.28</a:t>
                      </a:r>
                      <a:r>
                        <a:rPr lang="en-US" sz="16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***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2.947</a:t>
                      </a:r>
                      <a:r>
                        <a:rPr lang="en-US" sz="16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***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18.41</a:t>
                      </a:r>
                      <a:r>
                        <a:rPr lang="en-US" sz="16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***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0.913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0.0230</a:t>
                      </a:r>
                    </a:p>
                  </a:txBody>
                  <a:tcPr marL="67925" marR="67925" marT="0" marB="0"/>
                </a:tc>
              </a:tr>
              <a:tr h="476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(21.11)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(0.767)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(6.876)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(0.798)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(0.0221)</a:t>
                      </a:r>
                    </a:p>
                  </a:txBody>
                  <a:tcPr marL="67925" marR="67925" marT="0" marB="0"/>
                </a:tc>
              </a:tr>
              <a:tr h="476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76</a:t>
                      </a:r>
                    </a:p>
                  </a:txBody>
                  <a:tcPr marL="67925" marR="67925" marT="0" marB="0"/>
                </a:tc>
              </a:tr>
              <a:tr h="476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r2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0.0323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0.00274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0.00266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0.0169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0.0178</a:t>
                      </a:r>
                    </a:p>
                  </a:txBody>
                  <a:tcPr marL="67925" marR="67925" marT="0" marB="0"/>
                </a:tc>
              </a:tr>
              <a:tr h="4764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r2_a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0.0193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-0.0107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-0.0108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0.00360</a:t>
                      </a:r>
                    </a:p>
                  </a:txBody>
                  <a:tcPr marL="67925" marR="6792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0.00450</a:t>
                      </a:r>
                    </a:p>
                  </a:txBody>
                  <a:tcPr marL="67925" marR="67925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8735" y="5632711"/>
            <a:ext cx="4020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Standard errors in parentheses</a:t>
            </a:r>
          </a:p>
          <a:p>
            <a:r>
              <a:rPr lang="en-US" sz="1600" baseline="30000" dirty="0">
                <a:latin typeface="Times New Roman"/>
                <a:cs typeface="Times New Roman"/>
              </a:rPr>
              <a:t>*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p</a:t>
            </a:r>
            <a:r>
              <a:rPr lang="en-US" sz="1600" dirty="0">
                <a:latin typeface="Times New Roman"/>
                <a:cs typeface="Times New Roman"/>
              </a:rPr>
              <a:t> &lt; .10, </a:t>
            </a:r>
            <a:r>
              <a:rPr lang="en-US" sz="1600" baseline="30000" dirty="0">
                <a:latin typeface="Times New Roman"/>
                <a:cs typeface="Times New Roman"/>
              </a:rPr>
              <a:t>**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p</a:t>
            </a:r>
            <a:r>
              <a:rPr lang="en-US" sz="1600" dirty="0">
                <a:latin typeface="Times New Roman"/>
                <a:cs typeface="Times New Roman"/>
              </a:rPr>
              <a:t> &lt; .05, </a:t>
            </a:r>
            <a:r>
              <a:rPr lang="en-US" sz="1600" baseline="30000" dirty="0">
                <a:latin typeface="Times New Roman"/>
                <a:cs typeface="Times New Roman"/>
              </a:rPr>
              <a:t>***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p</a:t>
            </a:r>
            <a:r>
              <a:rPr lang="en-US" sz="1600" dirty="0">
                <a:latin typeface="Times New Roman"/>
                <a:cs typeface="Times New Roman"/>
              </a:rPr>
              <a:t> &lt; .01</a:t>
            </a:r>
          </a:p>
          <a:p>
            <a:endParaRPr lang="en-US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75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080459"/>
              </p:ext>
            </p:extLst>
          </p:nvPr>
        </p:nvGraphicFramePr>
        <p:xfrm>
          <a:off x="313391" y="582887"/>
          <a:ext cx="8538352" cy="579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207"/>
                <a:gridCol w="1384829"/>
                <a:gridCol w="1384829"/>
                <a:gridCol w="1384829"/>
                <a:gridCol w="1384829"/>
                <a:gridCol w="1384829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语速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平均停顿长度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平均语流长度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每百音节</a:t>
                      </a:r>
                      <a:endParaRPr lang="en-US" altLang="zh-CN" sz="1600" dirty="0" smtClean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更改</a:t>
                      </a: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次数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剔除音节数与总音节数之比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焦虑值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0.305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0.00761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-0.119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0.00182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0.0000248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(0.304)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(0.00725)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(0.102)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(0.00989)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(0.000284)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年龄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-1.676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-0.0201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-0.246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-0.0188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-0.000365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(1.440)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(0.0344)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(0.482)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(0.0469)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(0.00135)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国籍</a:t>
                      </a:r>
                      <a:endParaRPr lang="en-US" altLang="zh-CN" sz="1600" dirty="0" smtClean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</a:t>
                      </a:r>
                      <a:r>
                        <a:rPr lang="zh-CN" altLang="en-US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非日韩</a:t>
                      </a:r>
                      <a:r>
                        <a:rPr lang="en-US" altLang="zh-CN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-9.236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-3.560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0.664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0.0170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(12.14)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(0.290)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(4.066)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(0.396)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(0.0114)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专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业</a:t>
                      </a:r>
                      <a:r>
                        <a:rPr lang="zh-CN" altLang="en-US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（理）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-0.107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-11.19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-0.409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-0.0126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(35.62)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(0.851)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(11.93)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(1.161)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(0.0333)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专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业</a:t>
                      </a:r>
                      <a:r>
                        <a:rPr lang="zh-CN" altLang="en-US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（文）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3.938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-0.447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1.116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0.661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0.0210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(17.66)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(0.422)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(5.914)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(0.575)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(0.0165)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其他外语种类数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0.0103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-0.00647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-0.0608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0.0112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0.000304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(0.190)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(0.00454)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(0.0636)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(0.00619)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(0.000178)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学习汉语的时间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-0.00811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0.0709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0.00913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0.000296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(0.175)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(0.00419)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(0.0587)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(0.00571)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(0.000164)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7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23955"/>
              </p:ext>
            </p:extLst>
          </p:nvPr>
        </p:nvGraphicFramePr>
        <p:xfrm>
          <a:off x="679741" y="480325"/>
          <a:ext cx="7825836" cy="554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149"/>
                <a:gridCol w="1280371"/>
                <a:gridCol w="1384829"/>
                <a:gridCol w="1384829"/>
                <a:gridCol w="1384829"/>
                <a:gridCol w="1384829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语速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平均停顿长度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平均语流长度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每百音节更改次数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剔除音节数与总音节数之比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HSK</a:t>
                      </a: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等级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1.853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-0.0715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0.0513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0.00209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(2.526)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(0.0603)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(0.846)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(0.0823)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(0.00236)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汉语水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平（中）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-0.108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0.522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-0.621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-0.0183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(14.68)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(0.351)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(4.917)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(0.478)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(0.0137)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汉语水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（高）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6.922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0.360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-0.938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-0.995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-0.0279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(16.10)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(0.384)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(5.391)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(0.524)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(0.0151)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性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别</a:t>
                      </a:r>
                      <a:r>
                        <a:rPr lang="zh-CN" altLang="en-US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（女）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13.82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-0.255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5.995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-0.339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-0.0101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(10.20)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(0.244)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(3.418)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(0.332)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(0.00954)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常数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50.68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2.732</a:t>
                      </a:r>
                      <a:r>
                        <a:rPr lang="en-US" sz="16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***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22.64</a:t>
                      </a:r>
                      <a:r>
                        <a:rPr lang="en-US" sz="16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**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1.446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0.0363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(32.64)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(0.780)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(10.93)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(1.064)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(0.0305)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0.262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0.244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r2_a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0.0943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0.0890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0.0475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0.0677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0.0666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2494" y="6027003"/>
            <a:ext cx="4020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Standard errors in parentheses</a:t>
            </a:r>
          </a:p>
          <a:p>
            <a:r>
              <a:rPr lang="en-US" sz="1600" baseline="30000" dirty="0">
                <a:latin typeface="Times New Roman"/>
                <a:cs typeface="Times New Roman"/>
              </a:rPr>
              <a:t>*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p</a:t>
            </a:r>
            <a:r>
              <a:rPr lang="en-US" sz="1600" dirty="0">
                <a:latin typeface="Times New Roman"/>
                <a:cs typeface="Times New Roman"/>
              </a:rPr>
              <a:t> &lt; .10, </a:t>
            </a:r>
            <a:r>
              <a:rPr lang="en-US" sz="1600" baseline="30000" dirty="0">
                <a:latin typeface="Times New Roman"/>
                <a:cs typeface="Times New Roman"/>
              </a:rPr>
              <a:t>**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p</a:t>
            </a:r>
            <a:r>
              <a:rPr lang="en-US" sz="1600" dirty="0">
                <a:latin typeface="Times New Roman"/>
                <a:cs typeface="Times New Roman"/>
              </a:rPr>
              <a:t> &lt; .05, </a:t>
            </a:r>
            <a:r>
              <a:rPr lang="en-US" sz="1600" baseline="30000" dirty="0">
                <a:latin typeface="Times New Roman"/>
                <a:cs typeface="Times New Roman"/>
              </a:rPr>
              <a:t>***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p</a:t>
            </a:r>
            <a:r>
              <a:rPr lang="en-US" sz="1600" dirty="0">
                <a:latin typeface="Times New Roman"/>
                <a:cs typeface="Times New Roman"/>
              </a:rPr>
              <a:t> &lt; .01</a:t>
            </a:r>
          </a:p>
          <a:p>
            <a:endParaRPr lang="en-US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079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763" y="-571500"/>
            <a:ext cx="8521547" cy="1143000"/>
          </a:xfrm>
        </p:spPr>
        <p:txBody>
          <a:bodyPr>
            <a:normAutofit/>
          </a:bodyPr>
          <a:lstStyle/>
          <a:p>
            <a:r>
              <a:rPr lang="zh-CN" altLang="en-US" sz="2200" dirty="0">
                <a:latin typeface="宋体"/>
                <a:ea typeface="宋体"/>
                <a:cs typeface="宋体"/>
              </a:rPr>
              <a:t>用平均值</a:t>
            </a:r>
            <a:r>
              <a:rPr lang="en-US" sz="2200" dirty="0">
                <a:latin typeface="宋体"/>
                <a:ea typeface="宋体"/>
                <a:cs typeface="宋体"/>
              </a:rPr>
              <a:t>+/-</a:t>
            </a:r>
            <a:r>
              <a:rPr lang="zh-CN" altLang="en-US" sz="2200" dirty="0" smtClean="0">
                <a:latin typeface="宋体"/>
                <a:ea typeface="宋体"/>
                <a:cs typeface="宋体"/>
              </a:rPr>
              <a:t>标准差界定</a:t>
            </a:r>
            <a:r>
              <a:rPr lang="zh-CN" altLang="en-US" sz="22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考试焦虑</a:t>
            </a:r>
            <a:r>
              <a:rPr lang="zh-CN" altLang="en-US" sz="2200" dirty="0" smtClean="0">
                <a:latin typeface="宋体"/>
                <a:ea typeface="宋体"/>
                <a:cs typeface="宋体"/>
              </a:rPr>
              <a:t>组别</a:t>
            </a:r>
            <a:r>
              <a:rPr lang="en-US" sz="2200" dirty="0" smtClean="0">
                <a:latin typeface="宋体"/>
                <a:ea typeface="宋体"/>
                <a:cs typeface="宋体"/>
              </a:rPr>
              <a:t> </a:t>
            </a:r>
            <a:endParaRPr lang="en-US" sz="2200" dirty="0">
              <a:latin typeface="宋体"/>
              <a:ea typeface="宋体"/>
              <a:cs typeface="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819" y="571500"/>
            <a:ext cx="8229600" cy="56191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1.1: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语速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1.2: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平均停顿长度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1.3: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平均语流长度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1.4: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每百音节更改次数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1.5: 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剔除音节数与总音节数之比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239576"/>
              </p:ext>
            </p:extLst>
          </p:nvPr>
        </p:nvGraphicFramePr>
        <p:xfrm>
          <a:off x="651649" y="841028"/>
          <a:ext cx="73519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327"/>
                <a:gridCol w="1225327"/>
                <a:gridCol w="1225327"/>
                <a:gridCol w="1225327"/>
                <a:gridCol w="1225327"/>
                <a:gridCol w="1225327"/>
              </a:tblGrid>
              <a:tr h="109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09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86.91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16.94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-0.85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0906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100.01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56.99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084759"/>
              </p:ext>
            </p:extLst>
          </p:nvPr>
        </p:nvGraphicFramePr>
        <p:xfrm>
          <a:off x="651649" y="1868969"/>
          <a:ext cx="73519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327"/>
                <a:gridCol w="1225327"/>
                <a:gridCol w="1225327"/>
                <a:gridCol w="1225327"/>
                <a:gridCol w="1225327"/>
                <a:gridCol w="1225327"/>
              </a:tblGrid>
              <a:tr h="1957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57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2.59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0.93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0.54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57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2.55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0.70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778748"/>
              </p:ext>
            </p:extLst>
          </p:nvPr>
        </p:nvGraphicFramePr>
        <p:xfrm>
          <a:off x="651649" y="2878571"/>
          <a:ext cx="73519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327"/>
                <a:gridCol w="1225327"/>
                <a:gridCol w="1225327"/>
                <a:gridCol w="1225327"/>
                <a:gridCol w="1225327"/>
                <a:gridCol w="1225327"/>
              </a:tblGrid>
              <a:tr h="1910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10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16.27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10.35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0.58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10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15.41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12.05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538481"/>
              </p:ext>
            </p:extLst>
          </p:nvPr>
        </p:nvGraphicFramePr>
        <p:xfrm>
          <a:off x="651649" y="3835417"/>
          <a:ext cx="73519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327"/>
                <a:gridCol w="1225327"/>
                <a:gridCol w="1225327"/>
                <a:gridCol w="1225327"/>
                <a:gridCol w="1225327"/>
                <a:gridCol w="1225327"/>
              </a:tblGrid>
              <a:tr h="175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2.01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1.41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-0.16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0.44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1.27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39826"/>
              </p:ext>
            </p:extLst>
          </p:nvPr>
        </p:nvGraphicFramePr>
        <p:xfrm>
          <a:off x="651649" y="4955301"/>
          <a:ext cx="735196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327"/>
                <a:gridCol w="1225327"/>
                <a:gridCol w="1225327"/>
                <a:gridCol w="1225327"/>
                <a:gridCol w="1225327"/>
                <a:gridCol w="1225327"/>
              </a:tblGrid>
              <a:tr h="7035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07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-0.32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0.38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070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45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317830"/>
              </p:ext>
            </p:extLst>
          </p:nvPr>
        </p:nvGraphicFramePr>
        <p:xfrm>
          <a:off x="-138396" y="152781"/>
          <a:ext cx="9645270" cy="65237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862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571500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200" dirty="0">
                <a:latin typeface="宋体"/>
                <a:ea typeface="宋体"/>
                <a:cs typeface="宋体"/>
              </a:rPr>
              <a:t>用百分位数为</a:t>
            </a:r>
            <a:r>
              <a:rPr lang="en-US" sz="2200" dirty="0">
                <a:latin typeface="宋体"/>
                <a:ea typeface="宋体"/>
                <a:cs typeface="宋体"/>
              </a:rPr>
              <a:t>25%</a:t>
            </a:r>
            <a:r>
              <a:rPr lang="zh-CN" altLang="en-US" sz="2200" dirty="0">
                <a:latin typeface="宋体"/>
                <a:ea typeface="宋体"/>
                <a:cs typeface="宋体"/>
              </a:rPr>
              <a:t>和</a:t>
            </a:r>
            <a:r>
              <a:rPr lang="en-US" sz="2200" dirty="0">
                <a:latin typeface="宋体"/>
                <a:ea typeface="宋体"/>
                <a:cs typeface="宋体"/>
              </a:rPr>
              <a:t>75%</a:t>
            </a:r>
            <a:r>
              <a:rPr lang="zh-CN" altLang="en-US" sz="2200" dirty="0" smtClean="0">
                <a:latin typeface="宋体"/>
                <a:ea typeface="宋体"/>
                <a:cs typeface="宋体"/>
              </a:rPr>
              <a:t>的焦虑值界定</a:t>
            </a:r>
            <a:r>
              <a:rPr lang="zh-CN" altLang="en-US" sz="22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考试焦虑</a:t>
            </a:r>
            <a:r>
              <a:rPr lang="zh-CN" altLang="en-US" sz="2200" dirty="0" smtClean="0">
                <a:latin typeface="宋体"/>
                <a:ea typeface="宋体"/>
                <a:cs typeface="宋体"/>
              </a:rPr>
              <a:t>组别</a:t>
            </a:r>
            <a:r>
              <a:rPr lang="en-US" sz="2200" dirty="0" smtClean="0">
                <a:latin typeface="宋体"/>
                <a:ea typeface="宋体"/>
                <a:cs typeface="宋体"/>
              </a:rPr>
              <a:t> </a:t>
            </a:r>
            <a:endParaRPr lang="en-US" sz="2200" dirty="0">
              <a:latin typeface="宋体"/>
              <a:ea typeface="宋体"/>
              <a:cs typeface="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401" y="571500"/>
            <a:ext cx="8229600" cy="57863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Times New Roman"/>
                <a:ea typeface="宋体"/>
                <a:cs typeface="Times New Roman"/>
              </a:rPr>
              <a:t> </a:t>
            </a: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2.1: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语速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2.2: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平均停顿长度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2.3: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平均语流长度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2.4: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每百音节更改</a:t>
            </a:r>
            <a:r>
              <a:rPr lang="zh-CN" altLang="en-US" sz="1600" dirty="0" smtClean="0">
                <a:latin typeface="Times New Roman"/>
                <a:ea typeface="宋体"/>
                <a:cs typeface="Times New Roman"/>
              </a:rPr>
              <a:t>次数</a:t>
            </a: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2.5: 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剔除音节数与总音节数之比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endParaRPr lang="en-US" sz="1600" dirty="0">
              <a:latin typeface="Times New Roman"/>
              <a:ea typeface="宋体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21791"/>
              </p:ext>
            </p:extLst>
          </p:nvPr>
        </p:nvGraphicFramePr>
        <p:xfrm>
          <a:off x="602464" y="887978"/>
          <a:ext cx="749952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920"/>
                <a:gridCol w="1249920"/>
                <a:gridCol w="1249920"/>
                <a:gridCol w="1249920"/>
                <a:gridCol w="1249920"/>
                <a:gridCol w="1249920"/>
              </a:tblGrid>
              <a:tr h="549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9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86.91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16.94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-0.85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49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100.01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56.99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404978"/>
              </p:ext>
            </p:extLst>
          </p:nvPr>
        </p:nvGraphicFramePr>
        <p:xfrm>
          <a:off x="602464" y="2044568"/>
          <a:ext cx="747520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602"/>
                <a:gridCol w="1249920"/>
                <a:gridCol w="1249920"/>
                <a:gridCol w="1249920"/>
                <a:gridCol w="1249920"/>
                <a:gridCol w="1249920"/>
              </a:tblGrid>
              <a:tr h="820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20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2.59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0.93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0.55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20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2.55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0.70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915942"/>
              </p:ext>
            </p:extLst>
          </p:nvPr>
        </p:nvGraphicFramePr>
        <p:xfrm>
          <a:off x="578146" y="3368581"/>
          <a:ext cx="749952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920"/>
                <a:gridCol w="1249920"/>
                <a:gridCol w="1249920"/>
                <a:gridCol w="1249920"/>
                <a:gridCol w="1249920"/>
                <a:gridCol w="1249920"/>
              </a:tblGrid>
              <a:tr h="2432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32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16.27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10.35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0.58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32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15.41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12.05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428941"/>
              </p:ext>
            </p:extLst>
          </p:nvPr>
        </p:nvGraphicFramePr>
        <p:xfrm>
          <a:off x="578146" y="4389143"/>
          <a:ext cx="749952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920"/>
                <a:gridCol w="1249920"/>
                <a:gridCol w="1249920"/>
                <a:gridCol w="1249920"/>
                <a:gridCol w="1249920"/>
                <a:gridCol w="1249920"/>
              </a:tblGrid>
              <a:tr h="1715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15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1.41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-0.16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0.44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15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1.27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78882"/>
              </p:ext>
            </p:extLst>
          </p:nvPr>
        </p:nvGraphicFramePr>
        <p:xfrm>
          <a:off x="534017" y="5418495"/>
          <a:ext cx="7695583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865"/>
                <a:gridCol w="870922"/>
                <a:gridCol w="1443699"/>
                <a:gridCol w="1443699"/>
                <a:gridCol w="1443699"/>
                <a:gridCol w="1443699"/>
              </a:tblGrid>
              <a:tr h="175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-0.32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0.38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5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5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69" y="-571500"/>
            <a:ext cx="8229600" cy="1143000"/>
          </a:xfrm>
        </p:spPr>
        <p:txBody>
          <a:bodyPr/>
          <a:lstStyle/>
          <a:p>
            <a:r>
              <a:rPr lang="zh-CN" altLang="en-US" sz="2200" dirty="0" smtClean="0">
                <a:latin typeface="宋体"/>
                <a:ea typeface="宋体"/>
                <a:cs typeface="宋体"/>
              </a:rPr>
              <a:t>用平均值界定</a:t>
            </a:r>
            <a:r>
              <a:rPr lang="zh-CN" altLang="en-US" sz="22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考试焦虑</a:t>
            </a:r>
            <a:r>
              <a:rPr lang="zh-CN" altLang="en-US" sz="2200" dirty="0" smtClean="0">
                <a:latin typeface="宋体"/>
                <a:ea typeface="宋体"/>
                <a:cs typeface="宋体"/>
              </a:rPr>
              <a:t>组别</a:t>
            </a:r>
            <a:r>
              <a:rPr lang="en-US" sz="2200" dirty="0" smtClean="0">
                <a:latin typeface="宋体"/>
                <a:ea typeface="宋体"/>
                <a:cs typeface="宋体"/>
              </a:rPr>
              <a:t> </a:t>
            </a:r>
            <a:endParaRPr lang="en-US" sz="2200" dirty="0">
              <a:latin typeface="宋体"/>
              <a:ea typeface="宋体"/>
              <a:cs typeface="宋体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438" y="571500"/>
            <a:ext cx="8229600" cy="5632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3.1: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语速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3.2: </a:t>
            </a:r>
            <a:r>
              <a:rPr lang="zh-CN" altLang="en-US" sz="1600" dirty="0" smtClean="0">
                <a:latin typeface="Times New Roman"/>
                <a:ea typeface="宋体"/>
                <a:cs typeface="Times New Roman"/>
              </a:rPr>
              <a:t>平均停顿长度</a:t>
            </a: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3.3: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平均语流长度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endParaRPr lang="en-US" sz="1600" dirty="0" smtClean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3.4: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每百音节更改次数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/>
                <a:ea typeface="宋体"/>
                <a:cs typeface="Times New Roman"/>
              </a:rPr>
              <a:t>      Table </a:t>
            </a:r>
            <a:r>
              <a:rPr lang="en-US" sz="1600" dirty="0">
                <a:latin typeface="Times New Roman"/>
                <a:ea typeface="宋体"/>
                <a:cs typeface="Times New Roman"/>
              </a:rPr>
              <a:t>3.5:  </a:t>
            </a:r>
            <a:r>
              <a:rPr lang="zh-CN" altLang="en-US" sz="1600" dirty="0">
                <a:latin typeface="Times New Roman"/>
                <a:ea typeface="宋体"/>
                <a:cs typeface="Times New Roman"/>
              </a:rPr>
              <a:t>剔除音节数与总音节数之比</a:t>
            </a:r>
            <a:endParaRPr lang="en-US" sz="1600" dirty="0">
              <a:latin typeface="Times New Roman"/>
              <a:ea typeface="宋体"/>
              <a:cs typeface="Times New Roman"/>
            </a:endParaRPr>
          </a:p>
          <a:p>
            <a:endParaRPr lang="en-US" sz="1600" dirty="0">
              <a:latin typeface="Times New Roman"/>
              <a:ea typeface="宋体"/>
              <a:cs typeface="Times New Roman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2669091"/>
              </p:ext>
            </p:extLst>
          </p:nvPr>
        </p:nvGraphicFramePr>
        <p:xfrm>
          <a:off x="560804" y="914668"/>
          <a:ext cx="763683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470"/>
                <a:gridCol w="1282470"/>
                <a:gridCol w="1282470"/>
                <a:gridCol w="1282470"/>
                <a:gridCol w="1282470"/>
                <a:gridCol w="1224488"/>
              </a:tblGrid>
              <a:tr h="1086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alue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086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91.72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36.71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0.95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086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84.83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18.76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353736"/>
              </p:ext>
            </p:extLst>
          </p:nvPr>
        </p:nvGraphicFramePr>
        <p:xfrm>
          <a:off x="560804" y="1929164"/>
          <a:ext cx="7694820" cy="785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470"/>
                <a:gridCol w="1282470"/>
                <a:gridCol w="1282470"/>
                <a:gridCol w="1282470"/>
                <a:gridCol w="1282470"/>
                <a:gridCol w="1282470"/>
              </a:tblGrid>
              <a:tr h="2619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19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2.62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1.18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0.55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197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2.59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1.00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939218"/>
              </p:ext>
            </p:extLst>
          </p:nvPr>
        </p:nvGraphicFramePr>
        <p:xfrm>
          <a:off x="560804" y="3364464"/>
          <a:ext cx="766612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178"/>
                <a:gridCol w="1294790"/>
                <a:gridCol w="1294790"/>
                <a:gridCol w="1294790"/>
                <a:gridCol w="1294790"/>
                <a:gridCol w="1294790"/>
              </a:tblGrid>
              <a:tr h="2288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88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16.08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10.57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0.74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0.77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888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14.35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8.91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9811"/>
              </p:ext>
            </p:extLst>
          </p:nvPr>
        </p:nvGraphicFramePr>
        <p:xfrm>
          <a:off x="532111" y="4360044"/>
          <a:ext cx="766553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589"/>
                <a:gridCol w="1277589"/>
                <a:gridCol w="1277589"/>
                <a:gridCol w="1277589"/>
                <a:gridCol w="1277589"/>
                <a:gridCol w="1277589"/>
              </a:tblGrid>
              <a:tr h="119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19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1.74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1.16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-0.57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199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30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1.89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1.17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74427"/>
              </p:ext>
            </p:extLst>
          </p:nvPr>
        </p:nvGraphicFramePr>
        <p:xfrm>
          <a:off x="532111" y="5514344"/>
          <a:ext cx="769482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470"/>
                <a:gridCol w="1282470"/>
                <a:gridCol w="1282470"/>
                <a:gridCol w="1282470"/>
                <a:gridCol w="1282470"/>
                <a:gridCol w="1282470"/>
              </a:tblGrid>
              <a:tr h="113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Group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Mean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SD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T-Value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P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13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-0.01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0.49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1300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30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0.05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0.03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600" dirty="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50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50" y="0"/>
            <a:ext cx="8308975" cy="1143000"/>
          </a:xfrm>
        </p:spPr>
        <p:txBody>
          <a:bodyPr>
            <a:normAutofit/>
          </a:bodyPr>
          <a:lstStyle/>
          <a:p>
            <a:r>
              <a:rPr lang="zh-CN" altLang="en-US" sz="2200" b="1" dirty="0" smtClean="0">
                <a:solidFill>
                  <a:srgbClr val="2F97B5"/>
                </a:solidFill>
              </a:rPr>
              <a:t>考试焦虑值与口语流利性的相关性</a:t>
            </a:r>
            <a:endParaRPr lang="en-US" sz="2200" b="1" dirty="0">
              <a:solidFill>
                <a:srgbClr val="2F97B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252" y="1489406"/>
            <a:ext cx="79775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600" dirty="0">
                <a:latin typeface="Times New Roman"/>
                <a:cs typeface="Times New Roman"/>
              </a:rPr>
              <a:t>在“平均值</a:t>
            </a:r>
            <a:r>
              <a:rPr lang="en-US" sz="1600" dirty="0">
                <a:latin typeface="Times New Roman"/>
                <a:cs typeface="Times New Roman"/>
              </a:rPr>
              <a:t>+/-</a:t>
            </a:r>
            <a:r>
              <a:rPr lang="zh-CN" altLang="en-US" sz="1600" dirty="0">
                <a:latin typeface="Times New Roman"/>
                <a:cs typeface="Times New Roman"/>
              </a:rPr>
              <a:t>标准差” 、“百分位数为</a:t>
            </a:r>
            <a:r>
              <a:rPr lang="en-US" sz="1600" dirty="0">
                <a:latin typeface="Times New Roman"/>
                <a:cs typeface="Times New Roman"/>
              </a:rPr>
              <a:t>25%</a:t>
            </a:r>
            <a:r>
              <a:rPr lang="zh-CN" altLang="en-US" sz="1600" dirty="0">
                <a:latin typeface="Times New Roman"/>
                <a:cs typeface="Times New Roman"/>
              </a:rPr>
              <a:t>和</a:t>
            </a:r>
            <a:r>
              <a:rPr lang="en-US" sz="1600" dirty="0">
                <a:latin typeface="Times New Roman"/>
                <a:cs typeface="Times New Roman"/>
              </a:rPr>
              <a:t>75%</a:t>
            </a:r>
            <a:r>
              <a:rPr lang="zh-CN" altLang="en-US" sz="1600" dirty="0">
                <a:latin typeface="Times New Roman"/>
                <a:cs typeface="Times New Roman"/>
              </a:rPr>
              <a:t>的考试焦虑值”和“平均值”三种对考试焦虑值分高低组的方法下，考试焦虑值与各项指标所表现的口语流利性的相关情况如下表（“</a:t>
            </a:r>
            <a:r>
              <a:rPr lang="en-US" sz="1600" dirty="0">
                <a:latin typeface="Times New Roman"/>
                <a:cs typeface="Times New Roman"/>
              </a:rPr>
              <a:t>+</a:t>
            </a:r>
            <a:r>
              <a:rPr lang="zh-CN" altLang="en-US" sz="1600" dirty="0">
                <a:latin typeface="Times New Roman"/>
                <a:cs typeface="Times New Roman"/>
              </a:rPr>
              <a:t>”代表正相关，“</a:t>
            </a:r>
            <a:r>
              <a:rPr lang="en-US" sz="1600" dirty="0">
                <a:latin typeface="Times New Roman"/>
                <a:cs typeface="Times New Roman"/>
              </a:rPr>
              <a:t>-</a:t>
            </a:r>
            <a:r>
              <a:rPr lang="zh-CN" altLang="en-US" sz="1600" dirty="0">
                <a:latin typeface="Times New Roman"/>
                <a:cs typeface="Times New Roman"/>
              </a:rPr>
              <a:t>”代表负相关</a:t>
            </a:r>
            <a:r>
              <a:rPr lang="zh-CN" altLang="en-US" sz="1600" dirty="0" smtClean="0">
                <a:latin typeface="Times New Roman"/>
                <a:cs typeface="Times New Roman"/>
              </a:rPr>
              <a:t>，“</a:t>
            </a:r>
            <a:r>
              <a:rPr lang="en-US" sz="1600" dirty="0">
                <a:latin typeface="Times New Roman"/>
                <a:cs typeface="Times New Roman"/>
              </a:rPr>
              <a:t>=</a:t>
            </a:r>
            <a:r>
              <a:rPr lang="zh-CN" altLang="en-US" sz="1600" dirty="0">
                <a:latin typeface="Times New Roman"/>
                <a:cs typeface="Times New Roman"/>
              </a:rPr>
              <a:t>”代表不相关）：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endParaRPr lang="en-US" sz="1600" dirty="0" smtClean="0">
              <a:latin typeface="Times New Roman"/>
              <a:cs typeface="Times New Roman"/>
            </a:endParaRPr>
          </a:p>
          <a:p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121452"/>
              </p:ext>
            </p:extLst>
          </p:nvPr>
        </p:nvGraphicFramePr>
        <p:xfrm>
          <a:off x="709252" y="2865998"/>
          <a:ext cx="7977547" cy="21274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02011"/>
                <a:gridCol w="1127200"/>
                <a:gridCol w="1362084"/>
                <a:gridCol w="1362084"/>
                <a:gridCol w="1362084"/>
                <a:gridCol w="1362084"/>
              </a:tblGrid>
              <a:tr h="5318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分组方法</a:t>
                      </a:r>
                      <a:r>
                        <a:rPr lang="en-US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\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相关</a:t>
                      </a: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性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语速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平均停顿长度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平均语流长度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每百音节</a:t>
                      </a:r>
                      <a:endParaRPr lang="en-US" altLang="zh-CN" sz="16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更改</a:t>
                      </a: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次数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剔除音节数与总音节数之比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18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第一种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5318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第二种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5318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第三种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=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207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661" y="379673"/>
            <a:ext cx="8543238" cy="1143000"/>
          </a:xfrm>
        </p:spPr>
        <p:txBody>
          <a:bodyPr>
            <a:normAutofit/>
          </a:bodyPr>
          <a:lstStyle/>
          <a:p>
            <a:r>
              <a:rPr lang="zh-CN" altLang="en-US" sz="2200" b="1" dirty="0" smtClean="0">
                <a:solidFill>
                  <a:srgbClr val="2F97B5"/>
                </a:solidFill>
                <a:latin typeface="宋体"/>
                <a:ea typeface="宋体"/>
                <a:cs typeface="宋体"/>
              </a:rPr>
              <a:t>考试焦虑值与口语流利性的回归</a:t>
            </a:r>
            <a:r>
              <a:rPr lang="zh-CN" altLang="en-US" sz="2200" b="1" dirty="0">
                <a:solidFill>
                  <a:srgbClr val="2F97B5"/>
                </a:solidFill>
                <a:latin typeface="宋体"/>
                <a:ea typeface="宋体"/>
                <a:cs typeface="宋体"/>
              </a:rPr>
              <a:t>分析</a:t>
            </a:r>
            <a:r>
              <a:rPr lang="en-US" sz="2200" b="1" dirty="0">
                <a:solidFill>
                  <a:srgbClr val="2F97B5"/>
                </a:solidFill>
                <a:latin typeface="宋体"/>
                <a:ea typeface="宋体"/>
                <a:cs typeface="宋体"/>
              </a:rPr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762491"/>
              </p:ext>
            </p:extLst>
          </p:nvPr>
        </p:nvGraphicFramePr>
        <p:xfrm>
          <a:off x="709252" y="1916548"/>
          <a:ext cx="8015646" cy="301737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237070"/>
                <a:gridCol w="1239260"/>
                <a:gridCol w="1384829"/>
                <a:gridCol w="1384829"/>
                <a:gridCol w="1384829"/>
                <a:gridCol w="1384829"/>
              </a:tblGrid>
              <a:tr h="502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宋体"/>
                          <a:ea typeface="宋体"/>
                          <a:cs typeface="宋体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宋体"/>
                          <a:ea typeface="宋体"/>
                          <a:cs typeface="宋体"/>
                        </a:rPr>
                        <a:t>语速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宋体"/>
                          <a:ea typeface="宋体"/>
                          <a:cs typeface="宋体"/>
                        </a:rPr>
                        <a:t>平均停顿长度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宋体"/>
                          <a:ea typeface="宋体"/>
                          <a:cs typeface="宋体"/>
                        </a:rPr>
                        <a:t>平均语流长度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b="0" dirty="0">
                          <a:solidFill>
                            <a:schemeClr val="tx1"/>
                          </a:solidFill>
                          <a:effectLst/>
                          <a:latin typeface="宋体"/>
                          <a:ea typeface="宋体"/>
                          <a:cs typeface="宋体"/>
                        </a:rPr>
                        <a:t>每百音节更改次数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b="0" dirty="0">
                          <a:solidFill>
                            <a:schemeClr val="tx1"/>
                          </a:solidFill>
                          <a:effectLst/>
                          <a:latin typeface="宋体"/>
                          <a:ea typeface="宋体"/>
                          <a:cs typeface="宋体"/>
                        </a:rPr>
                        <a:t>剔除音节数与总音节数之比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宋体"/>
                        <a:ea typeface="宋体"/>
                        <a:cs typeface="宋体"/>
                      </a:endParaRPr>
                    </a:p>
                  </a:txBody>
                  <a:tcPr marL="68580" marR="68580" marT="0" marB="0"/>
                </a:tc>
              </a:tr>
              <a:tr h="502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</a:rPr>
                        <a:t>考试焦虑值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</a:rPr>
                        <a:t>3.456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0.0177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0.347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0.00127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0.00111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(1.982)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(0.0723)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(0.648)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(0.0758)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(0.00209)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N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76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76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76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76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76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r2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0.0394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0.000808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0.00387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0.00000379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0.00379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r2_a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0.0265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-0.0127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cs typeface="Times New Roman"/>
                        </a:rPr>
                        <a:t>-0.00959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-0.0135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cs typeface="Times New Roman"/>
                        </a:rPr>
                        <a:t>-0.00967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9252" y="5311613"/>
            <a:ext cx="4020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Times New Roman"/>
                <a:cs typeface="Times New Roman"/>
              </a:rPr>
              <a:t>Standard errors in parentheses</a:t>
            </a:r>
          </a:p>
          <a:p>
            <a:r>
              <a:rPr lang="en-US" sz="16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  <a:r>
              <a:rPr lang="en-US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600" i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Times New Roman"/>
                <a:cs typeface="Times New Roman"/>
              </a:rPr>
              <a:t> &lt; .10, </a:t>
            </a:r>
            <a:r>
              <a:rPr lang="en-US" sz="16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**</a:t>
            </a:r>
            <a:r>
              <a:rPr lang="en-US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600" i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Times New Roman"/>
                <a:cs typeface="Times New Roman"/>
              </a:rPr>
              <a:t> &lt; .05, </a:t>
            </a:r>
            <a:r>
              <a:rPr lang="en-US" sz="16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***</a:t>
            </a:r>
            <a:r>
              <a:rPr lang="en-US" sz="1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1600" i="1" dirty="0">
                <a:solidFill>
                  <a:srgbClr val="000000"/>
                </a:solidFill>
                <a:latin typeface="Times New Roman"/>
                <a:cs typeface="Times New Roman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Times New Roman"/>
                <a:cs typeface="Times New Roman"/>
              </a:rPr>
              <a:t> &lt; .01</a:t>
            </a:r>
          </a:p>
          <a:p>
            <a:endParaRPr lang="en-US" sz="16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8131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572398"/>
              </p:ext>
            </p:extLst>
          </p:nvPr>
        </p:nvGraphicFramePr>
        <p:xfrm>
          <a:off x="395861" y="305074"/>
          <a:ext cx="8266583" cy="6374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3188"/>
                <a:gridCol w="1454679"/>
                <a:gridCol w="1454679"/>
                <a:gridCol w="1454679"/>
                <a:gridCol w="1454679"/>
                <a:gridCol w="1454679"/>
              </a:tblGrid>
              <a:tr h="5180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宋体"/>
                          <a:ea typeface="宋体"/>
                          <a:cs typeface="SimSun"/>
                        </a:rPr>
                        <a:t>语速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宋体"/>
                          <a:ea typeface="宋体"/>
                          <a:cs typeface="SimSun"/>
                        </a:rPr>
                        <a:t>平均停顿长度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宋体"/>
                          <a:ea typeface="宋体"/>
                          <a:cs typeface="SimSun"/>
                        </a:rPr>
                        <a:t>平均语流长度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Cambria"/>
                          <a:ea typeface="宋体"/>
                          <a:cs typeface="宋体"/>
                        </a:rPr>
                        <a:t>每百音节更改次数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>
                          <a:effectLst/>
                          <a:latin typeface="Cambria"/>
                          <a:ea typeface="宋体"/>
                          <a:cs typeface="SimSun"/>
                        </a:rPr>
                        <a:t>剔除音节数与总音节数之比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effectLst/>
                          <a:latin typeface="Cambria"/>
                          <a:ea typeface="宋体"/>
                          <a:cs typeface="宋体"/>
                        </a:rPr>
                        <a:t>考试</a:t>
                      </a:r>
                      <a:endParaRPr lang="en-US" altLang="zh-CN" sz="1600" dirty="0" smtClean="0">
                        <a:effectLst/>
                        <a:latin typeface="Cambria"/>
                        <a:ea typeface="宋体"/>
                        <a:cs typeface="宋体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 smtClean="0">
                          <a:effectLst/>
                          <a:latin typeface="Cambria"/>
                          <a:ea typeface="宋体"/>
                          <a:cs typeface="宋体"/>
                        </a:rPr>
                        <a:t>焦虑值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4.400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0.0362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-0.137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-0.105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-0.00224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(2.690)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(0.0659)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(0.929)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(0.0879)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(0.00254)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宋体"/>
                          <a:ea typeface="宋体"/>
                          <a:cs typeface="SimSun"/>
                        </a:rPr>
                        <a:t>年龄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-1.763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-0.0198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-0.265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-0.0149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-0.000284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(1.417)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(0.0347)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(0.490)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(0.0463)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(0.00134)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sz="1600" dirty="0">
                          <a:effectLst/>
                          <a:latin typeface="Cambria"/>
                          <a:ea typeface="宋体"/>
                          <a:cs typeface="宋体"/>
                        </a:rPr>
                        <a:t>国籍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-9.105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0.156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-4.121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0.707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0.0178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(11.87)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(0.291)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(4.102)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(0.388)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(0.0112)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宋体"/>
                          <a:ea typeface="宋体"/>
                          <a:cs typeface="SimSun"/>
                        </a:rPr>
                        <a:t>专业</a:t>
                      </a: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12.79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-0.193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-8.012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-0.910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-0.0229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(35.60)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(0.872)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(12.30)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(1.163)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(0.0336)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宋体"/>
                          <a:ea typeface="宋体"/>
                          <a:cs typeface="SimSun"/>
                        </a:rPr>
                        <a:t>专业</a:t>
                      </a: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3.217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-0.460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1.300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0.665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0.0211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(17.35)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(0.425)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(5.997)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(0.567)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(0.0164)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0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宋体"/>
                          <a:ea typeface="宋体"/>
                          <a:cs typeface="SimSun"/>
                        </a:rPr>
                        <a:t>其他外语种类数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0.0248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-0.00586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-0.0718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0.0118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0.000314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(0.185)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(0.00453)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(0.0638)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(0.00604)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(0.000174)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80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宋体"/>
                          <a:ea typeface="宋体"/>
                          <a:cs typeface="SimSun"/>
                        </a:rPr>
                        <a:t>学习汉语的时间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0.0588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-0.00761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0.0532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0.0118</a:t>
                      </a:r>
                      <a:r>
                        <a:rPr lang="en-US" sz="1600" baseline="300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**</a:t>
                      </a:r>
                      <a:endParaRPr lang="en-US" sz="1600" dirty="0">
                        <a:solidFill>
                          <a:srgbClr val="0000FF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0.000352</a:t>
                      </a:r>
                      <a:r>
                        <a:rPr lang="en-US" sz="1600" baseline="300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**</a:t>
                      </a:r>
                      <a:endParaRPr lang="en-US" sz="1600" dirty="0">
                        <a:solidFill>
                          <a:srgbClr val="0000FF"/>
                        </a:solidFill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38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(0.175)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(0.00430)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(0.0606)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(0.00573)</a:t>
                      </a:r>
                      <a:endParaRPr lang="en-US" sz="160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(0.000165)</a:t>
                      </a:r>
                      <a:endParaRPr lang="en-US" sz="1600" dirty="0">
                        <a:effectLst/>
                        <a:latin typeface="Cambria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180845"/>
              </p:ext>
            </p:extLst>
          </p:nvPr>
        </p:nvGraphicFramePr>
        <p:xfrm>
          <a:off x="415926" y="668494"/>
          <a:ext cx="8473260" cy="51047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12210"/>
                <a:gridCol w="1412210"/>
                <a:gridCol w="1412210"/>
                <a:gridCol w="1412210"/>
                <a:gridCol w="1412210"/>
                <a:gridCol w="1412210"/>
              </a:tblGrid>
              <a:tr h="392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HSK</a:t>
                      </a:r>
                      <a:r>
                        <a:rPr lang="zh-CN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等级</a:t>
                      </a:r>
                      <a:endParaRPr lang="en-US" sz="1600" dirty="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1.813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-0.0778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0.312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0.0417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0.00190</a:t>
                      </a:r>
                    </a:p>
                  </a:txBody>
                  <a:tcPr marL="68580" marR="68580" marT="0" marB="0"/>
                </a:tc>
              </a:tr>
              <a:tr h="392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(2.466)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(0.0604)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(0.852)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(0.0806)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(0.00233)</a:t>
                      </a:r>
                    </a:p>
                  </a:txBody>
                  <a:tcPr marL="68580" marR="68580" marT="0" marB="0"/>
                </a:tc>
              </a:tr>
              <a:tr h="392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汉语水平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17.84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-0.124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1.050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-0.697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-0.0199</a:t>
                      </a:r>
                    </a:p>
                  </a:txBody>
                  <a:tcPr marL="68580" marR="68580" marT="0" marB="0"/>
                </a:tc>
              </a:tr>
              <a:tr h="392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(14.45)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(0.354)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(4.994)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(0.472)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(0.0136)</a:t>
                      </a:r>
                    </a:p>
                  </a:txBody>
                  <a:tcPr marL="68580" marR="68580" marT="0" marB="0"/>
                </a:tc>
              </a:tr>
              <a:tr h="392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汉语水平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9.375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0.332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0.0343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-1.140</a:t>
                      </a:r>
                      <a:r>
                        <a:rPr lang="en-US" sz="1600" baseline="300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**</a:t>
                      </a:r>
                      <a:endParaRPr lang="en-US" sz="16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-0.0308</a:t>
                      </a:r>
                      <a:r>
                        <a:rPr lang="en-US" sz="1600" baseline="300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**</a:t>
                      </a:r>
                      <a:endParaRPr lang="en-US" sz="16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(15.91)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(0.390)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(5.497)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(0.520)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(0.0150)</a:t>
                      </a:r>
                    </a:p>
                  </a:txBody>
                  <a:tcPr marL="68580" marR="68580" marT="0" marB="0"/>
                </a:tc>
              </a:tr>
              <a:tr h="392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性别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15.43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-0.245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6.006</a:t>
                      </a:r>
                      <a:r>
                        <a:rPr lang="en-US" sz="1600" baseline="30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-0.383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-0.0111</a:t>
                      </a:r>
                    </a:p>
                  </a:txBody>
                  <a:tcPr marL="68580" marR="68580" marT="0" marB="0"/>
                </a:tc>
              </a:tr>
              <a:tr h="392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(10.09)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(0.247)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(3.486)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(0.330)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(0.00952)</a:t>
                      </a:r>
                    </a:p>
                  </a:txBody>
                  <a:tcPr marL="68580" marR="68580" marT="0" marB="0"/>
                </a:tc>
              </a:tr>
              <a:tr h="392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常数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44.59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3.116</a:t>
                      </a:r>
                      <a:r>
                        <a:rPr lang="en-US" sz="16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***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13.48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2.364</a:t>
                      </a:r>
                      <a:r>
                        <a:rPr lang="en-US" sz="16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**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0.0547</a:t>
                      </a:r>
                      <a:r>
                        <a:rPr lang="en-US" sz="16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**</a:t>
                      </a:r>
                      <a:endParaRPr lang="en-US" sz="1600">
                        <a:effectLst/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(27.71)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(0.679)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(9.576)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(0.905)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(0.0261)</a:t>
                      </a:r>
                    </a:p>
                  </a:txBody>
                  <a:tcPr marL="68580" marR="68580" marT="0" marB="0"/>
                </a:tc>
              </a:tr>
              <a:tr h="392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59</a:t>
                      </a:r>
                    </a:p>
                  </a:txBody>
                  <a:tcPr marL="68580" marR="68580" marT="0" marB="0"/>
                </a:tc>
              </a:tr>
              <a:tr h="392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0.291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0.256</a:t>
                      </a:r>
                    </a:p>
                  </a:txBody>
                  <a:tcPr marL="68580" marR="68580" marT="0" marB="0"/>
                </a:tc>
              </a:tr>
              <a:tr h="3926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r2_a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0.0736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0.0944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0.0817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5925" y="5773278"/>
            <a:ext cx="4020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/>
                <a:cs typeface="Times New Roman"/>
              </a:rPr>
              <a:t>Standard errors in parentheses</a:t>
            </a:r>
          </a:p>
          <a:p>
            <a:r>
              <a:rPr lang="en-US" sz="1600" baseline="30000" dirty="0">
                <a:latin typeface="Times New Roman"/>
                <a:cs typeface="Times New Roman"/>
              </a:rPr>
              <a:t>*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p</a:t>
            </a:r>
            <a:r>
              <a:rPr lang="en-US" sz="1600" dirty="0">
                <a:latin typeface="Times New Roman"/>
                <a:cs typeface="Times New Roman"/>
              </a:rPr>
              <a:t> &lt; .10, </a:t>
            </a:r>
            <a:r>
              <a:rPr lang="en-US" sz="1600" baseline="30000" dirty="0">
                <a:latin typeface="Times New Roman"/>
                <a:cs typeface="Times New Roman"/>
              </a:rPr>
              <a:t>**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p</a:t>
            </a:r>
            <a:r>
              <a:rPr lang="en-US" sz="1600" dirty="0">
                <a:latin typeface="Times New Roman"/>
                <a:cs typeface="Times New Roman"/>
              </a:rPr>
              <a:t> &lt; .05, </a:t>
            </a:r>
            <a:r>
              <a:rPr lang="en-US" sz="1600" baseline="30000" dirty="0">
                <a:latin typeface="Times New Roman"/>
                <a:cs typeface="Times New Roman"/>
              </a:rPr>
              <a:t>***</a:t>
            </a:r>
            <a:r>
              <a:rPr lang="en-US" sz="1600" dirty="0">
                <a:latin typeface="Times New Roman"/>
                <a:cs typeface="Times New Roman"/>
              </a:rPr>
              <a:t> </a:t>
            </a:r>
            <a:r>
              <a:rPr lang="en-US" sz="1600" i="1" dirty="0">
                <a:latin typeface="Times New Roman"/>
                <a:cs typeface="Times New Roman"/>
              </a:rPr>
              <a:t>p</a:t>
            </a:r>
            <a:r>
              <a:rPr lang="en-US" sz="1600" dirty="0">
                <a:latin typeface="Times New Roman"/>
                <a:cs typeface="Times New Roman"/>
              </a:rPr>
              <a:t> &lt; .01</a:t>
            </a:r>
          </a:p>
          <a:p>
            <a:endParaRPr lang="en-US" sz="1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489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69231" y="256036"/>
            <a:ext cx="8042276" cy="1336956"/>
          </a:xfrm>
        </p:spPr>
        <p:txBody>
          <a:bodyPr/>
          <a:lstStyle/>
          <a:p>
            <a:r>
              <a:rPr lang="zh-CN" altLang="en-US" sz="2200" b="1" dirty="0" smtClean="0">
                <a:solidFill>
                  <a:srgbClr val="2F97B5"/>
                </a:solidFill>
              </a:rPr>
              <a:t>教学启示</a:t>
            </a:r>
            <a:endParaRPr lang="en-US" sz="2200" b="1" dirty="0">
              <a:solidFill>
                <a:srgbClr val="2F97B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724" y="1946745"/>
            <a:ext cx="8042276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缓解和降低</a:t>
            </a:r>
            <a:r>
              <a:rPr lang="zh-CN" altLang="en-US" sz="18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学生汉语课堂焦虑</a:t>
            </a:r>
            <a:endParaRPr lang="en-US" altLang="zh-CN" sz="18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r>
              <a:rPr lang="zh-CN" altLang="en-US" sz="16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尊重学生，保护其自尊心和自信心。</a:t>
            </a:r>
            <a:endParaRPr lang="en-US" altLang="zh-CN" sz="16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r>
              <a:rPr lang="zh-CN" altLang="en-US" sz="16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给予积极地暗示。</a:t>
            </a:r>
            <a:endParaRPr lang="en-US" altLang="zh-CN" sz="16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r>
              <a:rPr lang="zh-CN" altLang="en-US" sz="16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开展合作学习。</a:t>
            </a:r>
            <a:endParaRPr lang="en-US" sz="16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80304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76" y="487281"/>
            <a:ext cx="8308975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416164"/>
              </p:ext>
            </p:extLst>
          </p:nvPr>
        </p:nvGraphicFramePr>
        <p:xfrm>
          <a:off x="1454227" y="3206146"/>
          <a:ext cx="4450716" cy="180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454226" y="2184279"/>
            <a:ext cx="400537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学习焦虑</a:t>
            </a:r>
            <a:r>
              <a:rPr lang="en-US" altLang="zh-CN" sz="1600" dirty="0" smtClean="0">
                <a:solidFill>
                  <a:srgbClr val="FF0000"/>
                </a:solidFill>
              </a:rPr>
              <a:t> </a:t>
            </a:r>
            <a:r>
              <a:rPr lang="en-US" altLang="zh-CN" sz="1600" dirty="0" smtClean="0">
                <a:latin typeface="Times"/>
                <a:cs typeface="Times"/>
              </a:rPr>
              <a:t>(</a:t>
            </a:r>
            <a:r>
              <a:rPr lang="en-US" altLang="zh-CN" sz="1600" dirty="0">
                <a:latin typeface="Times"/>
                <a:cs typeface="Times"/>
              </a:rPr>
              <a:t>Brown, 1973)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8638" y="1102916"/>
            <a:ext cx="40321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b="1" dirty="0" smtClean="0">
                <a:solidFill>
                  <a:srgbClr val="2F97B5"/>
                </a:solidFill>
                <a:cs typeface="+mj-cs"/>
              </a:rPr>
              <a:t>一、研究目标</a:t>
            </a:r>
            <a:endParaRPr lang="en-US" sz="2200" dirty="0">
              <a:solidFill>
                <a:srgbClr val="2F97B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41376" y="1546263"/>
            <a:ext cx="7763072" cy="36038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200" dirty="0" smtClean="0"/>
              <a:t>        </a:t>
            </a:r>
            <a:r>
              <a:rPr lang="zh-CN" altLang="en-US" sz="2200" u="sng" dirty="0" smtClean="0"/>
              <a:t>学习焦虑</a:t>
            </a:r>
            <a:r>
              <a:rPr lang="zh-CN" altLang="en-US" sz="2200" dirty="0" smtClean="0"/>
              <a:t>与</a:t>
            </a:r>
            <a:r>
              <a:rPr lang="zh-CN" altLang="en-US" sz="2200" u="sng" dirty="0" smtClean="0"/>
              <a:t>口语流利性</a:t>
            </a:r>
            <a:r>
              <a:rPr lang="zh-CN" altLang="en-US" sz="2200" dirty="0" smtClean="0"/>
              <a:t>的关系研究</a:t>
            </a:r>
            <a:endParaRPr lang="zh-CN" altLang="en-US" sz="2200" dirty="0"/>
          </a:p>
        </p:txBody>
      </p:sp>
      <p:sp>
        <p:nvSpPr>
          <p:cNvPr id="7" name="下箭头 6"/>
          <p:cNvSpPr/>
          <p:nvPr/>
        </p:nvSpPr>
        <p:spPr>
          <a:xfrm>
            <a:off x="2287437" y="2632224"/>
            <a:ext cx="288032" cy="122413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下箭头 7"/>
          <p:cNvSpPr/>
          <p:nvPr/>
        </p:nvSpPr>
        <p:spPr>
          <a:xfrm>
            <a:off x="4206053" y="2632224"/>
            <a:ext cx="288032" cy="1224136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078201" y="4011648"/>
            <a:ext cx="37777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宋体"/>
                <a:ea typeface="宋体"/>
                <a:cs typeface="宋体"/>
              </a:rPr>
              <a:t>焦虑</a:t>
            </a:r>
            <a:endParaRPr lang="en-US" altLang="zh-CN" sz="1600" dirty="0" smtClean="0">
              <a:latin typeface="宋体"/>
              <a:ea typeface="宋体"/>
              <a:cs typeface="宋体"/>
            </a:endParaRPr>
          </a:p>
          <a:p>
            <a:endParaRPr lang="en-US" altLang="zh-CN" sz="1600" dirty="0" smtClean="0">
              <a:latin typeface="宋体"/>
              <a:ea typeface="宋体"/>
              <a:cs typeface="宋体"/>
            </a:endParaRPr>
          </a:p>
          <a:p>
            <a:endParaRPr lang="en-US" altLang="zh-CN" sz="1600" dirty="0" smtClean="0">
              <a:latin typeface="宋体"/>
              <a:ea typeface="宋体"/>
              <a:cs typeface="宋体"/>
            </a:endParaRPr>
          </a:p>
          <a:p>
            <a:r>
              <a:rPr lang="zh-CN" altLang="en-US" sz="1600" dirty="0" smtClean="0">
                <a:latin typeface="宋体"/>
                <a:ea typeface="宋体"/>
                <a:cs typeface="宋体"/>
              </a:rPr>
              <a:t>考试焦虑</a:t>
            </a:r>
            <a:r>
              <a:rPr lang="en-US" altLang="zh-CN" sz="1600" dirty="0" smtClean="0">
                <a:latin typeface="宋体"/>
                <a:ea typeface="宋体"/>
                <a:cs typeface="宋体"/>
              </a:rPr>
              <a:t> </a:t>
            </a:r>
          </a:p>
          <a:p>
            <a:r>
              <a:rPr lang="en-US" altLang="zh-CN" sz="1600" dirty="0" smtClean="0">
                <a:latin typeface="Times New Roman"/>
                <a:ea typeface="宋体"/>
                <a:cs typeface="Times New Roman"/>
              </a:rPr>
              <a:t>(FLCAS, </a:t>
            </a:r>
          </a:p>
          <a:p>
            <a:r>
              <a:rPr lang="en-US" altLang="zh-CN" sz="1600" dirty="0" err="1" smtClean="0">
                <a:latin typeface="Times New Roman"/>
                <a:ea typeface="宋体"/>
                <a:cs typeface="Times New Roman"/>
              </a:rPr>
              <a:t>Horwitz</a:t>
            </a:r>
            <a:r>
              <a:rPr lang="en-US" altLang="zh-CN" sz="1600" dirty="0" smtClean="0">
                <a:latin typeface="Times New Roman"/>
                <a:ea typeface="宋体"/>
                <a:cs typeface="Times New Roman"/>
              </a:rPr>
              <a:t>, 1986)</a:t>
            </a:r>
          </a:p>
          <a:p>
            <a:endParaRPr lang="zh-CN" alt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947717" y="4046714"/>
            <a:ext cx="4183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latin typeface="宋体"/>
                <a:ea typeface="宋体"/>
                <a:cs typeface="宋体"/>
              </a:rPr>
              <a:t>语速</a:t>
            </a:r>
            <a:endParaRPr lang="en-US" altLang="zh-CN" sz="1600" dirty="0" smtClean="0">
              <a:latin typeface="宋体"/>
              <a:ea typeface="宋体"/>
              <a:cs typeface="宋体"/>
            </a:endParaRPr>
          </a:p>
          <a:p>
            <a:r>
              <a:rPr lang="zh-CN" altLang="en-US" sz="1600" dirty="0" smtClean="0">
                <a:latin typeface="宋体"/>
                <a:ea typeface="宋体"/>
                <a:cs typeface="宋体"/>
              </a:rPr>
              <a:t>平均停顿长度</a:t>
            </a:r>
            <a:r>
              <a:rPr lang="zh-CN" altLang="en-US" sz="16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（时间性指标）</a:t>
            </a:r>
            <a:endParaRPr lang="en-US" altLang="zh-CN" sz="1600" dirty="0" smtClean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  <a:p>
            <a:endParaRPr lang="en-US" altLang="zh-CN" sz="1600" dirty="0" smtClean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  <a:p>
            <a:r>
              <a:rPr lang="zh-CN" altLang="en-US" sz="1600" dirty="0" smtClean="0">
                <a:latin typeface="宋体"/>
                <a:ea typeface="宋体"/>
                <a:cs typeface="宋体"/>
              </a:rPr>
              <a:t>平均语流长度</a:t>
            </a:r>
            <a:endParaRPr lang="en-US" altLang="zh-CN" sz="1600" dirty="0" smtClean="0">
              <a:latin typeface="宋体"/>
              <a:ea typeface="宋体"/>
              <a:cs typeface="宋体"/>
            </a:endParaRPr>
          </a:p>
          <a:p>
            <a:r>
              <a:rPr lang="zh-CN" altLang="en-US" sz="1600" dirty="0" smtClean="0">
                <a:latin typeface="宋体"/>
                <a:ea typeface="宋体"/>
                <a:cs typeface="宋体"/>
              </a:rPr>
              <a:t>每百音节更改次数</a:t>
            </a:r>
            <a:endParaRPr lang="en-US" altLang="zh-CN" sz="1600" dirty="0" smtClean="0">
              <a:latin typeface="宋体"/>
              <a:ea typeface="宋体"/>
              <a:cs typeface="宋体"/>
            </a:endParaRPr>
          </a:p>
          <a:p>
            <a:r>
              <a:rPr lang="zh-CN" altLang="en-US" sz="1600" dirty="0" smtClean="0">
                <a:latin typeface="宋体"/>
                <a:ea typeface="宋体"/>
                <a:cs typeface="宋体"/>
              </a:rPr>
              <a:t>剔除音节数与总音节数之比</a:t>
            </a:r>
            <a:r>
              <a:rPr lang="zh-CN" altLang="en-US" sz="1600" dirty="0" smtClean="0">
                <a:solidFill>
                  <a:srgbClr val="FF0000"/>
                </a:solidFill>
                <a:latin typeface="宋体"/>
                <a:ea typeface="宋体"/>
                <a:cs typeface="宋体"/>
              </a:rPr>
              <a:t>（表达性指标）</a:t>
            </a:r>
            <a:endParaRPr lang="zh-CN" altLang="en-US" sz="1600" dirty="0">
              <a:solidFill>
                <a:srgbClr val="FF0000"/>
              </a:solidFill>
              <a:latin typeface="宋体"/>
              <a:ea typeface="宋体"/>
              <a:cs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306326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54" y="836712"/>
            <a:ext cx="6965245" cy="1202485"/>
          </a:xfrm>
        </p:spPr>
        <p:txBody>
          <a:bodyPr>
            <a:normAutofit/>
          </a:bodyPr>
          <a:lstStyle/>
          <a:p>
            <a:pPr algn="l"/>
            <a:r>
              <a:rPr lang="zh-CN" altLang="en-US" sz="2200" b="1" dirty="0" smtClean="0"/>
              <a:t>二、研究方法</a:t>
            </a:r>
            <a:endParaRPr lang="zh-CN" altLang="en-US" sz="2200" b="1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865202"/>
              </p:ext>
            </p:extLst>
          </p:nvPr>
        </p:nvGraphicFramePr>
        <p:xfrm>
          <a:off x="1917804" y="2408342"/>
          <a:ext cx="4251045" cy="1385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7836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965245" cy="1202485"/>
          </a:xfrm>
        </p:spPr>
        <p:txBody>
          <a:bodyPr>
            <a:normAutofit/>
          </a:bodyPr>
          <a:lstStyle/>
          <a:p>
            <a:pPr algn="l"/>
            <a:r>
              <a:rPr lang="zh-CN" altLang="en-US" sz="2200" b="1" dirty="0" smtClean="0"/>
              <a:t>三、研究对象</a:t>
            </a:r>
            <a:endParaRPr lang="zh-CN" altLang="en-US" sz="2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66954" y="2204864"/>
            <a:ext cx="5987413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zh-CN" sz="1600" dirty="0" smtClean="0">
                <a:latin typeface="Times New Roman"/>
                <a:ea typeface="宋体"/>
                <a:cs typeface="Times New Roman"/>
              </a:rPr>
              <a:t>共</a:t>
            </a:r>
            <a:r>
              <a:rPr lang="zh-CN" altLang="en-US" sz="1600" dirty="0" smtClean="0">
                <a:latin typeface="Times New Roman"/>
                <a:ea typeface="宋体"/>
                <a:cs typeface="Times New Roman"/>
              </a:rPr>
              <a:t>向南京大学海外教育学院的留学生</a:t>
            </a:r>
            <a:r>
              <a:rPr lang="zh-CN" altLang="zh-CN" sz="1600" dirty="0" smtClean="0">
                <a:latin typeface="Times New Roman"/>
                <a:ea typeface="宋体"/>
                <a:cs typeface="Times New Roman"/>
              </a:rPr>
              <a:t>发放学生背景信息调查问卷</a:t>
            </a:r>
            <a:r>
              <a:rPr lang="zh-CN" altLang="en-US" sz="1600" dirty="0" smtClean="0">
                <a:latin typeface="Times New Roman"/>
                <a:ea typeface="宋体"/>
                <a:cs typeface="Times New Roman"/>
              </a:rPr>
              <a:t>、汉语课堂焦虑量表</a:t>
            </a:r>
            <a:r>
              <a:rPr lang="en-US" altLang="zh-CN" sz="1600" dirty="0" smtClean="0">
                <a:solidFill>
                  <a:schemeClr val="accent5"/>
                </a:solidFill>
                <a:latin typeface="Times New Roman"/>
                <a:ea typeface="宋体"/>
                <a:cs typeface="Times New Roman"/>
              </a:rPr>
              <a:t>270</a:t>
            </a:r>
            <a:r>
              <a:rPr lang="zh-CN" altLang="zh-CN" sz="1600" dirty="0">
                <a:latin typeface="Times New Roman"/>
                <a:ea typeface="宋体"/>
                <a:cs typeface="Times New Roman"/>
              </a:rPr>
              <a:t>份，其中回收有效问卷及量表</a:t>
            </a:r>
            <a:r>
              <a:rPr lang="en-US" altLang="zh-CN" sz="1600" dirty="0" smtClean="0">
                <a:solidFill>
                  <a:schemeClr val="accent5"/>
                </a:solidFill>
                <a:latin typeface="Times New Roman"/>
                <a:ea typeface="宋体"/>
                <a:cs typeface="Times New Roman"/>
              </a:rPr>
              <a:t>263</a:t>
            </a:r>
            <a:r>
              <a:rPr lang="zh-CN" altLang="zh-CN" sz="1600" dirty="0" smtClean="0">
                <a:latin typeface="Times New Roman"/>
                <a:ea typeface="宋体"/>
                <a:cs typeface="Times New Roman"/>
              </a:rPr>
              <a:t>份，</a:t>
            </a:r>
            <a:r>
              <a:rPr lang="zh-CN" altLang="en-US" sz="1600" dirty="0" smtClean="0">
                <a:latin typeface="Times New Roman"/>
                <a:ea typeface="宋体"/>
                <a:cs typeface="Times New Roman"/>
              </a:rPr>
              <a:t>经与</a:t>
            </a:r>
            <a:r>
              <a:rPr lang="zh-CN" altLang="zh-CN" sz="1600" dirty="0" smtClean="0">
                <a:latin typeface="Times New Roman"/>
                <a:ea typeface="宋体"/>
                <a:cs typeface="Times New Roman"/>
              </a:rPr>
              <a:t>南京大学海外教育学院</a:t>
            </a:r>
            <a:r>
              <a:rPr lang="zh-CN" altLang="en-US" sz="1600" dirty="0" smtClean="0">
                <a:latin typeface="Times New Roman"/>
                <a:ea typeface="宋体"/>
                <a:cs typeface="Times New Roman"/>
              </a:rPr>
              <a:t>汉语</a:t>
            </a:r>
            <a:r>
              <a:rPr lang="zh-CN" altLang="zh-CN" sz="1600" dirty="0" smtClean="0">
                <a:latin typeface="Times New Roman"/>
                <a:ea typeface="宋体"/>
                <a:cs typeface="Times New Roman"/>
              </a:rPr>
              <a:t>口语语料库期末口语测试语料</a:t>
            </a:r>
            <a:r>
              <a:rPr lang="zh-CN" altLang="en-US" sz="1600" dirty="0" smtClean="0">
                <a:latin typeface="Times New Roman"/>
                <a:ea typeface="宋体"/>
                <a:cs typeface="Times New Roman"/>
              </a:rPr>
              <a:t>匹配</a:t>
            </a:r>
            <a:r>
              <a:rPr lang="zh-CN" altLang="zh-CN" sz="1600" dirty="0" smtClean="0">
                <a:latin typeface="Times New Roman"/>
                <a:ea typeface="宋体"/>
                <a:cs typeface="Times New Roman"/>
              </a:rPr>
              <a:t>，</a:t>
            </a:r>
            <a:r>
              <a:rPr lang="zh-CN" altLang="zh-CN" sz="1600" dirty="0">
                <a:latin typeface="Times New Roman"/>
                <a:ea typeface="宋体"/>
                <a:cs typeface="Times New Roman"/>
              </a:rPr>
              <a:t>二</a:t>
            </a:r>
            <a:r>
              <a:rPr lang="zh-CN" altLang="zh-CN" sz="1600" dirty="0" smtClean="0">
                <a:latin typeface="Times New Roman"/>
                <a:ea typeface="宋体"/>
                <a:cs typeface="Times New Roman"/>
              </a:rPr>
              <a:t>者匹配数目</a:t>
            </a:r>
            <a:r>
              <a:rPr lang="zh-CN" altLang="en-US" sz="1600" dirty="0" smtClean="0">
                <a:latin typeface="Times New Roman"/>
                <a:ea typeface="宋体"/>
                <a:cs typeface="Times New Roman"/>
              </a:rPr>
              <a:t>为</a:t>
            </a:r>
            <a:r>
              <a:rPr lang="en-US" altLang="zh-CN" sz="1600" b="1" dirty="0" smtClean="0">
                <a:solidFill>
                  <a:schemeClr val="accent5"/>
                </a:solidFill>
                <a:latin typeface="Times New Roman"/>
                <a:ea typeface="宋体"/>
                <a:cs typeface="Times New Roman"/>
              </a:rPr>
              <a:t>76</a:t>
            </a:r>
            <a:r>
              <a:rPr lang="zh-CN" altLang="zh-CN" sz="1600" dirty="0" smtClean="0">
                <a:latin typeface="Times New Roman"/>
                <a:ea typeface="宋体"/>
                <a:cs typeface="Times New Roman"/>
              </a:rPr>
              <a:t>份</a:t>
            </a:r>
            <a:r>
              <a:rPr lang="zh-CN" altLang="zh-CN" sz="1600" dirty="0">
                <a:latin typeface="Times New Roman"/>
                <a:ea typeface="宋体"/>
                <a:cs typeface="Times New Roman"/>
              </a:rPr>
              <a:t>。其中初级水平学生</a:t>
            </a:r>
            <a:r>
              <a:rPr lang="en-US" altLang="zh-CN" sz="1600" dirty="0" smtClean="0">
                <a:solidFill>
                  <a:schemeClr val="accent5"/>
                </a:solidFill>
                <a:latin typeface="Times New Roman"/>
                <a:ea typeface="宋体"/>
                <a:cs typeface="Times New Roman"/>
              </a:rPr>
              <a:t>29</a:t>
            </a:r>
            <a:r>
              <a:rPr lang="zh-CN" altLang="zh-CN" sz="1600" dirty="0" smtClean="0">
                <a:latin typeface="Times New Roman"/>
                <a:ea typeface="宋体"/>
                <a:cs typeface="Times New Roman"/>
              </a:rPr>
              <a:t>名</a:t>
            </a:r>
            <a:r>
              <a:rPr lang="zh-CN" altLang="zh-CN" sz="1600" dirty="0">
                <a:latin typeface="Times New Roman"/>
                <a:ea typeface="宋体"/>
                <a:cs typeface="Times New Roman"/>
              </a:rPr>
              <a:t>，中级水平学生</a:t>
            </a:r>
            <a:r>
              <a:rPr lang="en-US" altLang="zh-CN" sz="1600" dirty="0">
                <a:solidFill>
                  <a:schemeClr val="accent5"/>
                </a:solidFill>
                <a:latin typeface="Times New Roman"/>
                <a:ea typeface="宋体"/>
                <a:cs typeface="Times New Roman"/>
              </a:rPr>
              <a:t>21</a:t>
            </a:r>
            <a:r>
              <a:rPr lang="zh-CN" altLang="zh-CN" sz="1600" dirty="0">
                <a:latin typeface="Times New Roman"/>
                <a:ea typeface="宋体"/>
                <a:cs typeface="Times New Roman"/>
              </a:rPr>
              <a:t>名，高级水平学生</a:t>
            </a:r>
            <a:r>
              <a:rPr lang="en-US" altLang="zh-CN" sz="1600" dirty="0" smtClean="0">
                <a:solidFill>
                  <a:schemeClr val="accent5"/>
                </a:solidFill>
                <a:latin typeface="Times New Roman"/>
                <a:ea typeface="宋体"/>
                <a:cs typeface="Times New Roman"/>
              </a:rPr>
              <a:t>26</a:t>
            </a:r>
            <a:r>
              <a:rPr lang="zh-CN" altLang="zh-CN" sz="1600" dirty="0" smtClean="0">
                <a:latin typeface="Times New Roman"/>
                <a:ea typeface="宋体"/>
                <a:cs typeface="Times New Roman"/>
              </a:rPr>
              <a:t>名</a:t>
            </a:r>
            <a:r>
              <a:rPr lang="zh-CN" altLang="zh-CN" sz="1600" dirty="0">
                <a:latin typeface="Times New Roman"/>
                <a:ea typeface="宋体"/>
                <a:cs typeface="Times New Roman"/>
              </a:rPr>
              <a:t>。</a:t>
            </a:r>
            <a:endParaRPr lang="zh-CN" altLang="en-US" sz="1600" dirty="0">
              <a:latin typeface="Times New Roman"/>
              <a:ea typeface="宋体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627907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6194" y="414229"/>
            <a:ext cx="6965245" cy="451178"/>
          </a:xfrm>
        </p:spPr>
        <p:txBody>
          <a:bodyPr>
            <a:noAutofit/>
          </a:bodyPr>
          <a:lstStyle/>
          <a:p>
            <a:r>
              <a:rPr lang="zh-CN" altLang="en-US" sz="2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学生国籍分布表</a:t>
            </a:r>
            <a:endParaRPr lang="zh-CN" altLang="en-US" sz="2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789440"/>
              </p:ext>
            </p:extLst>
          </p:nvPr>
        </p:nvGraphicFramePr>
        <p:xfrm>
          <a:off x="270093" y="1039215"/>
          <a:ext cx="8741953" cy="513731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038149"/>
                <a:gridCol w="779342"/>
                <a:gridCol w="974178"/>
                <a:gridCol w="1104069"/>
                <a:gridCol w="805124"/>
                <a:gridCol w="1055632"/>
                <a:gridCol w="1039137"/>
                <a:gridCol w="791724"/>
                <a:gridCol w="1154598"/>
              </a:tblGrid>
              <a:tr h="607087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国籍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人数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600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百</a:t>
                      </a:r>
                      <a:r>
                        <a:rPr lang="zh-CN" sz="1600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分比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国籍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人数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百分比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国籍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 anchor="ctr"/>
                </a:tc>
                <a:tc>
                  <a:txBody>
                    <a:bodyPr/>
                    <a:lstStyle/>
                    <a:p>
                      <a:pPr marL="0" marR="0" indent="26670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600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人数</a:t>
                      </a:r>
                      <a:endParaRPr lang="en-US" altLang="zh-CN" sz="16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 anchor="ctr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百分比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</a:tr>
              <a:tr h="408253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韩国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14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18.2%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匈牙利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2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2.6%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日本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</a:tr>
              <a:tr h="408253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意大利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8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10.4%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波兰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2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2.6%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墨西哥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</a:tr>
              <a:tr h="408253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德国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6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7.8%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乌克兰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2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2.6%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葡萄牙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</a:tr>
              <a:tr h="408253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法国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5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7.8%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波黑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西班牙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</a:tr>
              <a:tr h="408253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美国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5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6.5%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巴西</a:t>
                      </a:r>
                      <a:endParaRPr lang="zh-CN" sz="1600" b="1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瑞典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</a:tr>
              <a:tr h="694046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澳</a:t>
                      </a:r>
                      <a:r>
                        <a:rPr lang="zh-CN" sz="1600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大</a:t>
                      </a:r>
                      <a:endParaRPr lang="en-US" altLang="zh-CN" sz="1600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利亚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5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6.5%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哥伦</a:t>
                      </a:r>
                      <a:endParaRPr lang="en-US" altLang="zh-CN" sz="1600" b="1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比亚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巴基</a:t>
                      </a:r>
                      <a:endParaRPr lang="en-US" altLang="zh-CN" sz="1600" b="1" kern="100" dirty="0" smtClean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斯坦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</a:tr>
              <a:tr h="408253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英国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4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5.2%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埃及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泰国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</a:tr>
              <a:tr h="408253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俄罗斯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4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5.2%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印尼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土耳其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</a:tr>
              <a:tr h="408253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奥地利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2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2.6%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伊朗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 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 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 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</a:tr>
              <a:tr h="408253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荷兰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2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2.6%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600" b="1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以色列</a:t>
                      </a:r>
                      <a:endParaRPr lang="zh-CN" sz="1600" b="1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 smtClean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effectLst/>
                          <a:latin typeface="Times New Roman"/>
                          <a:ea typeface="宋体" panose="02010600030101010101" pitchFamily="2" charset="-122"/>
                          <a:cs typeface="Times New Roman"/>
                        </a:rPr>
                        <a:t>1.3%</a:t>
                      </a:r>
                      <a:endParaRPr lang="zh-CN" sz="1600" b="1" kern="100" dirty="0">
                        <a:effectLst/>
                        <a:latin typeface="Times New Roman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 </a:t>
                      </a:r>
                      <a:endParaRPr lang="zh-CN" sz="1600" kern="10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 </a:t>
                      </a:r>
                      <a:endParaRPr lang="zh-CN" sz="1600" kern="100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Times New Roman"/>
                      </a:endParaRPr>
                    </a:p>
                  </a:txBody>
                  <a:tcPr marL="46800" marR="468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391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1484538024"/>
              </p:ext>
            </p:extLst>
          </p:nvPr>
        </p:nvGraphicFramePr>
        <p:xfrm>
          <a:off x="107504" y="1268760"/>
          <a:ext cx="46085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图表 4"/>
          <p:cNvGraphicFramePr/>
          <p:nvPr>
            <p:extLst>
              <p:ext uri="{D42A27DB-BD31-4B8C-83A1-F6EECF244321}">
                <p14:modId xmlns:p14="http://schemas.microsoft.com/office/powerpoint/2010/main" val="3110870459"/>
              </p:ext>
            </p:extLst>
          </p:nvPr>
        </p:nvGraphicFramePr>
        <p:xfrm>
          <a:off x="4427984" y="1412776"/>
          <a:ext cx="43924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57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6670</TotalTime>
  <Words>3205</Words>
  <Application>Microsoft Macintosh PowerPoint</Application>
  <PresentationFormat>On-screen Show (4:3)</PresentationFormat>
  <Paragraphs>1434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Calibri</vt:lpstr>
      <vt:lpstr>Cambria</vt:lpstr>
      <vt:lpstr>News Gothic MT</vt:lpstr>
      <vt:lpstr>SimSun</vt:lpstr>
      <vt:lpstr>Times</vt:lpstr>
      <vt:lpstr>Times New Roman</vt:lpstr>
      <vt:lpstr>Wingdings</vt:lpstr>
      <vt:lpstr>Wingdings 2</vt:lpstr>
      <vt:lpstr>宋体</vt:lpstr>
      <vt:lpstr>Breeze</vt:lpstr>
      <vt:lpstr>汉语学习者学习焦虑及其 口语流利度的关系研究  The Effect of Learners’ Anxiety on  Oral Fluency of Foreign Learners of Chinese</vt:lpstr>
      <vt:lpstr>选题起源</vt:lpstr>
      <vt:lpstr>PowerPoint Presentation</vt:lpstr>
      <vt:lpstr> </vt:lpstr>
      <vt:lpstr>PowerPoint Presentation</vt:lpstr>
      <vt:lpstr>二、研究方法</vt:lpstr>
      <vt:lpstr>三、研究对象</vt:lpstr>
      <vt:lpstr>学生国籍分布表</vt:lpstr>
      <vt:lpstr>PowerPoint Presentation</vt:lpstr>
      <vt:lpstr>四、测量工具及指标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五、调查结果与分析 </vt:lpstr>
      <vt:lpstr>PowerPoint Presentation</vt:lpstr>
      <vt:lpstr> 口语流利性各项指标描述性统计</vt:lpstr>
      <vt:lpstr>PowerPoint Presentation</vt:lpstr>
      <vt:lpstr>PowerPoint Presentation</vt:lpstr>
      <vt:lpstr>PowerPoint Presentation</vt:lpstr>
      <vt:lpstr>用平均值+/-标准差界定总焦虑组别 </vt:lpstr>
      <vt:lpstr>用百分位数为25%和75%的焦虑值界定总焦虑组别 </vt:lpstr>
      <vt:lpstr> 用平均值界定焦虑组别 </vt:lpstr>
      <vt:lpstr>总焦虑值与口语流利性的相关性</vt:lpstr>
      <vt:lpstr>将焦虑值与口语流利性进行回归分析 </vt:lpstr>
      <vt:lpstr>PowerPoint Presentation</vt:lpstr>
      <vt:lpstr>PowerPoint Presentation</vt:lpstr>
      <vt:lpstr>用平均值+/-标准差界定考试焦虑组别 </vt:lpstr>
      <vt:lpstr>用百分位数为25%和75%的焦虑值界定考试焦虑组别 </vt:lpstr>
      <vt:lpstr>用平均值界定考试焦虑组别 </vt:lpstr>
      <vt:lpstr>考试焦虑值与口语流利性的相关性</vt:lpstr>
      <vt:lpstr>考试焦虑值与口语流利性的回归分析 </vt:lpstr>
      <vt:lpstr>PowerPoint Presentation</vt:lpstr>
      <vt:lpstr>PowerPoint Presentation</vt:lpstr>
      <vt:lpstr>教学启示</vt:lpstr>
    </vt:vector>
  </TitlesOfParts>
  <Company>Wesleyan University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汉语学习者学习焦虑及其口语流利度的关系研究 </dc:title>
  <dc:creator>Shuran Zhang</dc:creator>
  <cp:lastModifiedBy>Microsoft Office User</cp:lastModifiedBy>
  <cp:revision>210</cp:revision>
  <cp:lastPrinted>2015-11-20T15:40:17Z</cp:lastPrinted>
  <dcterms:created xsi:type="dcterms:W3CDTF">2015-04-14T16:56:12Z</dcterms:created>
  <dcterms:modified xsi:type="dcterms:W3CDTF">2016-08-11T20:34:23Z</dcterms:modified>
</cp:coreProperties>
</file>