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9" r:id="rId4"/>
    <p:sldId id="268" r:id="rId5"/>
    <p:sldId id="269" r:id="rId6"/>
    <p:sldId id="270" r:id="rId7"/>
    <p:sldId id="274" r:id="rId8"/>
    <p:sldId id="272" r:id="rId9"/>
    <p:sldId id="273" r:id="rId10"/>
    <p:sldId id="278" r:id="rId11"/>
    <p:sldId id="277" r:id="rId12"/>
    <p:sldId id="279" r:id="rId13"/>
    <p:sldId id="285" r:id="rId14"/>
    <p:sldId id="284" r:id="rId15"/>
    <p:sldId id="281" r:id="rId16"/>
    <p:sldId id="280" r:id="rId17"/>
    <p:sldId id="287" r:id="rId18"/>
    <p:sldId id="263" r:id="rId19"/>
    <p:sldId id="275" r:id="rId20"/>
    <p:sldId id="276" r:id="rId21"/>
    <p:sldId id="288" r:id="rId22"/>
    <p:sldId id="266" r:id="rId23"/>
    <p:sldId id="283" r:id="rId24"/>
  </p:sldIdLst>
  <p:sldSz cx="9144000" cy="6858000" type="screen4x3"/>
  <p:notesSz cx="6858000" cy="9144000"/>
  <p:custShowLst>
    <p:custShow name="自定义放映1" id="0">
      <p:sldLst>
        <p:sld r:id="rId2"/>
        <p:sld r:id="rId3"/>
        <p:sld r:id="rId4"/>
        <p:sld r:id="rId3"/>
        <p:sld r:id="rId5"/>
        <p:sld r:id="rId3"/>
        <p:sld r:id="rId6"/>
        <p:sld r:id="rId7"/>
        <p:sld r:id="rId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26"/>
    <p:restoredTop sz="90208" autoAdjust="0"/>
  </p:normalViewPr>
  <p:slideViewPr>
    <p:cSldViewPr snapToGrid="0" snapToObjects="1">
      <p:cViewPr>
        <p:scale>
          <a:sx n="85" d="100"/>
          <a:sy n="85" d="100"/>
        </p:scale>
        <p:origin x="16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\\localhost\Users\shanny\Documents\&#21475;&#35821;&#35821;&#26009;&#24211;&#27719;&#2463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3600" dirty="0"/>
              <a:t>主要语料来源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工作表2!$A$1:$A$11</c:f>
              <c:strCache>
                <c:ptCount val="11"/>
                <c:pt idx="0">
                  <c:v>报告</c:v>
                </c:pt>
                <c:pt idx="1">
                  <c:v>独白</c:v>
                </c:pt>
                <c:pt idx="2">
                  <c:v>自然对话</c:v>
                </c:pt>
                <c:pt idx="3">
                  <c:v>电话</c:v>
                </c:pt>
                <c:pt idx="4">
                  <c:v>广播（谈话节目）</c:v>
                </c:pt>
                <c:pt idx="5">
                  <c:v>电视（谈话节目）</c:v>
                </c:pt>
                <c:pt idx="6">
                  <c:v>采访</c:v>
                </c:pt>
                <c:pt idx="7">
                  <c:v>电子邮件</c:v>
                </c:pt>
                <c:pt idx="8">
                  <c:v>讲座</c:v>
                </c:pt>
                <c:pt idx="9">
                  <c:v>会谈/会议</c:v>
                </c:pt>
                <c:pt idx="10">
                  <c:v>演讲</c:v>
                </c:pt>
              </c:strCache>
            </c:strRef>
          </c:cat>
          <c:val>
            <c:numRef>
              <c:f>工作表2!$B$1:$B$11</c:f>
            </c:numRef>
          </c:val>
        </c:ser>
        <c:ser>
          <c:idx val="1"/>
          <c:order val="1"/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zh-CN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zh-CN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is-IS" altLang="zh-CN"/>
                      <a:t>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zh-CN"/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zh-CN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zh-CN" smtClean="0"/>
                      <a:t>7</a:t>
                    </a:r>
                    <a:endParaRPr lang="en-US" altLang="zh-CN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altLang="zh-CN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altLang="zh-CN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altLang="zh-CN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altLang="zh-CN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altLang="zh-CN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工作表2!$A$1:$A$11</c:f>
              <c:strCache>
                <c:ptCount val="11"/>
                <c:pt idx="0">
                  <c:v>报告</c:v>
                </c:pt>
                <c:pt idx="1">
                  <c:v>独白</c:v>
                </c:pt>
                <c:pt idx="2">
                  <c:v>自然对话</c:v>
                </c:pt>
                <c:pt idx="3">
                  <c:v>电话</c:v>
                </c:pt>
                <c:pt idx="4">
                  <c:v>广播（谈话节目）</c:v>
                </c:pt>
                <c:pt idx="5">
                  <c:v>电视（谈话节目）</c:v>
                </c:pt>
                <c:pt idx="6">
                  <c:v>采访</c:v>
                </c:pt>
                <c:pt idx="7">
                  <c:v>电子邮件</c:v>
                </c:pt>
                <c:pt idx="8">
                  <c:v>讲座</c:v>
                </c:pt>
                <c:pt idx="9">
                  <c:v>会谈/会议</c:v>
                </c:pt>
                <c:pt idx="10">
                  <c:v>演讲</c:v>
                </c:pt>
              </c:strCache>
            </c:strRef>
          </c:cat>
          <c:val>
            <c:numRef>
              <c:f>工作表2!$C$1:$C$11</c:f>
              <c:numCache>
                <c:formatCode>General</c:formatCode>
                <c:ptCount val="11"/>
                <c:pt idx="0">
                  <c:v>0.0571428571428571</c:v>
                </c:pt>
                <c:pt idx="1">
                  <c:v>0.114285714285714</c:v>
                </c:pt>
                <c:pt idx="2">
                  <c:v>0.571428571428571</c:v>
                </c:pt>
                <c:pt idx="3">
                  <c:v>0.514285714285714</c:v>
                </c:pt>
                <c:pt idx="4">
                  <c:v>0.171428571428571</c:v>
                </c:pt>
                <c:pt idx="5">
                  <c:v>0.19</c:v>
                </c:pt>
                <c:pt idx="6">
                  <c:v>0.0857142857142857</c:v>
                </c:pt>
                <c:pt idx="7">
                  <c:v>0.0857142857142857</c:v>
                </c:pt>
                <c:pt idx="8">
                  <c:v>0.0857142857142857</c:v>
                </c:pt>
                <c:pt idx="9">
                  <c:v>0.142857142857143</c:v>
                </c:pt>
                <c:pt idx="10">
                  <c:v>0.0571428571428571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45969168"/>
        <c:axId val="-2045493344"/>
        <c:axId val="0"/>
      </c:bar3DChart>
      <c:catAx>
        <c:axId val="-2045969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5493344"/>
        <c:crosses val="autoZero"/>
        <c:auto val="1"/>
        <c:lblAlgn val="ctr"/>
        <c:lblOffset val="100"/>
        <c:noMultiLvlLbl val="0"/>
      </c:catAx>
      <c:valAx>
        <c:axId val="-2045493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596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image" Target="../media/image4.jpeg"/><Relationship Id="rId2" Type="http://schemas.openxmlformats.org/officeDocument/2006/relationships/image" Target="../media/image5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image" Target="../media/image4.jpeg"/><Relationship Id="rId2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660C8-919D-9444-83EB-8597B538F2CB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3A9DFA-B572-D647-A890-970192D7C0ED}">
      <dgm:prSet phldrT="[Text]" custT="1"/>
      <dgm:spPr/>
      <dgm:t>
        <a:bodyPr/>
        <a:lstStyle/>
        <a:p>
          <a:r>
            <a:rPr lang="zh-CN" altLang="en-US" sz="2800" dirty="0" smtClean="0">
              <a:solidFill>
                <a:schemeClr val="bg1"/>
              </a:solidFill>
            </a:rPr>
            <a:t>选题缘起</a:t>
          </a:r>
          <a:endParaRPr lang="en-US" sz="2800" dirty="0">
            <a:solidFill>
              <a:schemeClr val="bg1"/>
            </a:solidFill>
          </a:endParaRPr>
        </a:p>
      </dgm:t>
    </dgm:pt>
    <dgm:pt modelId="{AE9DC1F4-C483-C44A-869F-99891C9FDFA3}" type="parTrans" cxnId="{BAF564F5-211C-424D-98B4-8CAC9BD69587}">
      <dgm:prSet/>
      <dgm:spPr/>
      <dgm:t>
        <a:bodyPr/>
        <a:lstStyle/>
        <a:p>
          <a:endParaRPr lang="en-US"/>
        </a:p>
      </dgm:t>
    </dgm:pt>
    <dgm:pt modelId="{E49A68BE-C9D4-9D44-9C8A-35F3B1EF84BD}" type="sibTrans" cxnId="{BAF564F5-211C-424D-98B4-8CAC9BD69587}">
      <dgm:prSet/>
      <dgm:spPr/>
      <dgm:t>
        <a:bodyPr/>
        <a:lstStyle/>
        <a:p>
          <a:endParaRPr lang="en-US"/>
        </a:p>
      </dgm:t>
    </dgm:pt>
    <dgm:pt modelId="{C920C719-72FE-7C4E-A228-6DE1EBDAA95C}">
      <dgm:prSet phldrT="[Text]" custT="1"/>
      <dgm:spPr/>
      <dgm:t>
        <a:bodyPr/>
        <a:lstStyle/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CN" altLang="en-US" sz="2000" dirty="0" smtClean="0">
              <a:solidFill>
                <a:schemeClr val="tx1"/>
              </a:solidFill>
            </a:rPr>
            <a:t>建设学习者中介语口语语料库的重要意义</a:t>
          </a:r>
          <a:endParaRPr lang="en-US" altLang="zh-CN" sz="2000" dirty="0" smtClean="0">
            <a:solidFill>
              <a:schemeClr val="tx1"/>
            </a:solidFill>
          </a:endParaRPr>
        </a:p>
      </dgm:t>
    </dgm:pt>
    <dgm:pt modelId="{3DEF426D-95E4-9C4C-9079-AD9DAADA8AAE}" type="parTrans" cxnId="{1BF7F5AE-D657-314A-8AD4-B452B8AF7E3D}">
      <dgm:prSet/>
      <dgm:spPr/>
      <dgm:t>
        <a:bodyPr/>
        <a:lstStyle/>
        <a:p>
          <a:endParaRPr lang="en-US"/>
        </a:p>
      </dgm:t>
    </dgm:pt>
    <dgm:pt modelId="{D2A21DF8-BF36-B44A-8291-3B76B1B438CE}" type="sibTrans" cxnId="{1BF7F5AE-D657-314A-8AD4-B452B8AF7E3D}">
      <dgm:prSet/>
      <dgm:spPr/>
      <dgm:t>
        <a:bodyPr/>
        <a:lstStyle/>
        <a:p>
          <a:endParaRPr lang="en-US"/>
        </a:p>
      </dgm:t>
    </dgm:pt>
    <dgm:pt modelId="{496FC99A-053B-4444-AA55-52ACB047A01C}">
      <dgm:prSet phldrT="[Text]" custT="1"/>
      <dgm:spPr/>
      <dgm:t>
        <a:bodyPr/>
        <a:lstStyle/>
        <a:p>
          <a:pPr marL="57150" marR="0" lvl="1" indent="-57150" algn="l" defTabSz="4889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zh-CN" altLang="en-US" sz="2000" dirty="0" smtClean="0">
              <a:solidFill>
                <a:schemeClr val="tx1"/>
              </a:solidFill>
            </a:rPr>
            <a:t>需要建设本族语者口语语料库以深化研究</a:t>
          </a:r>
          <a:endParaRPr lang="en-US" sz="2000" dirty="0">
            <a:solidFill>
              <a:schemeClr val="tx1"/>
            </a:solidFill>
          </a:endParaRPr>
        </a:p>
      </dgm:t>
    </dgm:pt>
    <dgm:pt modelId="{52C5BAA2-7117-F446-A200-F68093387A4A}" type="parTrans" cxnId="{1DB12C86-032B-E444-8002-631E82C0462F}">
      <dgm:prSet/>
      <dgm:spPr/>
      <dgm:t>
        <a:bodyPr/>
        <a:lstStyle/>
        <a:p>
          <a:endParaRPr lang="en-US"/>
        </a:p>
      </dgm:t>
    </dgm:pt>
    <dgm:pt modelId="{AE47655E-B31E-4F4B-ABB6-27CD317A4AED}" type="sibTrans" cxnId="{1DB12C86-032B-E444-8002-631E82C0462F}">
      <dgm:prSet/>
      <dgm:spPr/>
      <dgm:t>
        <a:bodyPr/>
        <a:lstStyle/>
        <a:p>
          <a:endParaRPr lang="en-US"/>
        </a:p>
      </dgm:t>
    </dgm:pt>
    <dgm:pt modelId="{2BFD9016-AAF6-4C42-BC76-86588E287A44}">
      <dgm:prSet phldrT="[Text]" custT="1"/>
      <dgm:spPr/>
      <dgm:t>
        <a:bodyPr/>
        <a:lstStyle/>
        <a:p>
          <a:r>
            <a:rPr lang="zh-CN" altLang="en-US" sz="2800" dirty="0" smtClean="0">
              <a:solidFill>
                <a:schemeClr val="bg1"/>
              </a:solidFill>
            </a:rPr>
            <a:t>研究问题</a:t>
          </a:r>
        </a:p>
      </dgm:t>
    </dgm:pt>
    <dgm:pt modelId="{49B3A57E-22D8-634D-8CC3-376EEA7E210F}" type="parTrans" cxnId="{B8161D21-84D1-914A-9442-FF78D7B59EDC}">
      <dgm:prSet/>
      <dgm:spPr/>
      <dgm:t>
        <a:bodyPr/>
        <a:lstStyle/>
        <a:p>
          <a:endParaRPr lang="en-US"/>
        </a:p>
      </dgm:t>
    </dgm:pt>
    <dgm:pt modelId="{D35BDF38-2249-2144-A9E7-231570908936}" type="sibTrans" cxnId="{B8161D21-84D1-914A-9442-FF78D7B59EDC}">
      <dgm:prSet/>
      <dgm:spPr/>
      <dgm:t>
        <a:bodyPr/>
        <a:lstStyle/>
        <a:p>
          <a:endParaRPr lang="en-US"/>
        </a:p>
      </dgm:t>
    </dgm:pt>
    <dgm:pt modelId="{7B360862-5A0C-8444-9201-26B38289262F}">
      <dgm:prSet phldrT="[Text]" custT="1"/>
      <dgm:spPr/>
      <dgm:t>
        <a:bodyPr/>
        <a:lstStyle/>
        <a:p>
          <a:r>
            <a:rPr lang="zh-CN" altLang="en-US" sz="2800" dirty="0" smtClean="0">
              <a:solidFill>
                <a:schemeClr val="bg1"/>
              </a:solidFill>
            </a:rPr>
            <a:t>选材设想</a:t>
          </a:r>
          <a:endParaRPr lang="en-US" sz="2800" dirty="0">
            <a:solidFill>
              <a:schemeClr val="bg1"/>
            </a:solidFill>
          </a:endParaRPr>
        </a:p>
      </dgm:t>
    </dgm:pt>
    <dgm:pt modelId="{E79804E1-B41C-184F-89C6-19A57643F4BE}" type="parTrans" cxnId="{2EC432FA-8C7C-A145-86CF-EFEA534698DD}">
      <dgm:prSet/>
      <dgm:spPr/>
      <dgm:t>
        <a:bodyPr/>
        <a:lstStyle/>
        <a:p>
          <a:endParaRPr lang="en-US"/>
        </a:p>
      </dgm:t>
    </dgm:pt>
    <dgm:pt modelId="{64E34D77-E37E-CA45-BB7A-B03ED3BA48D6}" type="sibTrans" cxnId="{2EC432FA-8C7C-A145-86CF-EFEA534698DD}">
      <dgm:prSet/>
      <dgm:spPr/>
      <dgm:t>
        <a:bodyPr/>
        <a:lstStyle/>
        <a:p>
          <a:endParaRPr lang="en-US"/>
        </a:p>
      </dgm:t>
    </dgm:pt>
    <dgm:pt modelId="{DA50A16C-0FE4-2E4A-BBDD-FE5FFE248F2F}">
      <dgm:prSet phldrT="[Text]" custT="1"/>
      <dgm:spPr/>
      <dgm:t>
        <a:bodyPr/>
        <a:lstStyle/>
        <a:p>
          <a:r>
            <a:rPr lang="zh-CN" sz="2000" dirty="0" smtClean="0">
              <a:solidFill>
                <a:schemeClr val="tx1"/>
              </a:solidFill>
            </a:rPr>
            <a:t>广泛选取具有代表性的语料，构建大型普通话口语平衡语料库</a:t>
          </a:r>
          <a:endParaRPr lang="en-US" sz="2000" dirty="0">
            <a:solidFill>
              <a:schemeClr val="tx1"/>
            </a:solidFill>
          </a:endParaRPr>
        </a:p>
      </dgm:t>
    </dgm:pt>
    <dgm:pt modelId="{C2080644-E4D7-C147-B23F-91C60353211C}" type="parTrans" cxnId="{DB623B84-2317-0B48-891D-2D697B436323}">
      <dgm:prSet/>
      <dgm:spPr/>
      <dgm:t>
        <a:bodyPr/>
        <a:lstStyle/>
        <a:p>
          <a:endParaRPr lang="en-US"/>
        </a:p>
      </dgm:t>
    </dgm:pt>
    <dgm:pt modelId="{99684A90-5FCF-1C4D-B4AE-4EBAEE5083AE}" type="sibTrans" cxnId="{DB623B84-2317-0B48-891D-2D697B436323}">
      <dgm:prSet/>
      <dgm:spPr/>
      <dgm:t>
        <a:bodyPr/>
        <a:lstStyle/>
        <a:p>
          <a:endParaRPr lang="en-US"/>
        </a:p>
      </dgm:t>
    </dgm:pt>
    <dgm:pt modelId="{6F17328E-7B77-2342-9765-4401E9FF8DA4}">
      <dgm:prSet phldrT="[Text]" custT="1"/>
      <dgm:spPr/>
      <dgm:t>
        <a:bodyPr/>
        <a:lstStyle/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CN" altLang="en-US" sz="2000" dirty="0" smtClean="0">
              <a:solidFill>
                <a:schemeClr val="tx1"/>
              </a:solidFill>
            </a:rPr>
            <a:t>对汉语口语的研究是基础，但现有研究不够充分</a:t>
          </a:r>
          <a:endParaRPr lang="en-US" altLang="zh-CN" sz="2000" dirty="0" smtClean="0">
            <a:solidFill>
              <a:schemeClr val="tx1"/>
            </a:solidFill>
          </a:endParaRPr>
        </a:p>
      </dgm:t>
    </dgm:pt>
    <dgm:pt modelId="{5F98C494-4753-244F-A416-BA163A20D09B}" type="parTrans" cxnId="{54F05828-5264-B34C-AC8A-14F9606D2FC1}">
      <dgm:prSet/>
      <dgm:spPr/>
      <dgm:t>
        <a:bodyPr/>
        <a:lstStyle/>
        <a:p>
          <a:endParaRPr lang="zh-CN" altLang="en-US"/>
        </a:p>
      </dgm:t>
    </dgm:pt>
    <dgm:pt modelId="{7100B8A9-D3D0-A04A-AC74-E95DB6793015}" type="sibTrans" cxnId="{54F05828-5264-B34C-AC8A-14F9606D2FC1}">
      <dgm:prSet/>
      <dgm:spPr/>
      <dgm:t>
        <a:bodyPr/>
        <a:lstStyle/>
        <a:p>
          <a:endParaRPr lang="zh-CN" altLang="en-US"/>
        </a:p>
      </dgm:t>
    </dgm:pt>
    <dgm:pt modelId="{8422E429-BB6F-C64A-830F-CEA3E60F9C2D}">
      <dgm:prSet phldrT="[Text]" custT="1"/>
      <dgm:spPr/>
      <dgm:t>
        <a:bodyPr/>
        <a:lstStyle/>
        <a:p>
          <a:pPr marL="228600" marR="0" lvl="1" indent="-228600" algn="l" defTabSz="10223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zh-CN" altLang="en-US" sz="2000" dirty="0" smtClean="0">
              <a:solidFill>
                <a:schemeClr val="tx1"/>
              </a:solidFill>
            </a:rPr>
            <a:t>汉语口语语料库应该收录什么语料？</a:t>
          </a:r>
          <a:endParaRPr lang="en-US" sz="2000" dirty="0">
            <a:solidFill>
              <a:schemeClr val="tx1"/>
            </a:solidFill>
          </a:endParaRPr>
        </a:p>
      </dgm:t>
    </dgm:pt>
    <dgm:pt modelId="{DA081F0A-EAEA-D64C-92F7-2D9D8A1EA8DC}" type="sibTrans" cxnId="{EAA787C3-B29E-E147-8281-B64573EFEF3A}">
      <dgm:prSet/>
      <dgm:spPr/>
      <dgm:t>
        <a:bodyPr/>
        <a:lstStyle/>
        <a:p>
          <a:endParaRPr lang="zh-CN" altLang="en-US"/>
        </a:p>
      </dgm:t>
    </dgm:pt>
    <dgm:pt modelId="{BCE38B02-55B3-394F-B616-3792CE73F227}" type="parTrans" cxnId="{EAA787C3-B29E-E147-8281-B64573EFEF3A}">
      <dgm:prSet/>
      <dgm:spPr/>
      <dgm:t>
        <a:bodyPr/>
        <a:lstStyle/>
        <a:p>
          <a:endParaRPr lang="zh-CN" altLang="en-US"/>
        </a:p>
      </dgm:t>
    </dgm:pt>
    <dgm:pt modelId="{D7149E30-3FD7-724D-BDAA-B10B123D4332}">
      <dgm:prSet phldrT="[Text]" custT="1"/>
      <dgm:spPr/>
      <dgm:t>
        <a:bodyPr/>
        <a:lstStyle/>
        <a:p>
          <a:pPr marL="228600" marR="0" lvl="1" indent="-228600" algn="l" defTabSz="10223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zh-CN" altLang="en-US" sz="2000" dirty="0" smtClean="0">
              <a:solidFill>
                <a:schemeClr val="tx1"/>
              </a:solidFill>
            </a:rPr>
            <a:t>汉语口语语料库的建设目标是什么？</a:t>
          </a:r>
          <a:endParaRPr lang="en-US" sz="2000" dirty="0">
            <a:solidFill>
              <a:schemeClr val="tx1"/>
            </a:solidFill>
          </a:endParaRPr>
        </a:p>
      </dgm:t>
    </dgm:pt>
    <dgm:pt modelId="{057A2982-B9F2-2F48-B7A6-F6FC99B48BF5}" type="sibTrans" cxnId="{7D230A80-7582-4E46-B731-1ECC83A3EE98}">
      <dgm:prSet/>
      <dgm:spPr/>
      <dgm:t>
        <a:bodyPr/>
        <a:lstStyle/>
        <a:p>
          <a:endParaRPr lang="en-US"/>
        </a:p>
      </dgm:t>
    </dgm:pt>
    <dgm:pt modelId="{E1953AFF-B6DE-434D-A88A-E1AF28D45329}" type="parTrans" cxnId="{7D230A80-7582-4E46-B731-1ECC83A3EE98}">
      <dgm:prSet/>
      <dgm:spPr/>
      <dgm:t>
        <a:bodyPr/>
        <a:lstStyle/>
        <a:p>
          <a:endParaRPr lang="en-US"/>
        </a:p>
      </dgm:t>
    </dgm:pt>
    <dgm:pt modelId="{5886177D-34CE-1745-8D1E-379CCD9355BD}">
      <dgm:prSet phldrT="[Text]"/>
      <dgm:spPr/>
      <dgm:t>
        <a:bodyPr/>
        <a:lstStyle/>
        <a:p>
          <a:pPr marL="22860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400" dirty="0">
            <a:solidFill>
              <a:schemeClr val="bg1"/>
            </a:solidFill>
          </a:endParaRPr>
        </a:p>
      </dgm:t>
    </dgm:pt>
    <dgm:pt modelId="{4FF908E6-B903-744A-81F4-912DF8197A86}" type="sibTrans" cxnId="{35A5B59F-0C1A-BB40-9810-CE7F9F3081CB}">
      <dgm:prSet/>
      <dgm:spPr/>
      <dgm:t>
        <a:bodyPr/>
        <a:lstStyle/>
        <a:p>
          <a:endParaRPr lang="en-US"/>
        </a:p>
      </dgm:t>
    </dgm:pt>
    <dgm:pt modelId="{0A230192-D60E-EA48-8AEA-CC8B650512E7}" type="parTrans" cxnId="{35A5B59F-0C1A-BB40-9810-CE7F9F3081CB}">
      <dgm:prSet/>
      <dgm:spPr/>
      <dgm:t>
        <a:bodyPr/>
        <a:lstStyle/>
        <a:p>
          <a:endParaRPr lang="en-US"/>
        </a:p>
      </dgm:t>
    </dgm:pt>
    <dgm:pt modelId="{F78AF808-6C81-294A-A208-F0B18E98B06A}" type="pres">
      <dgm:prSet presAssocID="{481660C8-919D-9444-83EB-8597B538F2C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D87131C3-1B1C-2540-9012-2FCF0DEAC14A}" type="pres">
      <dgm:prSet presAssocID="{A83A9DFA-B572-D647-A890-970192D7C0ED}" presName="Accent1" presStyleCnt="0"/>
      <dgm:spPr/>
    </dgm:pt>
    <dgm:pt modelId="{10E45DE6-5A0C-134A-85FF-7D4970A6469A}" type="pres">
      <dgm:prSet presAssocID="{A83A9DFA-B572-D647-A890-970192D7C0ED}" presName="Accent" presStyleLbl="node1" presStyleIdx="0" presStyleCnt="3" custLinFactNeighborX="-22534" custLinFactNeighborY="-1847"/>
      <dgm:spPr/>
    </dgm:pt>
    <dgm:pt modelId="{23F71189-7BD1-AD46-9A28-FB8709FA9D5F}" type="pres">
      <dgm:prSet presAssocID="{A83A9DFA-B572-D647-A890-970192D7C0ED}" presName="Child1" presStyleLbl="revTx" presStyleIdx="0" presStyleCnt="6" custScaleX="377616" custScaleY="106234" custLinFactNeighborX="88674" custLinFactNeighborY="194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B56B82B-EE11-7847-8870-2DB565EC521E}" type="pres">
      <dgm:prSet presAssocID="{A83A9DFA-B572-D647-A890-970192D7C0ED}" presName="Parent1" presStyleLbl="revTx" presStyleIdx="1" presStyleCnt="6" custScaleX="132320" custLinFactNeighborX="-40551" custLinFactNeighborY="-48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705D8A-2CFB-5043-A20E-5F45F11CB3F7}" type="pres">
      <dgm:prSet presAssocID="{2BFD9016-AAF6-4C42-BC76-86588E287A44}" presName="Accent2" presStyleCnt="0"/>
      <dgm:spPr/>
    </dgm:pt>
    <dgm:pt modelId="{290BDCF0-8981-F14E-A3B2-97E62A4F16CC}" type="pres">
      <dgm:prSet presAssocID="{2BFD9016-AAF6-4C42-BC76-86588E287A44}" presName="Accent" presStyleLbl="node1" presStyleIdx="1" presStyleCnt="3" custLinFactNeighborX="-21182" custLinFactNeighborY="-631"/>
      <dgm:spPr/>
    </dgm:pt>
    <dgm:pt modelId="{E63B1B5E-7197-3340-97E9-A858AFDCBFBC}" type="pres">
      <dgm:prSet presAssocID="{2BFD9016-AAF6-4C42-BC76-86588E287A44}" presName="Child2" presStyleLbl="revTx" presStyleIdx="2" presStyleCnt="6" custScaleX="258148" custScaleY="126818" custLinFactNeighborX="27973" custLinFactNeighborY="-158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2696A6-2C00-4F44-9179-432937B0B45A}" type="pres">
      <dgm:prSet presAssocID="{2BFD9016-AAF6-4C42-BC76-86588E287A44}" presName="Parent2" presStyleLbl="revTx" presStyleIdx="3" presStyleCnt="6" custLinFactNeighborX="-38929" custLinFactNeighborY="-32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8389C8F-0712-2645-8B1E-DF3F3E790EC0}" type="pres">
      <dgm:prSet presAssocID="{7B360862-5A0C-8444-9201-26B38289262F}" presName="Accent3" presStyleCnt="0"/>
      <dgm:spPr/>
    </dgm:pt>
    <dgm:pt modelId="{18D54D77-97E6-1B45-926D-17EA6C1260A8}" type="pres">
      <dgm:prSet presAssocID="{7B360862-5A0C-8444-9201-26B38289262F}" presName="Accent" presStyleLbl="node1" presStyleIdx="2" presStyleCnt="3" custLinFactNeighborX="-26409" custLinFactNeighborY="0"/>
      <dgm:spPr/>
    </dgm:pt>
    <dgm:pt modelId="{CEADB429-9F24-2449-9C25-ABB1BE0F4E26}" type="pres">
      <dgm:prSet presAssocID="{7B360862-5A0C-8444-9201-26B38289262F}" presName="Child3" presStyleLbl="revTx" presStyleIdx="4" presStyleCnt="6" custScaleX="322314" custLinFactNeighborX="70653" custLinFactNeighborY="2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263FAE0-7C81-9048-BFBB-786819E01BE9}" type="pres">
      <dgm:prSet presAssocID="{7B360862-5A0C-8444-9201-26B38289262F}" presName="Parent3" presStyleLbl="revTx" presStyleIdx="5" presStyleCnt="6" custLinFactNeighborX="-36496" custLinFactNeighborY="-48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5200D14-6140-F240-8A8A-F517FA214522}" type="presOf" srcId="{7B360862-5A0C-8444-9201-26B38289262F}" destId="{A263FAE0-7C81-9048-BFBB-786819E01BE9}" srcOrd="0" destOrd="0" presId="urn:microsoft.com/office/officeart/2009/layout/CircleArrowProcess"/>
    <dgm:cxn modelId="{3DCCB326-3AB3-DF46-88FF-B316CA7A316B}" type="presOf" srcId="{481660C8-919D-9444-83EB-8597B538F2CB}" destId="{F78AF808-6C81-294A-A208-F0B18E98B06A}" srcOrd="0" destOrd="0" presId="urn:microsoft.com/office/officeart/2009/layout/CircleArrowProcess"/>
    <dgm:cxn modelId="{2EC432FA-8C7C-A145-86CF-EFEA534698DD}" srcId="{481660C8-919D-9444-83EB-8597B538F2CB}" destId="{7B360862-5A0C-8444-9201-26B38289262F}" srcOrd="2" destOrd="0" parTransId="{E79804E1-B41C-184F-89C6-19A57643F4BE}" sibTransId="{64E34D77-E37E-CA45-BB7A-B03ED3BA48D6}"/>
    <dgm:cxn modelId="{073BB66F-8A14-464C-A618-216F816B54E8}" type="presOf" srcId="{A83A9DFA-B572-D647-A890-970192D7C0ED}" destId="{7B56B82B-EE11-7847-8870-2DB565EC521E}" srcOrd="0" destOrd="0" presId="urn:microsoft.com/office/officeart/2009/layout/CircleArrowProcess"/>
    <dgm:cxn modelId="{1A3BE15F-67CC-934B-BAA1-2DE2124B727B}" type="presOf" srcId="{C920C719-72FE-7C4E-A228-6DE1EBDAA95C}" destId="{23F71189-7BD1-AD46-9A28-FB8709FA9D5F}" srcOrd="0" destOrd="0" presId="urn:microsoft.com/office/officeart/2009/layout/CircleArrowProcess"/>
    <dgm:cxn modelId="{54F05828-5264-B34C-AC8A-14F9606D2FC1}" srcId="{A83A9DFA-B572-D647-A890-970192D7C0ED}" destId="{6F17328E-7B77-2342-9765-4401E9FF8DA4}" srcOrd="1" destOrd="0" parTransId="{5F98C494-4753-244F-A416-BA163A20D09B}" sibTransId="{7100B8A9-D3D0-A04A-AC74-E95DB6793015}"/>
    <dgm:cxn modelId="{5EA6FA9B-6BC9-6A42-9771-0CA39806A7BE}" type="presOf" srcId="{2BFD9016-AAF6-4C42-BC76-86588E287A44}" destId="{3D2696A6-2C00-4F44-9179-432937B0B45A}" srcOrd="0" destOrd="0" presId="urn:microsoft.com/office/officeart/2009/layout/CircleArrowProcess"/>
    <dgm:cxn modelId="{756103FF-4B66-384E-82D3-7D9058779834}" type="presOf" srcId="{5886177D-34CE-1745-8D1E-379CCD9355BD}" destId="{E63B1B5E-7197-3340-97E9-A858AFDCBFBC}" srcOrd="0" destOrd="0" presId="urn:microsoft.com/office/officeart/2009/layout/CircleArrowProcess"/>
    <dgm:cxn modelId="{EAA787C3-B29E-E147-8281-B64573EFEF3A}" srcId="{2BFD9016-AAF6-4C42-BC76-86588E287A44}" destId="{8422E429-BB6F-C64A-830F-CEA3E60F9C2D}" srcOrd="2" destOrd="0" parTransId="{BCE38B02-55B3-394F-B616-3792CE73F227}" sibTransId="{DA081F0A-EAEA-D64C-92F7-2D9D8A1EA8DC}"/>
    <dgm:cxn modelId="{F3F5FEEE-2EF5-F64C-9609-304DE095CF1B}" type="presOf" srcId="{8422E429-BB6F-C64A-830F-CEA3E60F9C2D}" destId="{E63B1B5E-7197-3340-97E9-A858AFDCBFBC}" srcOrd="0" destOrd="2" presId="urn:microsoft.com/office/officeart/2009/layout/CircleArrowProcess"/>
    <dgm:cxn modelId="{3020610A-D8B8-A24C-B6EB-C8F51C9B4D07}" type="presOf" srcId="{6F17328E-7B77-2342-9765-4401E9FF8DA4}" destId="{23F71189-7BD1-AD46-9A28-FB8709FA9D5F}" srcOrd="0" destOrd="1" presId="urn:microsoft.com/office/officeart/2009/layout/CircleArrowProcess"/>
    <dgm:cxn modelId="{35A5B59F-0C1A-BB40-9810-CE7F9F3081CB}" srcId="{2BFD9016-AAF6-4C42-BC76-86588E287A44}" destId="{5886177D-34CE-1745-8D1E-379CCD9355BD}" srcOrd="0" destOrd="0" parTransId="{0A230192-D60E-EA48-8AEA-CC8B650512E7}" sibTransId="{4FF908E6-B903-744A-81F4-912DF8197A86}"/>
    <dgm:cxn modelId="{B8161D21-84D1-914A-9442-FF78D7B59EDC}" srcId="{481660C8-919D-9444-83EB-8597B538F2CB}" destId="{2BFD9016-AAF6-4C42-BC76-86588E287A44}" srcOrd="1" destOrd="0" parTransId="{49B3A57E-22D8-634D-8CC3-376EEA7E210F}" sibTransId="{D35BDF38-2249-2144-A9E7-231570908936}"/>
    <dgm:cxn modelId="{5779DED3-6806-3447-B636-2B894BE25D81}" type="presOf" srcId="{DA50A16C-0FE4-2E4A-BBDD-FE5FFE248F2F}" destId="{CEADB429-9F24-2449-9C25-ABB1BE0F4E26}" srcOrd="0" destOrd="0" presId="urn:microsoft.com/office/officeart/2009/layout/CircleArrowProcess"/>
    <dgm:cxn modelId="{6B15014B-3C5A-EC42-AA02-F791CE6EE225}" type="presOf" srcId="{496FC99A-053B-4444-AA55-52ACB047A01C}" destId="{23F71189-7BD1-AD46-9A28-FB8709FA9D5F}" srcOrd="0" destOrd="2" presId="urn:microsoft.com/office/officeart/2009/layout/CircleArrowProcess"/>
    <dgm:cxn modelId="{1DB12C86-032B-E444-8002-631E82C0462F}" srcId="{A83A9DFA-B572-D647-A890-970192D7C0ED}" destId="{496FC99A-053B-4444-AA55-52ACB047A01C}" srcOrd="2" destOrd="0" parTransId="{52C5BAA2-7117-F446-A200-F68093387A4A}" sibTransId="{AE47655E-B31E-4F4B-ABB6-27CD317A4AED}"/>
    <dgm:cxn modelId="{BAF564F5-211C-424D-98B4-8CAC9BD69587}" srcId="{481660C8-919D-9444-83EB-8597B538F2CB}" destId="{A83A9DFA-B572-D647-A890-970192D7C0ED}" srcOrd="0" destOrd="0" parTransId="{AE9DC1F4-C483-C44A-869F-99891C9FDFA3}" sibTransId="{E49A68BE-C9D4-9D44-9C8A-35F3B1EF84BD}"/>
    <dgm:cxn modelId="{1BF7F5AE-D657-314A-8AD4-B452B8AF7E3D}" srcId="{A83A9DFA-B572-D647-A890-970192D7C0ED}" destId="{C920C719-72FE-7C4E-A228-6DE1EBDAA95C}" srcOrd="0" destOrd="0" parTransId="{3DEF426D-95E4-9C4C-9079-AD9DAADA8AAE}" sibTransId="{D2A21DF8-BF36-B44A-8291-3B76B1B438CE}"/>
    <dgm:cxn modelId="{7D230A80-7582-4E46-B731-1ECC83A3EE98}" srcId="{2BFD9016-AAF6-4C42-BC76-86588E287A44}" destId="{D7149E30-3FD7-724D-BDAA-B10B123D4332}" srcOrd="1" destOrd="0" parTransId="{E1953AFF-B6DE-434D-A88A-E1AF28D45329}" sibTransId="{057A2982-B9F2-2F48-B7A6-F6FC99B48BF5}"/>
    <dgm:cxn modelId="{DB623B84-2317-0B48-891D-2D697B436323}" srcId="{7B360862-5A0C-8444-9201-26B38289262F}" destId="{DA50A16C-0FE4-2E4A-BBDD-FE5FFE248F2F}" srcOrd="0" destOrd="0" parTransId="{C2080644-E4D7-C147-B23F-91C60353211C}" sibTransId="{99684A90-5FCF-1C4D-B4AE-4EBAEE5083AE}"/>
    <dgm:cxn modelId="{14C8E22A-EFB0-DE4F-891E-2431B0BBF4FF}" type="presOf" srcId="{D7149E30-3FD7-724D-BDAA-B10B123D4332}" destId="{E63B1B5E-7197-3340-97E9-A858AFDCBFBC}" srcOrd="0" destOrd="1" presId="urn:microsoft.com/office/officeart/2009/layout/CircleArrowProcess"/>
    <dgm:cxn modelId="{E8FFB7FD-DB75-B94A-88DE-0A1A2F365BB8}" type="presParOf" srcId="{F78AF808-6C81-294A-A208-F0B18E98B06A}" destId="{D87131C3-1B1C-2540-9012-2FCF0DEAC14A}" srcOrd="0" destOrd="0" presId="urn:microsoft.com/office/officeart/2009/layout/CircleArrowProcess"/>
    <dgm:cxn modelId="{40362FB3-AF1A-E043-A9A1-238285F1B7A0}" type="presParOf" srcId="{D87131C3-1B1C-2540-9012-2FCF0DEAC14A}" destId="{10E45DE6-5A0C-134A-85FF-7D4970A6469A}" srcOrd="0" destOrd="0" presId="urn:microsoft.com/office/officeart/2009/layout/CircleArrowProcess"/>
    <dgm:cxn modelId="{92D52189-79F7-104C-9968-84DF78076BCC}" type="presParOf" srcId="{F78AF808-6C81-294A-A208-F0B18E98B06A}" destId="{23F71189-7BD1-AD46-9A28-FB8709FA9D5F}" srcOrd="1" destOrd="0" presId="urn:microsoft.com/office/officeart/2009/layout/CircleArrowProcess"/>
    <dgm:cxn modelId="{9E57B0A7-D404-CA45-85EC-9C0936EA0D62}" type="presParOf" srcId="{F78AF808-6C81-294A-A208-F0B18E98B06A}" destId="{7B56B82B-EE11-7847-8870-2DB565EC521E}" srcOrd="2" destOrd="0" presId="urn:microsoft.com/office/officeart/2009/layout/CircleArrowProcess"/>
    <dgm:cxn modelId="{6EFB8E34-3357-954C-8ABF-4B8C2A9F22A5}" type="presParOf" srcId="{F78AF808-6C81-294A-A208-F0B18E98B06A}" destId="{24705D8A-2CFB-5043-A20E-5F45F11CB3F7}" srcOrd="3" destOrd="0" presId="urn:microsoft.com/office/officeart/2009/layout/CircleArrowProcess"/>
    <dgm:cxn modelId="{A5EA8ADC-6D75-A646-B516-B51ED98844C5}" type="presParOf" srcId="{24705D8A-2CFB-5043-A20E-5F45F11CB3F7}" destId="{290BDCF0-8981-F14E-A3B2-97E62A4F16CC}" srcOrd="0" destOrd="0" presId="urn:microsoft.com/office/officeart/2009/layout/CircleArrowProcess"/>
    <dgm:cxn modelId="{DE8E0ED0-523F-4344-82B9-56A977152CCD}" type="presParOf" srcId="{F78AF808-6C81-294A-A208-F0B18E98B06A}" destId="{E63B1B5E-7197-3340-97E9-A858AFDCBFBC}" srcOrd="4" destOrd="0" presId="urn:microsoft.com/office/officeart/2009/layout/CircleArrowProcess"/>
    <dgm:cxn modelId="{E66D500A-C194-714E-9388-DB437BAEBE0E}" type="presParOf" srcId="{F78AF808-6C81-294A-A208-F0B18E98B06A}" destId="{3D2696A6-2C00-4F44-9179-432937B0B45A}" srcOrd="5" destOrd="0" presId="urn:microsoft.com/office/officeart/2009/layout/CircleArrowProcess"/>
    <dgm:cxn modelId="{E2C1C158-A529-5B43-9F34-8FE0EB81F720}" type="presParOf" srcId="{F78AF808-6C81-294A-A208-F0B18E98B06A}" destId="{68389C8F-0712-2645-8B1E-DF3F3E790EC0}" srcOrd="6" destOrd="0" presId="urn:microsoft.com/office/officeart/2009/layout/CircleArrowProcess"/>
    <dgm:cxn modelId="{BC1CD45B-1C22-7449-B69B-0B313DB00AB0}" type="presParOf" srcId="{68389C8F-0712-2645-8B1E-DF3F3E790EC0}" destId="{18D54D77-97E6-1B45-926D-17EA6C1260A8}" srcOrd="0" destOrd="0" presId="urn:microsoft.com/office/officeart/2009/layout/CircleArrowProcess"/>
    <dgm:cxn modelId="{E0440DD4-F4F5-0C4B-964E-CF75BB2C8B32}" type="presParOf" srcId="{F78AF808-6C81-294A-A208-F0B18E98B06A}" destId="{CEADB429-9F24-2449-9C25-ABB1BE0F4E26}" srcOrd="7" destOrd="0" presId="urn:microsoft.com/office/officeart/2009/layout/CircleArrowProcess"/>
    <dgm:cxn modelId="{46A6AA3D-841E-874C-A943-8A1F74C3580E}" type="presParOf" srcId="{F78AF808-6C81-294A-A208-F0B18E98B06A}" destId="{A263FAE0-7C81-9048-BFBB-786819E01BE9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5DB38D-7CD7-A14E-AD77-40BBB6D67495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8DC9CA7-E660-7E4C-B36F-7BC6DA5DB9F7}">
      <dgm:prSet phldrT="[文本]"/>
      <dgm:spPr>
        <a:effectLst>
          <a:softEdge rad="0"/>
        </a:effectLst>
      </dgm:spPr>
      <dgm:t>
        <a:bodyPr/>
        <a:lstStyle/>
        <a:p>
          <a:r>
            <a:rPr kumimoji="1" lang="zh-CN" altLang="en-US" dirty="0" smtClean="0"/>
            <a:t>为汉语作为第二语言的教学和研究提供参考</a:t>
          </a:r>
          <a:endParaRPr lang="zh-CN" altLang="en-US" dirty="0"/>
        </a:p>
      </dgm:t>
    </dgm:pt>
    <dgm:pt modelId="{EA2BD0B1-A189-284D-B3C0-ABB870FE27A4}" type="parTrans" cxnId="{ED85C0D0-140A-A843-8892-A67D2AC75732}">
      <dgm:prSet/>
      <dgm:spPr/>
      <dgm:t>
        <a:bodyPr/>
        <a:lstStyle/>
        <a:p>
          <a:endParaRPr lang="zh-CN" altLang="en-US"/>
        </a:p>
      </dgm:t>
    </dgm:pt>
    <dgm:pt modelId="{B78D067B-D614-4B41-ADBB-281817E673DC}" type="sibTrans" cxnId="{ED85C0D0-140A-A843-8892-A67D2AC75732}">
      <dgm:prSet/>
      <dgm:spPr/>
      <dgm:t>
        <a:bodyPr/>
        <a:lstStyle/>
        <a:p>
          <a:endParaRPr lang="zh-CN" altLang="en-US"/>
        </a:p>
      </dgm:t>
    </dgm:pt>
    <dgm:pt modelId="{82AF5740-3DCC-1247-B605-74ACDF2E0588}">
      <dgm:prSet phldrT="[文本]" custT="1"/>
      <dgm:spPr/>
      <dgm:t>
        <a:bodyPr/>
        <a:lstStyle/>
        <a:p>
          <a:r>
            <a:rPr kumimoji="1" lang="zh-CN" altLang="en-US" sz="2300" dirty="0" smtClean="0"/>
            <a:t> </a:t>
          </a:r>
          <a:r>
            <a:rPr kumimoji="1" lang="zh-CN" altLang="en-US" sz="2000" dirty="0" smtClean="0"/>
            <a:t>统计和分析特定语言单位在口语中的用法、频率和分布情况</a:t>
          </a:r>
          <a:endParaRPr lang="zh-CN" altLang="en-US" sz="2000" dirty="0"/>
        </a:p>
      </dgm:t>
    </dgm:pt>
    <dgm:pt modelId="{8BAA6F06-15A8-6A47-A1B9-E7A47929932E}" type="parTrans" cxnId="{48005CDC-76BC-424A-B692-9C64418375CC}">
      <dgm:prSet/>
      <dgm:spPr/>
      <dgm:t>
        <a:bodyPr/>
        <a:lstStyle/>
        <a:p>
          <a:endParaRPr lang="zh-CN" altLang="en-US"/>
        </a:p>
      </dgm:t>
    </dgm:pt>
    <dgm:pt modelId="{1B594431-EB8B-3E40-A768-40D364AB2D54}" type="sibTrans" cxnId="{48005CDC-76BC-424A-B692-9C64418375CC}">
      <dgm:prSet/>
      <dgm:spPr/>
      <dgm:t>
        <a:bodyPr/>
        <a:lstStyle/>
        <a:p>
          <a:endParaRPr lang="zh-CN" altLang="en-US"/>
        </a:p>
      </dgm:t>
    </dgm:pt>
    <dgm:pt modelId="{77DC3A65-2F67-F740-9F79-15E1067A0E94}">
      <dgm:prSet phldrT="[文本]" custT="1"/>
      <dgm:spPr/>
      <dgm:t>
        <a:bodyPr/>
        <a:lstStyle/>
        <a:p>
          <a:r>
            <a:rPr kumimoji="1" lang="zh-CN" altLang="en-US" sz="2000" dirty="0" smtClean="0"/>
            <a:t>对比分析</a:t>
          </a:r>
          <a:endParaRPr kumimoji="1" lang="en-US" altLang="zh-CN" sz="2000" dirty="0" smtClean="0"/>
        </a:p>
        <a:p>
          <a:r>
            <a:rPr kumimoji="1" lang="zh-CN" altLang="en-US" sz="2000" dirty="0" smtClean="0"/>
            <a:t>口语的特征</a:t>
          </a:r>
          <a:endParaRPr lang="zh-CN" altLang="en-US" sz="2000" dirty="0"/>
        </a:p>
      </dgm:t>
    </dgm:pt>
    <dgm:pt modelId="{51CC751E-1838-9A44-8FB8-219A69CD8E37}" type="parTrans" cxnId="{5F1E744B-C829-9D46-9582-4D85F839D598}">
      <dgm:prSet/>
      <dgm:spPr/>
      <dgm:t>
        <a:bodyPr/>
        <a:lstStyle/>
        <a:p>
          <a:endParaRPr lang="zh-CN" altLang="en-US"/>
        </a:p>
      </dgm:t>
    </dgm:pt>
    <dgm:pt modelId="{CFB4D159-51A7-DD48-87E4-590E9B8C9E7E}" type="sibTrans" cxnId="{5F1E744B-C829-9D46-9582-4D85F839D598}">
      <dgm:prSet/>
      <dgm:spPr/>
      <dgm:t>
        <a:bodyPr/>
        <a:lstStyle/>
        <a:p>
          <a:endParaRPr lang="zh-CN" altLang="en-US"/>
        </a:p>
      </dgm:t>
    </dgm:pt>
    <dgm:pt modelId="{E6868DA1-C43F-AB49-998B-4DFA4CB5D903}">
      <dgm:prSet phldrT="[文本]" custT="1"/>
      <dgm:spPr/>
      <dgm:t>
        <a:bodyPr/>
        <a:lstStyle/>
        <a:p>
          <a:r>
            <a:rPr kumimoji="1" lang="zh-CN" altLang="en-US" sz="2000" dirty="0" smtClean="0"/>
            <a:t>为非目的语环境下的学习者提供口语输入</a:t>
          </a:r>
          <a:endParaRPr lang="zh-CN" altLang="en-US" sz="2000" dirty="0"/>
        </a:p>
      </dgm:t>
    </dgm:pt>
    <dgm:pt modelId="{9BB9878F-03BF-9245-800F-1AC553794031}" type="parTrans" cxnId="{1EFF93F9-2869-6D4E-8671-75C18ACAE45F}">
      <dgm:prSet/>
      <dgm:spPr/>
      <dgm:t>
        <a:bodyPr/>
        <a:lstStyle/>
        <a:p>
          <a:endParaRPr lang="zh-CN" altLang="en-US"/>
        </a:p>
      </dgm:t>
    </dgm:pt>
    <dgm:pt modelId="{D61E4FBD-3120-E149-AE11-7BC8865B0435}" type="sibTrans" cxnId="{1EFF93F9-2869-6D4E-8671-75C18ACAE45F}">
      <dgm:prSet/>
      <dgm:spPr/>
      <dgm:t>
        <a:bodyPr/>
        <a:lstStyle/>
        <a:p>
          <a:endParaRPr lang="zh-CN" altLang="en-US"/>
        </a:p>
      </dgm:t>
    </dgm:pt>
    <dgm:pt modelId="{CC106FB8-CD80-9F41-B62A-37FC2FD1283A}" type="asst">
      <dgm:prSet phldrT="[文本]" custT="1"/>
      <dgm:spPr/>
      <dgm:t>
        <a:bodyPr/>
        <a:lstStyle/>
        <a:p>
          <a:r>
            <a:rPr kumimoji="1" lang="zh-CN" altLang="en-US" sz="2000" dirty="0" smtClean="0"/>
            <a:t>了解现代汉语普通话的整体情况</a:t>
          </a:r>
          <a:endParaRPr lang="zh-CN" altLang="en-US" sz="2000" dirty="0"/>
        </a:p>
      </dgm:t>
    </dgm:pt>
    <dgm:pt modelId="{6165C9B8-3FE1-D448-B231-E9766BD48542}" type="sibTrans" cxnId="{38B36F93-CCF2-5D42-81AD-38C2CBCE758B}">
      <dgm:prSet/>
      <dgm:spPr/>
      <dgm:t>
        <a:bodyPr/>
        <a:lstStyle/>
        <a:p>
          <a:endParaRPr lang="zh-CN" altLang="en-US"/>
        </a:p>
      </dgm:t>
    </dgm:pt>
    <dgm:pt modelId="{2FB0A464-5373-A945-BA5C-933783F23BE1}" type="parTrans" cxnId="{38B36F93-CCF2-5D42-81AD-38C2CBCE758B}">
      <dgm:prSet/>
      <dgm:spPr/>
      <dgm:t>
        <a:bodyPr/>
        <a:lstStyle/>
        <a:p>
          <a:endParaRPr lang="zh-CN" altLang="en-US"/>
        </a:p>
      </dgm:t>
    </dgm:pt>
    <dgm:pt modelId="{C3A7CB53-797D-7F48-84E6-273B9D5BAECD}" type="pres">
      <dgm:prSet presAssocID="{325DB38D-7CD7-A14E-AD77-40BBB6D674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C9281CBA-C122-8645-B4A2-A0597F48ED9E}" type="pres">
      <dgm:prSet presAssocID="{B8DC9CA7-E660-7E4C-B36F-7BC6DA5DB9F7}" presName="hierRoot1" presStyleCnt="0">
        <dgm:presLayoutVars>
          <dgm:hierBranch val="init"/>
        </dgm:presLayoutVars>
      </dgm:prSet>
      <dgm:spPr/>
    </dgm:pt>
    <dgm:pt modelId="{39555315-1228-9C44-B466-056AED7FB8C3}" type="pres">
      <dgm:prSet presAssocID="{B8DC9CA7-E660-7E4C-B36F-7BC6DA5DB9F7}" presName="rootComposite1" presStyleCnt="0"/>
      <dgm:spPr/>
    </dgm:pt>
    <dgm:pt modelId="{63E8F70B-B56B-014E-B9C6-CE32F23939DE}" type="pres">
      <dgm:prSet presAssocID="{B8DC9CA7-E660-7E4C-B36F-7BC6DA5DB9F7}" presName="rootText1" presStyleLbl="node0" presStyleIdx="0" presStyleCnt="1" custScaleX="14385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6145339-6884-A944-9717-E0941E10FA35}" type="pres">
      <dgm:prSet presAssocID="{B8DC9CA7-E660-7E4C-B36F-7BC6DA5DB9F7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25417B96-7242-4948-A26D-0B512DB6E4AC}" type="pres">
      <dgm:prSet presAssocID="{B8DC9CA7-E660-7E4C-B36F-7BC6DA5DB9F7}" presName="hierChild2" presStyleCnt="0"/>
      <dgm:spPr/>
    </dgm:pt>
    <dgm:pt modelId="{33A1909C-7E87-A944-A05A-4CAE79D4107A}" type="pres">
      <dgm:prSet presAssocID="{8BAA6F06-15A8-6A47-A1B9-E7A47929932E}" presName="Name37" presStyleLbl="parChTrans1D2" presStyleIdx="0" presStyleCnt="4"/>
      <dgm:spPr/>
      <dgm:t>
        <a:bodyPr/>
        <a:lstStyle/>
        <a:p>
          <a:endParaRPr lang="zh-CN" altLang="en-US"/>
        </a:p>
      </dgm:t>
    </dgm:pt>
    <dgm:pt modelId="{C5F4F4FD-77B1-B74D-82FD-0A81BA35AE43}" type="pres">
      <dgm:prSet presAssocID="{82AF5740-3DCC-1247-B605-74ACDF2E0588}" presName="hierRoot2" presStyleCnt="0">
        <dgm:presLayoutVars>
          <dgm:hierBranch val="init"/>
        </dgm:presLayoutVars>
      </dgm:prSet>
      <dgm:spPr/>
    </dgm:pt>
    <dgm:pt modelId="{A95C93C0-6863-2F4E-B76C-24DB808BCB2B}" type="pres">
      <dgm:prSet presAssocID="{82AF5740-3DCC-1247-B605-74ACDF2E0588}" presName="rootComposite" presStyleCnt="0"/>
      <dgm:spPr/>
    </dgm:pt>
    <dgm:pt modelId="{3570173E-BB84-AC47-BC85-17377E82AA3A}" type="pres">
      <dgm:prSet presAssocID="{82AF5740-3DCC-1247-B605-74ACDF2E0588}" presName="rootText" presStyleLbl="node2" presStyleIdx="0" presStyleCnt="3" custScaleX="11598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D1C3EAB-2948-7D4D-85C6-28218F5A5D8A}" type="pres">
      <dgm:prSet presAssocID="{82AF5740-3DCC-1247-B605-74ACDF2E0588}" presName="rootConnector" presStyleLbl="node2" presStyleIdx="0" presStyleCnt="3"/>
      <dgm:spPr/>
      <dgm:t>
        <a:bodyPr/>
        <a:lstStyle/>
        <a:p>
          <a:endParaRPr lang="zh-CN" altLang="en-US"/>
        </a:p>
      </dgm:t>
    </dgm:pt>
    <dgm:pt modelId="{A6E6D21F-998B-C944-9BB4-876B901040BA}" type="pres">
      <dgm:prSet presAssocID="{82AF5740-3DCC-1247-B605-74ACDF2E0588}" presName="hierChild4" presStyleCnt="0"/>
      <dgm:spPr/>
    </dgm:pt>
    <dgm:pt modelId="{94F81DD8-E273-3F4A-8735-F00B35AD8A30}" type="pres">
      <dgm:prSet presAssocID="{82AF5740-3DCC-1247-B605-74ACDF2E0588}" presName="hierChild5" presStyleCnt="0"/>
      <dgm:spPr/>
    </dgm:pt>
    <dgm:pt modelId="{032515E8-7459-EC45-A7B1-B40A55926157}" type="pres">
      <dgm:prSet presAssocID="{51CC751E-1838-9A44-8FB8-219A69CD8E37}" presName="Name37" presStyleLbl="parChTrans1D2" presStyleIdx="1" presStyleCnt="4"/>
      <dgm:spPr/>
      <dgm:t>
        <a:bodyPr/>
        <a:lstStyle/>
        <a:p>
          <a:endParaRPr lang="zh-CN" altLang="en-US"/>
        </a:p>
      </dgm:t>
    </dgm:pt>
    <dgm:pt modelId="{4CCD2D2F-E8EB-AA46-8469-003EDAA31262}" type="pres">
      <dgm:prSet presAssocID="{77DC3A65-2F67-F740-9F79-15E1067A0E94}" presName="hierRoot2" presStyleCnt="0">
        <dgm:presLayoutVars>
          <dgm:hierBranch val="init"/>
        </dgm:presLayoutVars>
      </dgm:prSet>
      <dgm:spPr/>
    </dgm:pt>
    <dgm:pt modelId="{200FD9BB-EA75-614D-B5DD-6208094E95E4}" type="pres">
      <dgm:prSet presAssocID="{77DC3A65-2F67-F740-9F79-15E1067A0E94}" presName="rootComposite" presStyleCnt="0"/>
      <dgm:spPr/>
    </dgm:pt>
    <dgm:pt modelId="{A9B6873F-D71A-BC44-9C0D-1825E4F3235F}" type="pres">
      <dgm:prSet presAssocID="{77DC3A65-2F67-F740-9F79-15E1067A0E94}" presName="rootText" presStyleLbl="node2" presStyleIdx="1" presStyleCnt="3" custScaleX="5850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47D8486-18A3-8B4F-B9B8-91168B4C388D}" type="pres">
      <dgm:prSet presAssocID="{77DC3A65-2F67-F740-9F79-15E1067A0E94}" presName="rootConnector" presStyleLbl="node2" presStyleIdx="1" presStyleCnt="3"/>
      <dgm:spPr/>
      <dgm:t>
        <a:bodyPr/>
        <a:lstStyle/>
        <a:p>
          <a:endParaRPr lang="zh-CN" altLang="en-US"/>
        </a:p>
      </dgm:t>
    </dgm:pt>
    <dgm:pt modelId="{1E7077AE-25B8-2E4E-AA4A-6E1B621081E2}" type="pres">
      <dgm:prSet presAssocID="{77DC3A65-2F67-F740-9F79-15E1067A0E94}" presName="hierChild4" presStyleCnt="0"/>
      <dgm:spPr/>
    </dgm:pt>
    <dgm:pt modelId="{3A3BC53F-6BA5-2744-9C2D-ED402DEB67A6}" type="pres">
      <dgm:prSet presAssocID="{77DC3A65-2F67-F740-9F79-15E1067A0E94}" presName="hierChild5" presStyleCnt="0"/>
      <dgm:spPr/>
    </dgm:pt>
    <dgm:pt modelId="{FE19981F-DCC3-A047-8941-B5BE3BC39071}" type="pres">
      <dgm:prSet presAssocID="{9BB9878F-03BF-9245-800F-1AC553794031}" presName="Name37" presStyleLbl="parChTrans1D2" presStyleIdx="2" presStyleCnt="4"/>
      <dgm:spPr/>
      <dgm:t>
        <a:bodyPr/>
        <a:lstStyle/>
        <a:p>
          <a:endParaRPr lang="zh-CN" altLang="en-US"/>
        </a:p>
      </dgm:t>
    </dgm:pt>
    <dgm:pt modelId="{F91A4A22-D3B0-7540-91BC-4EACCCA5BF07}" type="pres">
      <dgm:prSet presAssocID="{E6868DA1-C43F-AB49-998B-4DFA4CB5D903}" presName="hierRoot2" presStyleCnt="0">
        <dgm:presLayoutVars>
          <dgm:hierBranch val="init"/>
        </dgm:presLayoutVars>
      </dgm:prSet>
      <dgm:spPr/>
    </dgm:pt>
    <dgm:pt modelId="{711F01FD-BA25-504A-8BBB-D348BA74686E}" type="pres">
      <dgm:prSet presAssocID="{E6868DA1-C43F-AB49-998B-4DFA4CB5D903}" presName="rootComposite" presStyleCnt="0"/>
      <dgm:spPr/>
    </dgm:pt>
    <dgm:pt modelId="{5FFFA6D3-C4F6-1348-BF1D-5D341E27FFE4}" type="pres">
      <dgm:prSet presAssocID="{E6868DA1-C43F-AB49-998B-4DFA4CB5D90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A1EB94E-B9D4-3A4A-9F2C-9523F4FA7AC8}" type="pres">
      <dgm:prSet presAssocID="{E6868DA1-C43F-AB49-998B-4DFA4CB5D903}" presName="rootConnector" presStyleLbl="node2" presStyleIdx="2" presStyleCnt="3"/>
      <dgm:spPr/>
      <dgm:t>
        <a:bodyPr/>
        <a:lstStyle/>
        <a:p>
          <a:endParaRPr lang="zh-CN" altLang="en-US"/>
        </a:p>
      </dgm:t>
    </dgm:pt>
    <dgm:pt modelId="{8DCFDFAF-CD8C-E340-A8CD-85954E2844C1}" type="pres">
      <dgm:prSet presAssocID="{E6868DA1-C43F-AB49-998B-4DFA4CB5D903}" presName="hierChild4" presStyleCnt="0"/>
      <dgm:spPr/>
    </dgm:pt>
    <dgm:pt modelId="{2A5FD843-D01B-9D47-8EE9-E776A5F7884B}" type="pres">
      <dgm:prSet presAssocID="{E6868DA1-C43F-AB49-998B-4DFA4CB5D903}" presName="hierChild5" presStyleCnt="0"/>
      <dgm:spPr/>
    </dgm:pt>
    <dgm:pt modelId="{3A0E13CB-05A0-6D47-859A-EAA79B76C0A2}" type="pres">
      <dgm:prSet presAssocID="{B8DC9CA7-E660-7E4C-B36F-7BC6DA5DB9F7}" presName="hierChild3" presStyleCnt="0"/>
      <dgm:spPr/>
    </dgm:pt>
    <dgm:pt modelId="{8F390F89-B1D8-804D-A9A5-9D080020D8E0}" type="pres">
      <dgm:prSet presAssocID="{2FB0A464-5373-A945-BA5C-933783F23BE1}" presName="Name111" presStyleLbl="parChTrans1D2" presStyleIdx="3" presStyleCnt="4"/>
      <dgm:spPr/>
      <dgm:t>
        <a:bodyPr/>
        <a:lstStyle/>
        <a:p>
          <a:endParaRPr lang="zh-CN" altLang="en-US"/>
        </a:p>
      </dgm:t>
    </dgm:pt>
    <dgm:pt modelId="{820555B1-D960-914F-BA19-5EE28362E71D}" type="pres">
      <dgm:prSet presAssocID="{CC106FB8-CD80-9F41-B62A-37FC2FD1283A}" presName="hierRoot3" presStyleCnt="0">
        <dgm:presLayoutVars>
          <dgm:hierBranch val="init"/>
        </dgm:presLayoutVars>
      </dgm:prSet>
      <dgm:spPr/>
    </dgm:pt>
    <dgm:pt modelId="{29658E9B-EA8C-3D4D-BB84-8B4E9E162376}" type="pres">
      <dgm:prSet presAssocID="{CC106FB8-CD80-9F41-B62A-37FC2FD1283A}" presName="rootComposite3" presStyleCnt="0"/>
      <dgm:spPr/>
    </dgm:pt>
    <dgm:pt modelId="{32CA5037-0BCF-B043-8140-1587B68ECF04}" type="pres">
      <dgm:prSet presAssocID="{CC106FB8-CD80-9F41-B62A-37FC2FD1283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471DF64-AAED-D943-9279-C59D6610AFE8}" type="pres">
      <dgm:prSet presAssocID="{CC106FB8-CD80-9F41-B62A-37FC2FD1283A}" presName="rootConnector3" presStyleLbl="asst1" presStyleIdx="0" presStyleCnt="1"/>
      <dgm:spPr/>
      <dgm:t>
        <a:bodyPr/>
        <a:lstStyle/>
        <a:p>
          <a:endParaRPr lang="zh-CN" altLang="en-US"/>
        </a:p>
      </dgm:t>
    </dgm:pt>
    <dgm:pt modelId="{6F17E338-9EFB-FF42-B6C1-E48339E0DFC6}" type="pres">
      <dgm:prSet presAssocID="{CC106FB8-CD80-9F41-B62A-37FC2FD1283A}" presName="hierChild6" presStyleCnt="0"/>
      <dgm:spPr/>
    </dgm:pt>
    <dgm:pt modelId="{C4FF25BE-C0CA-0444-BE1C-D191E4DA88F0}" type="pres">
      <dgm:prSet presAssocID="{CC106FB8-CD80-9F41-B62A-37FC2FD1283A}" presName="hierChild7" presStyleCnt="0"/>
      <dgm:spPr/>
    </dgm:pt>
  </dgm:ptLst>
  <dgm:cxnLst>
    <dgm:cxn modelId="{FA6087AA-648C-E649-A424-17D17433AF27}" type="presOf" srcId="{82AF5740-3DCC-1247-B605-74ACDF2E0588}" destId="{3570173E-BB84-AC47-BC85-17377E82AA3A}" srcOrd="0" destOrd="0" presId="urn:microsoft.com/office/officeart/2005/8/layout/orgChart1"/>
    <dgm:cxn modelId="{19A3633F-DAFD-974E-82F5-83D7EF2A1EDD}" type="presOf" srcId="{82AF5740-3DCC-1247-B605-74ACDF2E0588}" destId="{9D1C3EAB-2948-7D4D-85C6-28218F5A5D8A}" srcOrd="1" destOrd="0" presId="urn:microsoft.com/office/officeart/2005/8/layout/orgChart1"/>
    <dgm:cxn modelId="{A8A04102-B800-034F-BF21-6BBA5D18794D}" type="presOf" srcId="{77DC3A65-2F67-F740-9F79-15E1067A0E94}" destId="{A9B6873F-D71A-BC44-9C0D-1825E4F3235F}" srcOrd="0" destOrd="0" presId="urn:microsoft.com/office/officeart/2005/8/layout/orgChart1"/>
    <dgm:cxn modelId="{5F1E744B-C829-9D46-9582-4D85F839D598}" srcId="{B8DC9CA7-E660-7E4C-B36F-7BC6DA5DB9F7}" destId="{77DC3A65-2F67-F740-9F79-15E1067A0E94}" srcOrd="2" destOrd="0" parTransId="{51CC751E-1838-9A44-8FB8-219A69CD8E37}" sibTransId="{CFB4D159-51A7-DD48-87E4-590E9B8C9E7E}"/>
    <dgm:cxn modelId="{48005CDC-76BC-424A-B692-9C64418375CC}" srcId="{B8DC9CA7-E660-7E4C-B36F-7BC6DA5DB9F7}" destId="{82AF5740-3DCC-1247-B605-74ACDF2E0588}" srcOrd="1" destOrd="0" parTransId="{8BAA6F06-15A8-6A47-A1B9-E7A47929932E}" sibTransId="{1B594431-EB8B-3E40-A768-40D364AB2D54}"/>
    <dgm:cxn modelId="{3ACA7072-16B8-1E4B-9FC3-251D04827138}" type="presOf" srcId="{8BAA6F06-15A8-6A47-A1B9-E7A47929932E}" destId="{33A1909C-7E87-A944-A05A-4CAE79D4107A}" srcOrd="0" destOrd="0" presId="urn:microsoft.com/office/officeart/2005/8/layout/orgChart1"/>
    <dgm:cxn modelId="{CB126E79-B390-E346-AF6C-85CB8B953BFF}" type="presOf" srcId="{B8DC9CA7-E660-7E4C-B36F-7BC6DA5DB9F7}" destId="{D6145339-6884-A944-9717-E0941E10FA35}" srcOrd="1" destOrd="0" presId="urn:microsoft.com/office/officeart/2005/8/layout/orgChart1"/>
    <dgm:cxn modelId="{2F127A02-F4B5-C742-98E8-AB353AEC0733}" type="presOf" srcId="{2FB0A464-5373-A945-BA5C-933783F23BE1}" destId="{8F390F89-B1D8-804D-A9A5-9D080020D8E0}" srcOrd="0" destOrd="0" presId="urn:microsoft.com/office/officeart/2005/8/layout/orgChart1"/>
    <dgm:cxn modelId="{CCBE6FCA-A730-6D42-9924-B8EAD810AC23}" type="presOf" srcId="{51CC751E-1838-9A44-8FB8-219A69CD8E37}" destId="{032515E8-7459-EC45-A7B1-B40A55926157}" srcOrd="0" destOrd="0" presId="urn:microsoft.com/office/officeart/2005/8/layout/orgChart1"/>
    <dgm:cxn modelId="{1EFF93F9-2869-6D4E-8671-75C18ACAE45F}" srcId="{B8DC9CA7-E660-7E4C-B36F-7BC6DA5DB9F7}" destId="{E6868DA1-C43F-AB49-998B-4DFA4CB5D903}" srcOrd="3" destOrd="0" parTransId="{9BB9878F-03BF-9245-800F-1AC553794031}" sibTransId="{D61E4FBD-3120-E149-AE11-7BC8865B0435}"/>
    <dgm:cxn modelId="{B9D8E7D6-C156-D943-B656-2B8DAF586EBD}" type="presOf" srcId="{9BB9878F-03BF-9245-800F-1AC553794031}" destId="{FE19981F-DCC3-A047-8941-B5BE3BC39071}" srcOrd="0" destOrd="0" presId="urn:microsoft.com/office/officeart/2005/8/layout/orgChart1"/>
    <dgm:cxn modelId="{ED85C0D0-140A-A843-8892-A67D2AC75732}" srcId="{325DB38D-7CD7-A14E-AD77-40BBB6D67495}" destId="{B8DC9CA7-E660-7E4C-B36F-7BC6DA5DB9F7}" srcOrd="0" destOrd="0" parTransId="{EA2BD0B1-A189-284D-B3C0-ABB870FE27A4}" sibTransId="{B78D067B-D614-4B41-ADBB-281817E673DC}"/>
    <dgm:cxn modelId="{38B36F93-CCF2-5D42-81AD-38C2CBCE758B}" srcId="{B8DC9CA7-E660-7E4C-B36F-7BC6DA5DB9F7}" destId="{CC106FB8-CD80-9F41-B62A-37FC2FD1283A}" srcOrd="0" destOrd="0" parTransId="{2FB0A464-5373-A945-BA5C-933783F23BE1}" sibTransId="{6165C9B8-3FE1-D448-B231-E9766BD48542}"/>
    <dgm:cxn modelId="{84B955FD-4543-A147-B203-D8DB25D64F52}" type="presOf" srcId="{B8DC9CA7-E660-7E4C-B36F-7BC6DA5DB9F7}" destId="{63E8F70B-B56B-014E-B9C6-CE32F23939DE}" srcOrd="0" destOrd="0" presId="urn:microsoft.com/office/officeart/2005/8/layout/orgChart1"/>
    <dgm:cxn modelId="{265CFE46-A17C-714D-912A-3B34D0510E2A}" type="presOf" srcId="{77DC3A65-2F67-F740-9F79-15E1067A0E94}" destId="{F47D8486-18A3-8B4F-B9B8-91168B4C388D}" srcOrd="1" destOrd="0" presId="urn:microsoft.com/office/officeart/2005/8/layout/orgChart1"/>
    <dgm:cxn modelId="{63C4B72C-3185-B542-BB3D-01A6285FDF10}" type="presOf" srcId="{E6868DA1-C43F-AB49-998B-4DFA4CB5D903}" destId="{5FFFA6D3-C4F6-1348-BF1D-5D341E27FFE4}" srcOrd="0" destOrd="0" presId="urn:microsoft.com/office/officeart/2005/8/layout/orgChart1"/>
    <dgm:cxn modelId="{517E77D1-D1A4-F64C-B1E0-349BC7A2F618}" type="presOf" srcId="{CC106FB8-CD80-9F41-B62A-37FC2FD1283A}" destId="{1471DF64-AAED-D943-9279-C59D6610AFE8}" srcOrd="1" destOrd="0" presId="urn:microsoft.com/office/officeart/2005/8/layout/orgChart1"/>
    <dgm:cxn modelId="{F69C7206-0CDE-284E-865F-3951C72CEB0B}" type="presOf" srcId="{325DB38D-7CD7-A14E-AD77-40BBB6D67495}" destId="{C3A7CB53-797D-7F48-84E6-273B9D5BAECD}" srcOrd="0" destOrd="0" presId="urn:microsoft.com/office/officeart/2005/8/layout/orgChart1"/>
    <dgm:cxn modelId="{B370AE9E-4AF5-8E45-8ECD-9110ED7D867E}" type="presOf" srcId="{E6868DA1-C43F-AB49-998B-4DFA4CB5D903}" destId="{3A1EB94E-B9D4-3A4A-9F2C-9523F4FA7AC8}" srcOrd="1" destOrd="0" presId="urn:microsoft.com/office/officeart/2005/8/layout/orgChart1"/>
    <dgm:cxn modelId="{D866C852-FEAF-2A4A-A68D-3B5890115A5C}" type="presOf" srcId="{CC106FB8-CD80-9F41-B62A-37FC2FD1283A}" destId="{32CA5037-0BCF-B043-8140-1587B68ECF04}" srcOrd="0" destOrd="0" presId="urn:microsoft.com/office/officeart/2005/8/layout/orgChart1"/>
    <dgm:cxn modelId="{1F4664EA-18E5-4943-8BBC-0A45D3525759}" type="presParOf" srcId="{C3A7CB53-797D-7F48-84E6-273B9D5BAECD}" destId="{C9281CBA-C122-8645-B4A2-A0597F48ED9E}" srcOrd="0" destOrd="0" presId="urn:microsoft.com/office/officeart/2005/8/layout/orgChart1"/>
    <dgm:cxn modelId="{220CE9B6-489C-6E4F-B07C-439773A4B527}" type="presParOf" srcId="{C9281CBA-C122-8645-B4A2-A0597F48ED9E}" destId="{39555315-1228-9C44-B466-056AED7FB8C3}" srcOrd="0" destOrd="0" presId="urn:microsoft.com/office/officeart/2005/8/layout/orgChart1"/>
    <dgm:cxn modelId="{DF20AFA0-32CD-9043-A694-2554DC6FAB5C}" type="presParOf" srcId="{39555315-1228-9C44-B466-056AED7FB8C3}" destId="{63E8F70B-B56B-014E-B9C6-CE32F23939DE}" srcOrd="0" destOrd="0" presId="urn:microsoft.com/office/officeart/2005/8/layout/orgChart1"/>
    <dgm:cxn modelId="{3C4CF26F-FB62-3449-953B-F3DF2CF6C0FB}" type="presParOf" srcId="{39555315-1228-9C44-B466-056AED7FB8C3}" destId="{D6145339-6884-A944-9717-E0941E10FA35}" srcOrd="1" destOrd="0" presId="urn:microsoft.com/office/officeart/2005/8/layout/orgChart1"/>
    <dgm:cxn modelId="{3FCE29C0-CBCC-D544-92A3-2997ACFE1FEB}" type="presParOf" srcId="{C9281CBA-C122-8645-B4A2-A0597F48ED9E}" destId="{25417B96-7242-4948-A26D-0B512DB6E4AC}" srcOrd="1" destOrd="0" presId="urn:microsoft.com/office/officeart/2005/8/layout/orgChart1"/>
    <dgm:cxn modelId="{5C7AA6A4-F09F-2845-B7C8-9745BAAB216F}" type="presParOf" srcId="{25417B96-7242-4948-A26D-0B512DB6E4AC}" destId="{33A1909C-7E87-A944-A05A-4CAE79D4107A}" srcOrd="0" destOrd="0" presId="urn:microsoft.com/office/officeart/2005/8/layout/orgChart1"/>
    <dgm:cxn modelId="{8B1AFFF7-FF44-F242-ABCA-ED288B485A30}" type="presParOf" srcId="{25417B96-7242-4948-A26D-0B512DB6E4AC}" destId="{C5F4F4FD-77B1-B74D-82FD-0A81BA35AE43}" srcOrd="1" destOrd="0" presId="urn:microsoft.com/office/officeart/2005/8/layout/orgChart1"/>
    <dgm:cxn modelId="{8197C0EE-3C14-0946-ADE0-ED6509DD70DF}" type="presParOf" srcId="{C5F4F4FD-77B1-B74D-82FD-0A81BA35AE43}" destId="{A95C93C0-6863-2F4E-B76C-24DB808BCB2B}" srcOrd="0" destOrd="0" presId="urn:microsoft.com/office/officeart/2005/8/layout/orgChart1"/>
    <dgm:cxn modelId="{AFEA1003-5C7F-D146-B43B-CF95DCAAD46D}" type="presParOf" srcId="{A95C93C0-6863-2F4E-B76C-24DB808BCB2B}" destId="{3570173E-BB84-AC47-BC85-17377E82AA3A}" srcOrd="0" destOrd="0" presId="urn:microsoft.com/office/officeart/2005/8/layout/orgChart1"/>
    <dgm:cxn modelId="{FF907E9D-D49C-AA48-96B3-2ACA4DE8EEED}" type="presParOf" srcId="{A95C93C0-6863-2F4E-B76C-24DB808BCB2B}" destId="{9D1C3EAB-2948-7D4D-85C6-28218F5A5D8A}" srcOrd="1" destOrd="0" presId="urn:microsoft.com/office/officeart/2005/8/layout/orgChart1"/>
    <dgm:cxn modelId="{D2CB6DC1-4C38-2A40-93B2-B6B21A545D68}" type="presParOf" srcId="{C5F4F4FD-77B1-B74D-82FD-0A81BA35AE43}" destId="{A6E6D21F-998B-C944-9BB4-876B901040BA}" srcOrd="1" destOrd="0" presId="urn:microsoft.com/office/officeart/2005/8/layout/orgChart1"/>
    <dgm:cxn modelId="{D5BAFCC1-B6E1-0A48-9EF0-481357FD1AE4}" type="presParOf" srcId="{C5F4F4FD-77B1-B74D-82FD-0A81BA35AE43}" destId="{94F81DD8-E273-3F4A-8735-F00B35AD8A30}" srcOrd="2" destOrd="0" presId="urn:microsoft.com/office/officeart/2005/8/layout/orgChart1"/>
    <dgm:cxn modelId="{09AE4F83-7DDC-3046-AF8B-7C690838E57E}" type="presParOf" srcId="{25417B96-7242-4948-A26D-0B512DB6E4AC}" destId="{032515E8-7459-EC45-A7B1-B40A55926157}" srcOrd="2" destOrd="0" presId="urn:microsoft.com/office/officeart/2005/8/layout/orgChart1"/>
    <dgm:cxn modelId="{CFA86789-4120-3444-BBD1-04C2EEC5D90D}" type="presParOf" srcId="{25417B96-7242-4948-A26D-0B512DB6E4AC}" destId="{4CCD2D2F-E8EB-AA46-8469-003EDAA31262}" srcOrd="3" destOrd="0" presId="urn:microsoft.com/office/officeart/2005/8/layout/orgChart1"/>
    <dgm:cxn modelId="{49ABD8A4-319E-224D-B896-3C40353EB62B}" type="presParOf" srcId="{4CCD2D2F-E8EB-AA46-8469-003EDAA31262}" destId="{200FD9BB-EA75-614D-B5DD-6208094E95E4}" srcOrd="0" destOrd="0" presId="urn:microsoft.com/office/officeart/2005/8/layout/orgChart1"/>
    <dgm:cxn modelId="{2FD9EC83-C505-2746-89F5-1D2B26437A02}" type="presParOf" srcId="{200FD9BB-EA75-614D-B5DD-6208094E95E4}" destId="{A9B6873F-D71A-BC44-9C0D-1825E4F3235F}" srcOrd="0" destOrd="0" presId="urn:microsoft.com/office/officeart/2005/8/layout/orgChart1"/>
    <dgm:cxn modelId="{8814E5CC-5270-A645-8F5A-FA96408460EE}" type="presParOf" srcId="{200FD9BB-EA75-614D-B5DD-6208094E95E4}" destId="{F47D8486-18A3-8B4F-B9B8-91168B4C388D}" srcOrd="1" destOrd="0" presId="urn:microsoft.com/office/officeart/2005/8/layout/orgChart1"/>
    <dgm:cxn modelId="{DDB9E62C-E0DE-B249-A7FD-27C335163B4D}" type="presParOf" srcId="{4CCD2D2F-E8EB-AA46-8469-003EDAA31262}" destId="{1E7077AE-25B8-2E4E-AA4A-6E1B621081E2}" srcOrd="1" destOrd="0" presId="urn:microsoft.com/office/officeart/2005/8/layout/orgChart1"/>
    <dgm:cxn modelId="{B7C28D3D-3E73-744B-A176-7777605E0FBD}" type="presParOf" srcId="{4CCD2D2F-E8EB-AA46-8469-003EDAA31262}" destId="{3A3BC53F-6BA5-2744-9C2D-ED402DEB67A6}" srcOrd="2" destOrd="0" presId="urn:microsoft.com/office/officeart/2005/8/layout/orgChart1"/>
    <dgm:cxn modelId="{EC3095A6-8A35-7043-8043-14DA4B4A8278}" type="presParOf" srcId="{25417B96-7242-4948-A26D-0B512DB6E4AC}" destId="{FE19981F-DCC3-A047-8941-B5BE3BC39071}" srcOrd="4" destOrd="0" presId="urn:microsoft.com/office/officeart/2005/8/layout/orgChart1"/>
    <dgm:cxn modelId="{EE643742-4039-EB42-BF0F-72ABC9121091}" type="presParOf" srcId="{25417B96-7242-4948-A26D-0B512DB6E4AC}" destId="{F91A4A22-D3B0-7540-91BC-4EACCCA5BF07}" srcOrd="5" destOrd="0" presId="urn:microsoft.com/office/officeart/2005/8/layout/orgChart1"/>
    <dgm:cxn modelId="{637DD279-BCEE-DA45-BE3B-66D3AE72D287}" type="presParOf" srcId="{F91A4A22-D3B0-7540-91BC-4EACCCA5BF07}" destId="{711F01FD-BA25-504A-8BBB-D348BA74686E}" srcOrd="0" destOrd="0" presId="urn:microsoft.com/office/officeart/2005/8/layout/orgChart1"/>
    <dgm:cxn modelId="{477AD100-8469-D240-B2D7-0FDEE4D7E5AB}" type="presParOf" srcId="{711F01FD-BA25-504A-8BBB-D348BA74686E}" destId="{5FFFA6D3-C4F6-1348-BF1D-5D341E27FFE4}" srcOrd="0" destOrd="0" presId="urn:microsoft.com/office/officeart/2005/8/layout/orgChart1"/>
    <dgm:cxn modelId="{AA5C9AC5-4DDC-324D-90E4-97C4DE7DE750}" type="presParOf" srcId="{711F01FD-BA25-504A-8BBB-D348BA74686E}" destId="{3A1EB94E-B9D4-3A4A-9F2C-9523F4FA7AC8}" srcOrd="1" destOrd="0" presId="urn:microsoft.com/office/officeart/2005/8/layout/orgChart1"/>
    <dgm:cxn modelId="{36B612E7-8C4C-CF43-A524-A68B5DBA11AD}" type="presParOf" srcId="{F91A4A22-D3B0-7540-91BC-4EACCCA5BF07}" destId="{8DCFDFAF-CD8C-E340-A8CD-85954E2844C1}" srcOrd="1" destOrd="0" presId="urn:microsoft.com/office/officeart/2005/8/layout/orgChart1"/>
    <dgm:cxn modelId="{91BC488B-07C4-7249-80C2-C8EA39F3B02E}" type="presParOf" srcId="{F91A4A22-D3B0-7540-91BC-4EACCCA5BF07}" destId="{2A5FD843-D01B-9D47-8EE9-E776A5F7884B}" srcOrd="2" destOrd="0" presId="urn:microsoft.com/office/officeart/2005/8/layout/orgChart1"/>
    <dgm:cxn modelId="{E326A229-9552-A842-8E08-E8547420096B}" type="presParOf" srcId="{C9281CBA-C122-8645-B4A2-A0597F48ED9E}" destId="{3A0E13CB-05A0-6D47-859A-EAA79B76C0A2}" srcOrd="2" destOrd="0" presId="urn:microsoft.com/office/officeart/2005/8/layout/orgChart1"/>
    <dgm:cxn modelId="{4A53C5E6-3664-C041-A1C6-DC1B219E853E}" type="presParOf" srcId="{3A0E13CB-05A0-6D47-859A-EAA79B76C0A2}" destId="{8F390F89-B1D8-804D-A9A5-9D080020D8E0}" srcOrd="0" destOrd="0" presId="urn:microsoft.com/office/officeart/2005/8/layout/orgChart1"/>
    <dgm:cxn modelId="{8B5E1CB0-7B0F-8B44-BAAB-8C0F13FE0807}" type="presParOf" srcId="{3A0E13CB-05A0-6D47-859A-EAA79B76C0A2}" destId="{820555B1-D960-914F-BA19-5EE28362E71D}" srcOrd="1" destOrd="0" presId="urn:microsoft.com/office/officeart/2005/8/layout/orgChart1"/>
    <dgm:cxn modelId="{EFD9E23C-61FE-F344-98F1-6C4383A20D39}" type="presParOf" srcId="{820555B1-D960-914F-BA19-5EE28362E71D}" destId="{29658E9B-EA8C-3D4D-BB84-8B4E9E162376}" srcOrd="0" destOrd="0" presId="urn:microsoft.com/office/officeart/2005/8/layout/orgChart1"/>
    <dgm:cxn modelId="{028BA716-339A-6147-B105-37B6AA612430}" type="presParOf" srcId="{29658E9B-EA8C-3D4D-BB84-8B4E9E162376}" destId="{32CA5037-0BCF-B043-8140-1587B68ECF04}" srcOrd="0" destOrd="0" presId="urn:microsoft.com/office/officeart/2005/8/layout/orgChart1"/>
    <dgm:cxn modelId="{652440EB-36F6-504B-AB46-52198EBD6BD8}" type="presParOf" srcId="{29658E9B-EA8C-3D4D-BB84-8B4E9E162376}" destId="{1471DF64-AAED-D943-9279-C59D6610AFE8}" srcOrd="1" destOrd="0" presId="urn:microsoft.com/office/officeart/2005/8/layout/orgChart1"/>
    <dgm:cxn modelId="{E8AF6595-FB4B-6C47-A385-BAF87C0FBB06}" type="presParOf" srcId="{820555B1-D960-914F-BA19-5EE28362E71D}" destId="{6F17E338-9EFB-FF42-B6C1-E48339E0DFC6}" srcOrd="1" destOrd="0" presId="urn:microsoft.com/office/officeart/2005/8/layout/orgChart1"/>
    <dgm:cxn modelId="{64F7AFCD-AD11-FC48-87E2-72E1A3A1810A}" type="presParOf" srcId="{820555B1-D960-914F-BA19-5EE28362E71D}" destId="{C4FF25BE-C0CA-0444-BE1C-D191E4DA88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7AA7F2-09B3-BE42-ACEE-69709586BFBD}" type="doc">
      <dgm:prSet loTypeId="urn:microsoft.com/office/officeart/2008/layout/Hexagon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E7A510B-3A35-BD4B-8ADF-319656711583}">
      <dgm:prSet phldrT="[文本]"/>
      <dgm:spPr/>
      <dgm:t>
        <a:bodyPr/>
        <a:lstStyle/>
        <a:p>
          <a:r>
            <a:rPr lang="zh-CN" altLang="en-US" dirty="0" smtClean="0"/>
            <a:t>口语</a:t>
          </a:r>
          <a:endParaRPr lang="en-US" altLang="zh-CN" dirty="0" smtClean="0"/>
        </a:p>
        <a:p>
          <a:r>
            <a:rPr lang="zh-CN" altLang="en-US" dirty="0" smtClean="0"/>
            <a:t>语料</a:t>
          </a:r>
          <a:endParaRPr lang="zh-CN" altLang="en-US" dirty="0"/>
        </a:p>
      </dgm:t>
    </dgm:pt>
    <dgm:pt modelId="{41787259-54C8-4C4D-B2AC-D52D219E6C78}" type="parTrans" cxnId="{E3D78998-ADB3-B94F-B942-68B62526F1CF}">
      <dgm:prSet/>
      <dgm:spPr/>
      <dgm:t>
        <a:bodyPr/>
        <a:lstStyle/>
        <a:p>
          <a:endParaRPr lang="zh-CN" altLang="en-US"/>
        </a:p>
      </dgm:t>
    </dgm:pt>
    <dgm:pt modelId="{EC775222-8A11-4F44-95F9-1E8B1BE34C3D}" type="sibTrans" cxnId="{E3D78998-ADB3-B94F-B942-68B62526F1CF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  <dgm:t>
        <a:bodyPr/>
        <a:lstStyle/>
        <a:p>
          <a:endParaRPr lang="zh-CN" altLang="en-US"/>
        </a:p>
      </dgm:t>
    </dgm:pt>
    <dgm:pt modelId="{7431054A-27FC-9243-A55F-EF8CE5A26FF1}">
      <dgm:prSet phldrT="[文本]"/>
      <dgm:spPr/>
      <dgm:t>
        <a:bodyPr/>
        <a:lstStyle/>
        <a:p>
          <a:r>
            <a:rPr lang="zh-CN" altLang="en-US" dirty="0" smtClean="0"/>
            <a:t>多样性语料</a:t>
          </a:r>
          <a:endParaRPr lang="zh-CN" altLang="en-US" dirty="0"/>
        </a:p>
      </dgm:t>
    </dgm:pt>
    <dgm:pt modelId="{81DD38F2-9F26-DD4A-BDAA-AF458B112DDD}" type="parTrans" cxnId="{04776F3B-F30C-DA42-8290-62EA6619C13B}">
      <dgm:prSet/>
      <dgm:spPr/>
      <dgm:t>
        <a:bodyPr/>
        <a:lstStyle/>
        <a:p>
          <a:endParaRPr lang="zh-CN" altLang="en-US"/>
        </a:p>
      </dgm:t>
    </dgm:pt>
    <dgm:pt modelId="{CA3E6AEF-72C6-0747-8FA6-4A9A21C16957}" type="sibTrans" cxnId="{04776F3B-F30C-DA42-8290-62EA6619C13B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  <dgm:t>
        <a:bodyPr/>
        <a:lstStyle/>
        <a:p>
          <a:endParaRPr lang="zh-CN" altLang="en-US"/>
        </a:p>
      </dgm:t>
    </dgm:pt>
    <dgm:pt modelId="{0B49A30C-C6B7-2F46-801A-4F3690EE8D56}">
      <dgm:prSet phldrT="[文本]"/>
      <dgm:spPr/>
      <dgm:t>
        <a:bodyPr/>
        <a:lstStyle/>
        <a:p>
          <a:r>
            <a:rPr lang="zh-CN" altLang="en-US" dirty="0" smtClean="0"/>
            <a:t>普通话</a:t>
          </a:r>
          <a:endParaRPr lang="en-US" altLang="zh-CN" dirty="0" smtClean="0"/>
        </a:p>
        <a:p>
          <a:r>
            <a:rPr lang="zh-CN" altLang="en-US" dirty="0" smtClean="0"/>
            <a:t>语料</a:t>
          </a:r>
          <a:endParaRPr lang="zh-CN" altLang="en-US" dirty="0"/>
        </a:p>
      </dgm:t>
    </dgm:pt>
    <dgm:pt modelId="{ACFAAF5F-6EA3-E746-8C97-BC1911AA18F4}" type="parTrans" cxnId="{EB4D5EEB-9230-CF4B-849D-F9A85479949F}">
      <dgm:prSet/>
      <dgm:spPr/>
      <dgm:t>
        <a:bodyPr/>
        <a:lstStyle/>
        <a:p>
          <a:endParaRPr lang="zh-CN" altLang="en-US"/>
        </a:p>
      </dgm:t>
    </dgm:pt>
    <dgm:pt modelId="{A0E4BFA8-1AF8-7141-89A8-6D7C599C487E}" type="sibTrans" cxnId="{EB4D5EEB-9230-CF4B-849D-F9A85479949F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zh-CN" altLang="en-US"/>
        </a:p>
      </dgm:t>
    </dgm:pt>
    <dgm:pt modelId="{08B22689-7F38-B441-AC47-FF14550681B9}">
      <dgm:prSet phldrT="[文本]"/>
      <dgm:spPr/>
      <dgm:t>
        <a:bodyPr/>
        <a:lstStyle/>
        <a:p>
          <a:r>
            <a:rPr lang="zh-CN" altLang="en-US" dirty="0" smtClean="0"/>
            <a:t>自然</a:t>
          </a:r>
          <a:endParaRPr lang="en-US" altLang="zh-CN" dirty="0" smtClean="0"/>
        </a:p>
        <a:p>
          <a:r>
            <a:rPr lang="zh-CN" altLang="en-US" dirty="0" smtClean="0"/>
            <a:t>语料</a:t>
          </a:r>
          <a:endParaRPr lang="zh-CN" altLang="en-US" dirty="0"/>
        </a:p>
      </dgm:t>
    </dgm:pt>
    <dgm:pt modelId="{58875DEF-56DD-434F-8C0E-65CFA18D1C35}" type="parTrans" cxnId="{BB605824-99EB-8048-BD1D-1FB3A77516FE}">
      <dgm:prSet/>
      <dgm:spPr/>
      <dgm:t>
        <a:bodyPr/>
        <a:lstStyle/>
        <a:p>
          <a:endParaRPr lang="zh-CN" altLang="en-US"/>
        </a:p>
      </dgm:t>
    </dgm:pt>
    <dgm:pt modelId="{1B7B98BA-3CA2-E242-BC77-D82D4233A501}" type="sibTrans" cxnId="{BB605824-99EB-8048-BD1D-1FB3A77516FE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zh-CN" altLang="en-US"/>
        </a:p>
      </dgm:t>
    </dgm:pt>
    <dgm:pt modelId="{26AC50F1-D937-2D46-BEC2-9402942A939C}" type="pres">
      <dgm:prSet presAssocID="{127AA7F2-09B3-BE42-ACEE-69709586BFBD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zh-CN" altLang="en-US"/>
        </a:p>
      </dgm:t>
    </dgm:pt>
    <dgm:pt modelId="{62B2CE51-5807-8542-8C9A-E70DF3EA971D}" type="pres">
      <dgm:prSet presAssocID="{6E7A510B-3A35-BD4B-8ADF-319656711583}" presName="text1" presStyleCnt="0"/>
      <dgm:spPr/>
    </dgm:pt>
    <dgm:pt modelId="{E5492E88-8F2E-0B43-A322-1DA321BF062B}" type="pres">
      <dgm:prSet presAssocID="{6E7A510B-3A35-BD4B-8ADF-319656711583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A88690C-8F93-B648-90AD-9571C1154BA1}" type="pres">
      <dgm:prSet presAssocID="{6E7A510B-3A35-BD4B-8ADF-319656711583}" presName="textaccent1" presStyleCnt="0"/>
      <dgm:spPr/>
    </dgm:pt>
    <dgm:pt modelId="{B928C170-7E7F-7F48-A0D4-150B9415EE15}" type="pres">
      <dgm:prSet presAssocID="{6E7A510B-3A35-BD4B-8ADF-319656711583}" presName="accentRepeatNode" presStyleLbl="solidAlignAcc1" presStyleIdx="0" presStyleCnt="8"/>
      <dgm:spPr/>
    </dgm:pt>
    <dgm:pt modelId="{93231B01-35A4-9A43-B332-D6B45B2493A4}" type="pres">
      <dgm:prSet presAssocID="{EC775222-8A11-4F44-95F9-1E8B1BE34C3D}" presName="image1" presStyleCnt="0"/>
      <dgm:spPr/>
    </dgm:pt>
    <dgm:pt modelId="{01D0408D-5695-2547-AAF9-7E9D89CEF969}" type="pres">
      <dgm:prSet presAssocID="{EC775222-8A11-4F44-95F9-1E8B1BE34C3D}" presName="imageRepeatNode" presStyleLbl="alignAcc1" presStyleIdx="0" presStyleCnt="4"/>
      <dgm:spPr/>
      <dgm:t>
        <a:bodyPr/>
        <a:lstStyle/>
        <a:p>
          <a:endParaRPr lang="zh-CN" altLang="en-US"/>
        </a:p>
      </dgm:t>
    </dgm:pt>
    <dgm:pt modelId="{3A8E18E6-4E1C-094D-BE59-5E45798C9D6F}" type="pres">
      <dgm:prSet presAssocID="{EC775222-8A11-4F44-95F9-1E8B1BE34C3D}" presName="imageaccent1" presStyleCnt="0"/>
      <dgm:spPr/>
    </dgm:pt>
    <dgm:pt modelId="{E7006560-1EB2-A141-9E00-A47FBB971CCE}" type="pres">
      <dgm:prSet presAssocID="{EC775222-8A11-4F44-95F9-1E8B1BE34C3D}" presName="accentRepeatNode" presStyleLbl="solidAlignAcc1" presStyleIdx="1" presStyleCnt="8"/>
      <dgm:spPr/>
    </dgm:pt>
    <dgm:pt modelId="{0B39F09E-5269-4E49-8BDF-B249CF3ADBD8}" type="pres">
      <dgm:prSet presAssocID="{7431054A-27FC-9243-A55F-EF8CE5A26FF1}" presName="text2" presStyleCnt="0"/>
      <dgm:spPr/>
    </dgm:pt>
    <dgm:pt modelId="{F76C33A5-F363-2949-9EB7-AE735F0A45FA}" type="pres">
      <dgm:prSet presAssocID="{7431054A-27FC-9243-A55F-EF8CE5A26FF1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992EC7B-C068-5B46-B8F3-D77037231385}" type="pres">
      <dgm:prSet presAssocID="{7431054A-27FC-9243-A55F-EF8CE5A26FF1}" presName="textaccent2" presStyleCnt="0"/>
      <dgm:spPr/>
    </dgm:pt>
    <dgm:pt modelId="{F41A71EA-26DA-2247-BB01-31D0737478AE}" type="pres">
      <dgm:prSet presAssocID="{7431054A-27FC-9243-A55F-EF8CE5A26FF1}" presName="accentRepeatNode" presStyleLbl="solidAlignAcc1" presStyleIdx="2" presStyleCnt="8"/>
      <dgm:spPr/>
    </dgm:pt>
    <dgm:pt modelId="{4B272753-1F3D-694E-891B-B01355E952CC}" type="pres">
      <dgm:prSet presAssocID="{CA3E6AEF-72C6-0747-8FA6-4A9A21C16957}" presName="image2" presStyleCnt="0"/>
      <dgm:spPr/>
    </dgm:pt>
    <dgm:pt modelId="{956B4EAC-43D4-8548-9D6D-E0A048B175E8}" type="pres">
      <dgm:prSet presAssocID="{CA3E6AEF-72C6-0747-8FA6-4A9A21C16957}" presName="imageRepeatNode" presStyleLbl="alignAcc1" presStyleIdx="1" presStyleCnt="4"/>
      <dgm:spPr/>
      <dgm:t>
        <a:bodyPr/>
        <a:lstStyle/>
        <a:p>
          <a:endParaRPr lang="zh-CN" altLang="en-US"/>
        </a:p>
      </dgm:t>
    </dgm:pt>
    <dgm:pt modelId="{6CFA8691-C850-6D4F-8148-9BB1B0123E2C}" type="pres">
      <dgm:prSet presAssocID="{CA3E6AEF-72C6-0747-8FA6-4A9A21C16957}" presName="imageaccent2" presStyleCnt="0"/>
      <dgm:spPr/>
    </dgm:pt>
    <dgm:pt modelId="{EFB4FA24-D5DC-3C4F-B678-96A5C6FD2E9C}" type="pres">
      <dgm:prSet presAssocID="{CA3E6AEF-72C6-0747-8FA6-4A9A21C16957}" presName="accentRepeatNode" presStyleLbl="solidAlignAcc1" presStyleIdx="3" presStyleCnt="8"/>
      <dgm:spPr/>
    </dgm:pt>
    <dgm:pt modelId="{C4404C8A-F87D-F84C-93D8-407C969F75BA}" type="pres">
      <dgm:prSet presAssocID="{0B49A30C-C6B7-2F46-801A-4F3690EE8D56}" presName="text3" presStyleCnt="0"/>
      <dgm:spPr/>
    </dgm:pt>
    <dgm:pt modelId="{967D6DD6-D087-CF44-906E-7F925F8006A7}" type="pres">
      <dgm:prSet presAssocID="{0B49A30C-C6B7-2F46-801A-4F3690EE8D56}" presName="textRepeatNode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E356EFF-CD25-6A49-A40C-1D6805C84E97}" type="pres">
      <dgm:prSet presAssocID="{0B49A30C-C6B7-2F46-801A-4F3690EE8D56}" presName="textaccent3" presStyleCnt="0"/>
      <dgm:spPr/>
    </dgm:pt>
    <dgm:pt modelId="{28ADDF61-32A6-464B-95A5-B234E0515F35}" type="pres">
      <dgm:prSet presAssocID="{0B49A30C-C6B7-2F46-801A-4F3690EE8D56}" presName="accentRepeatNode" presStyleLbl="solidAlignAcc1" presStyleIdx="4" presStyleCnt="8"/>
      <dgm:spPr/>
    </dgm:pt>
    <dgm:pt modelId="{5C67B049-14C1-1F4A-A3B5-A50DE678024C}" type="pres">
      <dgm:prSet presAssocID="{A0E4BFA8-1AF8-7141-89A8-6D7C599C487E}" presName="image3" presStyleCnt="0"/>
      <dgm:spPr/>
    </dgm:pt>
    <dgm:pt modelId="{ED409D15-FD50-3F47-8083-D76F8384AABD}" type="pres">
      <dgm:prSet presAssocID="{A0E4BFA8-1AF8-7141-89A8-6D7C599C487E}" presName="imageRepeatNode" presStyleLbl="alignAcc1" presStyleIdx="2" presStyleCnt="4"/>
      <dgm:spPr/>
      <dgm:t>
        <a:bodyPr/>
        <a:lstStyle/>
        <a:p>
          <a:endParaRPr lang="zh-CN" altLang="en-US"/>
        </a:p>
      </dgm:t>
    </dgm:pt>
    <dgm:pt modelId="{7D435889-594F-6E4D-82E2-B97E6E9DBB14}" type="pres">
      <dgm:prSet presAssocID="{A0E4BFA8-1AF8-7141-89A8-6D7C599C487E}" presName="imageaccent3" presStyleCnt="0"/>
      <dgm:spPr/>
    </dgm:pt>
    <dgm:pt modelId="{35DF000F-2127-2B47-A6A6-19FF76989343}" type="pres">
      <dgm:prSet presAssocID="{A0E4BFA8-1AF8-7141-89A8-6D7C599C487E}" presName="accentRepeatNode" presStyleLbl="solidAlignAcc1" presStyleIdx="5" presStyleCnt="8"/>
      <dgm:spPr/>
    </dgm:pt>
    <dgm:pt modelId="{59CDED8C-C330-634A-A4EE-8D1B6481C072}" type="pres">
      <dgm:prSet presAssocID="{08B22689-7F38-B441-AC47-FF14550681B9}" presName="text4" presStyleCnt="0"/>
      <dgm:spPr/>
    </dgm:pt>
    <dgm:pt modelId="{B44BF802-BC74-C64C-946B-22F0EAC2326F}" type="pres">
      <dgm:prSet presAssocID="{08B22689-7F38-B441-AC47-FF14550681B9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4E5541B-8DCF-AF49-8A79-A8970CE0F2C5}" type="pres">
      <dgm:prSet presAssocID="{08B22689-7F38-B441-AC47-FF14550681B9}" presName="textaccent4" presStyleCnt="0"/>
      <dgm:spPr/>
    </dgm:pt>
    <dgm:pt modelId="{59788BB2-B73F-6545-AC8E-698A6155714A}" type="pres">
      <dgm:prSet presAssocID="{08B22689-7F38-B441-AC47-FF14550681B9}" presName="accentRepeatNode" presStyleLbl="solidAlignAcc1" presStyleIdx="6" presStyleCnt="8"/>
      <dgm:spPr/>
    </dgm:pt>
    <dgm:pt modelId="{F54F9CB1-893B-524A-87F9-B34111CC7D6C}" type="pres">
      <dgm:prSet presAssocID="{1B7B98BA-3CA2-E242-BC77-D82D4233A501}" presName="image4" presStyleCnt="0"/>
      <dgm:spPr/>
    </dgm:pt>
    <dgm:pt modelId="{D8D90D63-6414-D544-AB42-6E4B21D9C630}" type="pres">
      <dgm:prSet presAssocID="{1B7B98BA-3CA2-E242-BC77-D82D4233A501}" presName="imageRepeatNode" presStyleLbl="alignAcc1" presStyleIdx="3" presStyleCnt="4"/>
      <dgm:spPr/>
      <dgm:t>
        <a:bodyPr/>
        <a:lstStyle/>
        <a:p>
          <a:endParaRPr lang="zh-CN" altLang="en-US"/>
        </a:p>
      </dgm:t>
    </dgm:pt>
    <dgm:pt modelId="{FA0F060C-8638-4E47-8AAA-727FA86E0469}" type="pres">
      <dgm:prSet presAssocID="{1B7B98BA-3CA2-E242-BC77-D82D4233A501}" presName="imageaccent4" presStyleCnt="0"/>
      <dgm:spPr/>
    </dgm:pt>
    <dgm:pt modelId="{15E38F92-F096-8F49-BCF6-4734E454C8C3}" type="pres">
      <dgm:prSet presAssocID="{1B7B98BA-3CA2-E242-BC77-D82D4233A501}" presName="accentRepeatNode" presStyleLbl="solidAlignAcc1" presStyleIdx="7" presStyleCnt="8"/>
      <dgm:spPr/>
    </dgm:pt>
  </dgm:ptLst>
  <dgm:cxnLst>
    <dgm:cxn modelId="{D6D99064-7B0B-E148-BA90-1B658E8BBBF5}" type="presOf" srcId="{6E7A510B-3A35-BD4B-8ADF-319656711583}" destId="{E5492E88-8F2E-0B43-A322-1DA321BF062B}" srcOrd="0" destOrd="0" presId="urn:microsoft.com/office/officeart/2008/layout/HexagonCluster"/>
    <dgm:cxn modelId="{B26371B6-F804-364D-BFA2-C28EC2F7AE0A}" type="presOf" srcId="{7431054A-27FC-9243-A55F-EF8CE5A26FF1}" destId="{F76C33A5-F363-2949-9EB7-AE735F0A45FA}" srcOrd="0" destOrd="0" presId="urn:microsoft.com/office/officeart/2008/layout/HexagonCluster"/>
    <dgm:cxn modelId="{57517FF5-168E-2A4A-923F-FADC92EAD8EC}" type="presOf" srcId="{EC775222-8A11-4F44-95F9-1E8B1BE34C3D}" destId="{01D0408D-5695-2547-AAF9-7E9D89CEF969}" srcOrd="0" destOrd="0" presId="urn:microsoft.com/office/officeart/2008/layout/HexagonCluster"/>
    <dgm:cxn modelId="{D712E531-4C9C-C249-8F1A-69A49C92E067}" type="presOf" srcId="{1B7B98BA-3CA2-E242-BC77-D82D4233A501}" destId="{D8D90D63-6414-D544-AB42-6E4B21D9C630}" srcOrd="0" destOrd="0" presId="urn:microsoft.com/office/officeart/2008/layout/HexagonCluster"/>
    <dgm:cxn modelId="{E7414188-AFFC-7341-96BD-6F52E1CCE954}" type="presOf" srcId="{08B22689-7F38-B441-AC47-FF14550681B9}" destId="{B44BF802-BC74-C64C-946B-22F0EAC2326F}" srcOrd="0" destOrd="0" presId="urn:microsoft.com/office/officeart/2008/layout/HexagonCluster"/>
    <dgm:cxn modelId="{1D0AF386-44A4-5F46-8C72-E3309B568404}" type="presOf" srcId="{A0E4BFA8-1AF8-7141-89A8-6D7C599C487E}" destId="{ED409D15-FD50-3F47-8083-D76F8384AABD}" srcOrd="0" destOrd="0" presId="urn:microsoft.com/office/officeart/2008/layout/HexagonCluster"/>
    <dgm:cxn modelId="{04776F3B-F30C-DA42-8290-62EA6619C13B}" srcId="{127AA7F2-09B3-BE42-ACEE-69709586BFBD}" destId="{7431054A-27FC-9243-A55F-EF8CE5A26FF1}" srcOrd="1" destOrd="0" parTransId="{81DD38F2-9F26-DD4A-BDAA-AF458B112DDD}" sibTransId="{CA3E6AEF-72C6-0747-8FA6-4A9A21C16957}"/>
    <dgm:cxn modelId="{EB4D5EEB-9230-CF4B-849D-F9A85479949F}" srcId="{127AA7F2-09B3-BE42-ACEE-69709586BFBD}" destId="{0B49A30C-C6B7-2F46-801A-4F3690EE8D56}" srcOrd="2" destOrd="0" parTransId="{ACFAAF5F-6EA3-E746-8C97-BC1911AA18F4}" sibTransId="{A0E4BFA8-1AF8-7141-89A8-6D7C599C487E}"/>
    <dgm:cxn modelId="{3C9CE604-D2D2-2442-95E6-B2067D6DED7A}" type="presOf" srcId="{0B49A30C-C6B7-2F46-801A-4F3690EE8D56}" destId="{967D6DD6-D087-CF44-906E-7F925F8006A7}" srcOrd="0" destOrd="0" presId="urn:microsoft.com/office/officeart/2008/layout/HexagonCluster"/>
    <dgm:cxn modelId="{7B512D35-FF24-8449-95DB-6CEE43A37D4B}" type="presOf" srcId="{CA3E6AEF-72C6-0747-8FA6-4A9A21C16957}" destId="{956B4EAC-43D4-8548-9D6D-E0A048B175E8}" srcOrd="0" destOrd="0" presId="urn:microsoft.com/office/officeart/2008/layout/HexagonCluster"/>
    <dgm:cxn modelId="{B670D90F-689B-4B40-88E2-F8731265A988}" type="presOf" srcId="{127AA7F2-09B3-BE42-ACEE-69709586BFBD}" destId="{26AC50F1-D937-2D46-BEC2-9402942A939C}" srcOrd="0" destOrd="0" presId="urn:microsoft.com/office/officeart/2008/layout/HexagonCluster"/>
    <dgm:cxn modelId="{BB605824-99EB-8048-BD1D-1FB3A77516FE}" srcId="{127AA7F2-09B3-BE42-ACEE-69709586BFBD}" destId="{08B22689-7F38-B441-AC47-FF14550681B9}" srcOrd="3" destOrd="0" parTransId="{58875DEF-56DD-434F-8C0E-65CFA18D1C35}" sibTransId="{1B7B98BA-3CA2-E242-BC77-D82D4233A501}"/>
    <dgm:cxn modelId="{E3D78998-ADB3-B94F-B942-68B62526F1CF}" srcId="{127AA7F2-09B3-BE42-ACEE-69709586BFBD}" destId="{6E7A510B-3A35-BD4B-8ADF-319656711583}" srcOrd="0" destOrd="0" parTransId="{41787259-54C8-4C4D-B2AC-D52D219E6C78}" sibTransId="{EC775222-8A11-4F44-95F9-1E8B1BE34C3D}"/>
    <dgm:cxn modelId="{4443B6CA-18DB-4F43-996C-60FFAB3D5A38}" type="presParOf" srcId="{26AC50F1-D937-2D46-BEC2-9402942A939C}" destId="{62B2CE51-5807-8542-8C9A-E70DF3EA971D}" srcOrd="0" destOrd="0" presId="urn:microsoft.com/office/officeart/2008/layout/HexagonCluster"/>
    <dgm:cxn modelId="{2AFBE646-4E19-C94C-8D50-7331D7F5660B}" type="presParOf" srcId="{62B2CE51-5807-8542-8C9A-E70DF3EA971D}" destId="{E5492E88-8F2E-0B43-A322-1DA321BF062B}" srcOrd="0" destOrd="0" presId="urn:microsoft.com/office/officeart/2008/layout/HexagonCluster"/>
    <dgm:cxn modelId="{62080314-DE65-424F-BC0D-76AE5DCF4EC4}" type="presParOf" srcId="{26AC50F1-D937-2D46-BEC2-9402942A939C}" destId="{AA88690C-8F93-B648-90AD-9571C1154BA1}" srcOrd="1" destOrd="0" presId="urn:microsoft.com/office/officeart/2008/layout/HexagonCluster"/>
    <dgm:cxn modelId="{5BC8519C-68B9-494E-8E01-D022BDFDE911}" type="presParOf" srcId="{AA88690C-8F93-B648-90AD-9571C1154BA1}" destId="{B928C170-7E7F-7F48-A0D4-150B9415EE15}" srcOrd="0" destOrd="0" presId="urn:microsoft.com/office/officeart/2008/layout/HexagonCluster"/>
    <dgm:cxn modelId="{067226CD-07E7-7E44-AA16-9B5442B13D2F}" type="presParOf" srcId="{26AC50F1-D937-2D46-BEC2-9402942A939C}" destId="{93231B01-35A4-9A43-B332-D6B45B2493A4}" srcOrd="2" destOrd="0" presId="urn:microsoft.com/office/officeart/2008/layout/HexagonCluster"/>
    <dgm:cxn modelId="{A0FD50A1-1899-3047-81DA-68D6496B3342}" type="presParOf" srcId="{93231B01-35A4-9A43-B332-D6B45B2493A4}" destId="{01D0408D-5695-2547-AAF9-7E9D89CEF969}" srcOrd="0" destOrd="0" presId="urn:microsoft.com/office/officeart/2008/layout/HexagonCluster"/>
    <dgm:cxn modelId="{EC5E1DA7-0A49-3C49-B801-674708E14B64}" type="presParOf" srcId="{26AC50F1-D937-2D46-BEC2-9402942A939C}" destId="{3A8E18E6-4E1C-094D-BE59-5E45798C9D6F}" srcOrd="3" destOrd="0" presId="urn:microsoft.com/office/officeart/2008/layout/HexagonCluster"/>
    <dgm:cxn modelId="{C365AD13-587A-5348-A41D-DF9CE2977C85}" type="presParOf" srcId="{3A8E18E6-4E1C-094D-BE59-5E45798C9D6F}" destId="{E7006560-1EB2-A141-9E00-A47FBB971CCE}" srcOrd="0" destOrd="0" presId="urn:microsoft.com/office/officeart/2008/layout/HexagonCluster"/>
    <dgm:cxn modelId="{194778D3-7D31-4E43-A66F-AB17E3FFA752}" type="presParOf" srcId="{26AC50F1-D937-2D46-BEC2-9402942A939C}" destId="{0B39F09E-5269-4E49-8BDF-B249CF3ADBD8}" srcOrd="4" destOrd="0" presId="urn:microsoft.com/office/officeart/2008/layout/HexagonCluster"/>
    <dgm:cxn modelId="{BB5ABA1B-4FD9-7D47-B020-5F8572C552D3}" type="presParOf" srcId="{0B39F09E-5269-4E49-8BDF-B249CF3ADBD8}" destId="{F76C33A5-F363-2949-9EB7-AE735F0A45FA}" srcOrd="0" destOrd="0" presId="urn:microsoft.com/office/officeart/2008/layout/HexagonCluster"/>
    <dgm:cxn modelId="{4AD6B7E0-275C-CE4B-881B-AEF511042AE8}" type="presParOf" srcId="{26AC50F1-D937-2D46-BEC2-9402942A939C}" destId="{9992EC7B-C068-5B46-B8F3-D77037231385}" srcOrd="5" destOrd="0" presId="urn:microsoft.com/office/officeart/2008/layout/HexagonCluster"/>
    <dgm:cxn modelId="{95AFB0EA-F6D2-D34B-AE15-0BB181EEAC56}" type="presParOf" srcId="{9992EC7B-C068-5B46-B8F3-D77037231385}" destId="{F41A71EA-26DA-2247-BB01-31D0737478AE}" srcOrd="0" destOrd="0" presId="urn:microsoft.com/office/officeart/2008/layout/HexagonCluster"/>
    <dgm:cxn modelId="{3A6D7D74-C390-E44E-8CD7-459ABAEFA823}" type="presParOf" srcId="{26AC50F1-D937-2D46-BEC2-9402942A939C}" destId="{4B272753-1F3D-694E-891B-B01355E952CC}" srcOrd="6" destOrd="0" presId="urn:microsoft.com/office/officeart/2008/layout/HexagonCluster"/>
    <dgm:cxn modelId="{A2BC1AE3-C83A-B945-9324-933395279B5D}" type="presParOf" srcId="{4B272753-1F3D-694E-891B-B01355E952CC}" destId="{956B4EAC-43D4-8548-9D6D-E0A048B175E8}" srcOrd="0" destOrd="0" presId="urn:microsoft.com/office/officeart/2008/layout/HexagonCluster"/>
    <dgm:cxn modelId="{7525C4EC-9177-7843-AED8-A43450785288}" type="presParOf" srcId="{26AC50F1-D937-2D46-BEC2-9402942A939C}" destId="{6CFA8691-C850-6D4F-8148-9BB1B0123E2C}" srcOrd="7" destOrd="0" presId="urn:microsoft.com/office/officeart/2008/layout/HexagonCluster"/>
    <dgm:cxn modelId="{9795CC1B-2E3A-5E4A-A65E-724318727730}" type="presParOf" srcId="{6CFA8691-C850-6D4F-8148-9BB1B0123E2C}" destId="{EFB4FA24-D5DC-3C4F-B678-96A5C6FD2E9C}" srcOrd="0" destOrd="0" presId="urn:microsoft.com/office/officeart/2008/layout/HexagonCluster"/>
    <dgm:cxn modelId="{C5117F9E-6BAD-9749-BDE3-29CECBDF33BA}" type="presParOf" srcId="{26AC50F1-D937-2D46-BEC2-9402942A939C}" destId="{C4404C8A-F87D-F84C-93D8-407C969F75BA}" srcOrd="8" destOrd="0" presId="urn:microsoft.com/office/officeart/2008/layout/HexagonCluster"/>
    <dgm:cxn modelId="{8B1E7A32-B50E-2C4A-BAFC-41D6F3220B99}" type="presParOf" srcId="{C4404C8A-F87D-F84C-93D8-407C969F75BA}" destId="{967D6DD6-D087-CF44-906E-7F925F8006A7}" srcOrd="0" destOrd="0" presId="urn:microsoft.com/office/officeart/2008/layout/HexagonCluster"/>
    <dgm:cxn modelId="{BBDED882-EAC4-B44A-8E79-B86BB1F3164E}" type="presParOf" srcId="{26AC50F1-D937-2D46-BEC2-9402942A939C}" destId="{4E356EFF-CD25-6A49-A40C-1D6805C84E97}" srcOrd="9" destOrd="0" presId="urn:microsoft.com/office/officeart/2008/layout/HexagonCluster"/>
    <dgm:cxn modelId="{678F355D-1669-D449-926C-0EADC8478697}" type="presParOf" srcId="{4E356EFF-CD25-6A49-A40C-1D6805C84E97}" destId="{28ADDF61-32A6-464B-95A5-B234E0515F35}" srcOrd="0" destOrd="0" presId="urn:microsoft.com/office/officeart/2008/layout/HexagonCluster"/>
    <dgm:cxn modelId="{C7A4AC4C-D4E8-0B44-8DF6-B7024FB908F9}" type="presParOf" srcId="{26AC50F1-D937-2D46-BEC2-9402942A939C}" destId="{5C67B049-14C1-1F4A-A3B5-A50DE678024C}" srcOrd="10" destOrd="0" presId="urn:microsoft.com/office/officeart/2008/layout/HexagonCluster"/>
    <dgm:cxn modelId="{7AD28F53-C49A-3546-B027-A6D18BD07C9A}" type="presParOf" srcId="{5C67B049-14C1-1F4A-A3B5-A50DE678024C}" destId="{ED409D15-FD50-3F47-8083-D76F8384AABD}" srcOrd="0" destOrd="0" presId="urn:microsoft.com/office/officeart/2008/layout/HexagonCluster"/>
    <dgm:cxn modelId="{5CFF11AF-AFE4-AE48-8F43-800AC625CFE9}" type="presParOf" srcId="{26AC50F1-D937-2D46-BEC2-9402942A939C}" destId="{7D435889-594F-6E4D-82E2-B97E6E9DBB14}" srcOrd="11" destOrd="0" presId="urn:microsoft.com/office/officeart/2008/layout/HexagonCluster"/>
    <dgm:cxn modelId="{F39D826E-73B0-E843-975B-7AADC95D282C}" type="presParOf" srcId="{7D435889-594F-6E4D-82E2-B97E6E9DBB14}" destId="{35DF000F-2127-2B47-A6A6-19FF76989343}" srcOrd="0" destOrd="0" presId="urn:microsoft.com/office/officeart/2008/layout/HexagonCluster"/>
    <dgm:cxn modelId="{482F36CE-A050-1146-8637-C74E539123B7}" type="presParOf" srcId="{26AC50F1-D937-2D46-BEC2-9402942A939C}" destId="{59CDED8C-C330-634A-A4EE-8D1B6481C072}" srcOrd="12" destOrd="0" presId="urn:microsoft.com/office/officeart/2008/layout/HexagonCluster"/>
    <dgm:cxn modelId="{3C17BF0A-2612-2A44-BCB3-7E45028A5A4F}" type="presParOf" srcId="{59CDED8C-C330-634A-A4EE-8D1B6481C072}" destId="{B44BF802-BC74-C64C-946B-22F0EAC2326F}" srcOrd="0" destOrd="0" presId="urn:microsoft.com/office/officeart/2008/layout/HexagonCluster"/>
    <dgm:cxn modelId="{187AE507-459E-4840-86BD-16431BEDCE56}" type="presParOf" srcId="{26AC50F1-D937-2D46-BEC2-9402942A939C}" destId="{04E5541B-8DCF-AF49-8A79-A8970CE0F2C5}" srcOrd="13" destOrd="0" presId="urn:microsoft.com/office/officeart/2008/layout/HexagonCluster"/>
    <dgm:cxn modelId="{E6BF2497-3691-B94E-87F7-C51C4EE6C6C5}" type="presParOf" srcId="{04E5541B-8DCF-AF49-8A79-A8970CE0F2C5}" destId="{59788BB2-B73F-6545-AC8E-698A6155714A}" srcOrd="0" destOrd="0" presId="urn:microsoft.com/office/officeart/2008/layout/HexagonCluster"/>
    <dgm:cxn modelId="{CF577990-7ABA-DF4D-9EDB-4D184B478196}" type="presParOf" srcId="{26AC50F1-D937-2D46-BEC2-9402942A939C}" destId="{F54F9CB1-893B-524A-87F9-B34111CC7D6C}" srcOrd="14" destOrd="0" presId="urn:microsoft.com/office/officeart/2008/layout/HexagonCluster"/>
    <dgm:cxn modelId="{FD1C004C-AE20-8D44-B236-7AF33B8B9597}" type="presParOf" srcId="{F54F9CB1-893B-524A-87F9-B34111CC7D6C}" destId="{D8D90D63-6414-D544-AB42-6E4B21D9C630}" srcOrd="0" destOrd="0" presId="urn:microsoft.com/office/officeart/2008/layout/HexagonCluster"/>
    <dgm:cxn modelId="{B2F74F6A-4A30-F048-BB09-09174FB5985E}" type="presParOf" srcId="{26AC50F1-D937-2D46-BEC2-9402942A939C}" destId="{FA0F060C-8638-4E47-8AAA-727FA86E0469}" srcOrd="15" destOrd="0" presId="urn:microsoft.com/office/officeart/2008/layout/HexagonCluster"/>
    <dgm:cxn modelId="{94D2F18B-D824-7443-A356-A4680AC40646}" type="presParOf" srcId="{FA0F060C-8638-4E47-8AAA-727FA86E0469}" destId="{15E38F92-F096-8F49-BCF6-4734E454C8C3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45DE6-5A0C-134A-85FF-7D4970A6469A}">
      <dsp:nvSpPr>
        <dsp:cNvPr id="0" name=""/>
        <dsp:cNvSpPr/>
      </dsp:nvSpPr>
      <dsp:spPr>
        <a:xfrm>
          <a:off x="2309858" y="-52056"/>
          <a:ext cx="2818023" cy="281845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F71189-7BD1-AD46-9A28-FB8709FA9D5F}">
      <dsp:nvSpPr>
        <dsp:cNvPr id="0" name=""/>
        <dsp:cNvSpPr/>
      </dsp:nvSpPr>
      <dsp:spPr>
        <a:xfrm>
          <a:off x="4915751" y="1024593"/>
          <a:ext cx="6384785" cy="1197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 smtClean="0">
              <a:solidFill>
                <a:schemeClr val="tx1"/>
              </a:solidFill>
            </a:rPr>
            <a:t>建设学习者中介语口语语料库的重要意义</a:t>
          </a:r>
          <a:endParaRPr lang="en-US" altLang="zh-CN" sz="2000" kern="1200" dirty="0" smtClean="0">
            <a:solidFill>
              <a:schemeClr val="tx1"/>
            </a:solidFill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 smtClean="0">
              <a:solidFill>
                <a:schemeClr val="tx1"/>
              </a:solidFill>
            </a:rPr>
            <a:t>对汉语口语的研究是基础，但现有研究不够充分</a:t>
          </a:r>
          <a:endParaRPr lang="en-US" altLang="zh-CN" sz="2000" kern="1200" dirty="0" smtClean="0">
            <a:solidFill>
              <a:schemeClr val="tx1"/>
            </a:solidFill>
          </a:endParaRPr>
        </a:p>
        <a:p>
          <a:pPr marL="57150" marR="0" lvl="1" indent="-57150" algn="l" defTabSz="4889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zh-CN" altLang="en-US" sz="2000" kern="1200" dirty="0" smtClean="0">
              <a:solidFill>
                <a:schemeClr val="tx1"/>
              </a:solidFill>
            </a:rPr>
            <a:t>需要建设本族语者口语语料库以深化研究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915751" y="1024593"/>
        <a:ext cx="6384785" cy="1197910"/>
      </dsp:txXfrm>
    </dsp:sp>
    <dsp:sp modelId="{7B56B82B-EE11-7847-8870-2DB565EC521E}">
      <dsp:nvSpPr>
        <dsp:cNvPr id="0" name=""/>
        <dsp:cNvSpPr/>
      </dsp:nvSpPr>
      <dsp:spPr>
        <a:xfrm>
          <a:off x="2679697" y="979449"/>
          <a:ext cx="2072027" cy="782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solidFill>
                <a:schemeClr val="bg1"/>
              </a:solidFill>
            </a:rPr>
            <a:t>选题缘起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2679697" y="979449"/>
        <a:ext cx="2072027" cy="782773"/>
      </dsp:txXfrm>
    </dsp:sp>
    <dsp:sp modelId="{290BDCF0-8981-F14E-A3B2-97E62A4F16CC}">
      <dsp:nvSpPr>
        <dsp:cNvPr id="0" name=""/>
        <dsp:cNvSpPr/>
      </dsp:nvSpPr>
      <dsp:spPr>
        <a:xfrm>
          <a:off x="1565261" y="1601625"/>
          <a:ext cx="2818023" cy="281845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3B1B5E-7197-3340-97E9-A858AFDCBFBC}">
      <dsp:nvSpPr>
        <dsp:cNvPr id="0" name=""/>
        <dsp:cNvSpPr/>
      </dsp:nvSpPr>
      <dsp:spPr>
        <a:xfrm>
          <a:off x="4116176" y="2138682"/>
          <a:ext cx="4364803" cy="1430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solidFill>
              <a:schemeClr val="bg1"/>
            </a:solidFill>
          </a:endParaRPr>
        </a:p>
        <a:p>
          <a:pPr marL="228600" marR="0" lvl="1" indent="-228600" algn="l" defTabSz="10223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zh-CN" altLang="en-US" sz="2000" kern="1200" dirty="0" smtClean="0">
              <a:solidFill>
                <a:schemeClr val="tx1"/>
              </a:solidFill>
            </a:rPr>
            <a:t>汉语口语语料库的建设目标是什么？</a:t>
          </a:r>
          <a:endParaRPr lang="en-US" sz="2000" kern="1200" dirty="0">
            <a:solidFill>
              <a:schemeClr val="tx1"/>
            </a:solidFill>
          </a:endParaRPr>
        </a:p>
        <a:p>
          <a:pPr marL="228600" marR="0" lvl="1" indent="-228600" algn="l" defTabSz="10223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zh-CN" altLang="en-US" sz="2000" kern="1200" dirty="0" smtClean="0">
              <a:solidFill>
                <a:schemeClr val="tx1"/>
              </a:solidFill>
            </a:rPr>
            <a:t>汉语口语语料库应该收录什么语料？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116176" y="2138682"/>
        <a:ext cx="4364803" cy="1430019"/>
      </dsp:txXfrm>
    </dsp:sp>
    <dsp:sp modelId="{3D2696A6-2C00-4F44-9179-432937B0B45A}">
      <dsp:nvSpPr>
        <dsp:cNvPr id="0" name=""/>
        <dsp:cNvSpPr/>
      </dsp:nvSpPr>
      <dsp:spPr>
        <a:xfrm>
          <a:off x="2178629" y="2620923"/>
          <a:ext cx="1565921" cy="782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solidFill>
                <a:schemeClr val="bg1"/>
              </a:solidFill>
            </a:rPr>
            <a:t>研究问题</a:t>
          </a:r>
        </a:p>
      </dsp:txBody>
      <dsp:txXfrm>
        <a:off x="2178629" y="2620923"/>
        <a:ext cx="1565921" cy="782773"/>
      </dsp:txXfrm>
    </dsp:sp>
    <dsp:sp modelId="{18D54D77-97E6-1B45-926D-17EA6C1260A8}">
      <dsp:nvSpPr>
        <dsp:cNvPr id="0" name=""/>
        <dsp:cNvSpPr/>
      </dsp:nvSpPr>
      <dsp:spPr>
        <a:xfrm>
          <a:off x="2506047" y="3432610"/>
          <a:ext cx="2421118" cy="242208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ADB429-9F24-2449-9C25-ABB1BE0F4E26}">
      <dsp:nvSpPr>
        <dsp:cNvPr id="0" name=""/>
        <dsp:cNvSpPr/>
      </dsp:nvSpPr>
      <dsp:spPr>
        <a:xfrm>
          <a:off x="5078577" y="4099577"/>
          <a:ext cx="5449730" cy="1127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000" kern="1200" dirty="0" smtClean="0">
              <a:solidFill>
                <a:schemeClr val="tx1"/>
              </a:solidFill>
            </a:rPr>
            <a:t>广泛选取具有代表性的语料，构建大型普通话口语平衡语料库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078577" y="4099577"/>
        <a:ext cx="5449730" cy="1127615"/>
      </dsp:txXfrm>
    </dsp:sp>
    <dsp:sp modelId="{A263FAE0-7C81-9048-BFBB-786819E01BE9}">
      <dsp:nvSpPr>
        <dsp:cNvPr id="0" name=""/>
        <dsp:cNvSpPr/>
      </dsp:nvSpPr>
      <dsp:spPr>
        <a:xfrm>
          <a:off x="2999953" y="4239346"/>
          <a:ext cx="1565921" cy="782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solidFill>
                <a:schemeClr val="bg1"/>
              </a:solidFill>
            </a:rPr>
            <a:t>选材设想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2999953" y="4239346"/>
        <a:ext cx="1565921" cy="782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90F89-B1D8-804D-A9A5-9D080020D8E0}">
      <dsp:nvSpPr>
        <dsp:cNvPr id="0" name=""/>
        <dsp:cNvSpPr/>
      </dsp:nvSpPr>
      <dsp:spPr>
        <a:xfrm>
          <a:off x="3944527" y="1193967"/>
          <a:ext cx="250282" cy="1096477"/>
        </a:xfrm>
        <a:custGeom>
          <a:avLst/>
          <a:gdLst/>
          <a:ahLst/>
          <a:cxnLst/>
          <a:rect l="0" t="0" r="0" b="0"/>
          <a:pathLst>
            <a:path>
              <a:moveTo>
                <a:pt x="250282" y="0"/>
              </a:moveTo>
              <a:lnTo>
                <a:pt x="250282" y="1096477"/>
              </a:lnTo>
              <a:lnTo>
                <a:pt x="0" y="109647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9981F-DCC3-A047-8941-B5BE3BC39071}">
      <dsp:nvSpPr>
        <dsp:cNvPr id="0" name=""/>
        <dsp:cNvSpPr/>
      </dsp:nvSpPr>
      <dsp:spPr>
        <a:xfrm>
          <a:off x="4194809" y="1193967"/>
          <a:ext cx="2580072" cy="2192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2672"/>
              </a:lnTo>
              <a:lnTo>
                <a:pt x="2580072" y="1942672"/>
              </a:lnTo>
              <a:lnTo>
                <a:pt x="2580072" y="21929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515E8-7459-EC45-A7B1-B40A55926157}">
      <dsp:nvSpPr>
        <dsp:cNvPr id="0" name=""/>
        <dsp:cNvSpPr/>
      </dsp:nvSpPr>
      <dsp:spPr>
        <a:xfrm>
          <a:off x="4194809" y="1193967"/>
          <a:ext cx="190453" cy="2192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2672"/>
              </a:lnTo>
              <a:lnTo>
                <a:pt x="190453" y="1942672"/>
              </a:lnTo>
              <a:lnTo>
                <a:pt x="190453" y="21929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1909C-7E87-A944-A05A-4CAE79D4107A}">
      <dsp:nvSpPr>
        <dsp:cNvPr id="0" name=""/>
        <dsp:cNvSpPr/>
      </dsp:nvSpPr>
      <dsp:spPr>
        <a:xfrm>
          <a:off x="1805191" y="1193967"/>
          <a:ext cx="2389618" cy="2192955"/>
        </a:xfrm>
        <a:custGeom>
          <a:avLst/>
          <a:gdLst/>
          <a:ahLst/>
          <a:cxnLst/>
          <a:rect l="0" t="0" r="0" b="0"/>
          <a:pathLst>
            <a:path>
              <a:moveTo>
                <a:pt x="2389618" y="0"/>
              </a:moveTo>
              <a:lnTo>
                <a:pt x="2389618" y="1942672"/>
              </a:lnTo>
              <a:lnTo>
                <a:pt x="0" y="1942672"/>
              </a:lnTo>
              <a:lnTo>
                <a:pt x="0" y="21929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8F70B-B56B-014E-B9C6-CE32F23939DE}">
      <dsp:nvSpPr>
        <dsp:cNvPr id="0" name=""/>
        <dsp:cNvSpPr/>
      </dsp:nvSpPr>
      <dsp:spPr>
        <a:xfrm>
          <a:off x="2480311" y="2143"/>
          <a:ext cx="3428996" cy="11918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softEdge rad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CN" altLang="en-US" sz="2600" kern="1200" dirty="0" smtClean="0"/>
            <a:t>为汉语作为第二语言的教学和研究提供参考</a:t>
          </a:r>
          <a:endParaRPr lang="zh-CN" altLang="en-US" sz="2600" kern="1200" dirty="0"/>
        </a:p>
      </dsp:txBody>
      <dsp:txXfrm>
        <a:off x="2480311" y="2143"/>
        <a:ext cx="3428996" cy="1191823"/>
      </dsp:txXfrm>
    </dsp:sp>
    <dsp:sp modelId="{3570173E-BB84-AC47-BC85-17377E82AA3A}">
      <dsp:nvSpPr>
        <dsp:cNvPr id="0" name=""/>
        <dsp:cNvSpPr/>
      </dsp:nvSpPr>
      <dsp:spPr>
        <a:xfrm>
          <a:off x="422914" y="3386922"/>
          <a:ext cx="2764554" cy="11918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CN" altLang="en-US" sz="2300" kern="1200" dirty="0" smtClean="0"/>
            <a:t> </a:t>
          </a:r>
          <a:r>
            <a:rPr kumimoji="1" lang="zh-CN" altLang="en-US" sz="2000" kern="1200" dirty="0" smtClean="0"/>
            <a:t>统计和分析特定语言单位在口语中的用法、频率和分布情况</a:t>
          </a:r>
          <a:endParaRPr lang="zh-CN" altLang="en-US" sz="2000" kern="1200" dirty="0"/>
        </a:p>
      </dsp:txBody>
      <dsp:txXfrm>
        <a:off x="422914" y="3386922"/>
        <a:ext cx="2764554" cy="1191823"/>
      </dsp:txXfrm>
    </dsp:sp>
    <dsp:sp modelId="{A9B6873F-D71A-BC44-9C0D-1825E4F3235F}">
      <dsp:nvSpPr>
        <dsp:cNvPr id="0" name=""/>
        <dsp:cNvSpPr/>
      </dsp:nvSpPr>
      <dsp:spPr>
        <a:xfrm>
          <a:off x="3688034" y="3386922"/>
          <a:ext cx="1394457" cy="11918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CN" altLang="en-US" sz="2000" kern="1200" dirty="0" smtClean="0"/>
            <a:t>对比分析</a:t>
          </a:r>
          <a:endParaRPr kumimoji="1" lang="en-US" altLang="zh-CN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CN" altLang="en-US" sz="2000" kern="1200" dirty="0" smtClean="0"/>
            <a:t>口语的特征</a:t>
          </a:r>
          <a:endParaRPr lang="zh-CN" altLang="en-US" sz="2000" kern="1200" dirty="0"/>
        </a:p>
      </dsp:txBody>
      <dsp:txXfrm>
        <a:off x="3688034" y="3386922"/>
        <a:ext cx="1394457" cy="1191823"/>
      </dsp:txXfrm>
    </dsp:sp>
    <dsp:sp modelId="{5FFFA6D3-C4F6-1348-BF1D-5D341E27FFE4}">
      <dsp:nvSpPr>
        <dsp:cNvPr id="0" name=""/>
        <dsp:cNvSpPr/>
      </dsp:nvSpPr>
      <dsp:spPr>
        <a:xfrm>
          <a:off x="5583058" y="3386922"/>
          <a:ext cx="2383647" cy="11918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CN" altLang="en-US" sz="2000" kern="1200" dirty="0" smtClean="0"/>
            <a:t>为非目的语环境下的学习者提供口语输入</a:t>
          </a:r>
          <a:endParaRPr lang="zh-CN" altLang="en-US" sz="2000" kern="1200" dirty="0"/>
        </a:p>
      </dsp:txBody>
      <dsp:txXfrm>
        <a:off x="5583058" y="3386922"/>
        <a:ext cx="2383647" cy="1191823"/>
      </dsp:txXfrm>
    </dsp:sp>
    <dsp:sp modelId="{32CA5037-0BCF-B043-8140-1587B68ECF04}">
      <dsp:nvSpPr>
        <dsp:cNvPr id="0" name=""/>
        <dsp:cNvSpPr/>
      </dsp:nvSpPr>
      <dsp:spPr>
        <a:xfrm>
          <a:off x="1560879" y="1694533"/>
          <a:ext cx="2383647" cy="11918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CN" altLang="en-US" sz="2000" kern="1200" dirty="0" smtClean="0"/>
            <a:t>了解现代汉语普通话的整体情况</a:t>
          </a:r>
          <a:endParaRPr lang="zh-CN" altLang="en-US" sz="2000" kern="1200" dirty="0"/>
        </a:p>
      </dsp:txBody>
      <dsp:txXfrm>
        <a:off x="1560879" y="1694533"/>
        <a:ext cx="2383647" cy="11918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92E88-8F2E-0B43-A322-1DA321BF062B}">
      <dsp:nvSpPr>
        <dsp:cNvPr id="0" name=""/>
        <dsp:cNvSpPr/>
      </dsp:nvSpPr>
      <dsp:spPr>
        <a:xfrm>
          <a:off x="1568957" y="3131900"/>
          <a:ext cx="1848227" cy="15864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口语</a:t>
          </a:r>
          <a:endParaRPr lang="en-US" altLang="zh-CN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语料</a:t>
          </a:r>
          <a:endParaRPr lang="zh-CN" altLang="en-US" sz="2800" kern="1200" dirty="0"/>
        </a:p>
      </dsp:txBody>
      <dsp:txXfrm>
        <a:off x="1855183" y="3377592"/>
        <a:ext cx="1275775" cy="1095105"/>
      </dsp:txXfrm>
    </dsp:sp>
    <dsp:sp modelId="{B928C170-7E7F-7F48-A0D4-150B9415EE15}">
      <dsp:nvSpPr>
        <dsp:cNvPr id="0" name=""/>
        <dsp:cNvSpPr/>
      </dsp:nvSpPr>
      <dsp:spPr>
        <a:xfrm>
          <a:off x="1626765" y="3832956"/>
          <a:ext cx="215762" cy="18605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0408D-5695-2547-AAF9-7E9D89CEF969}">
      <dsp:nvSpPr>
        <dsp:cNvPr id="0" name=""/>
        <dsp:cNvSpPr/>
      </dsp:nvSpPr>
      <dsp:spPr>
        <a:xfrm>
          <a:off x="0" y="2269514"/>
          <a:ext cx="1848227" cy="158648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06560-1EB2-A141-9E00-A47FBB971CCE}">
      <dsp:nvSpPr>
        <dsp:cNvPr id="0" name=""/>
        <dsp:cNvSpPr/>
      </dsp:nvSpPr>
      <dsp:spPr>
        <a:xfrm>
          <a:off x="1251420" y="3636007"/>
          <a:ext cx="215762" cy="18605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C33A5-F363-2949-9EB7-AE735F0A45FA}">
      <dsp:nvSpPr>
        <dsp:cNvPr id="0" name=""/>
        <dsp:cNvSpPr/>
      </dsp:nvSpPr>
      <dsp:spPr>
        <a:xfrm>
          <a:off x="3136286" y="2257362"/>
          <a:ext cx="1848227" cy="15864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多样性语料</a:t>
          </a:r>
          <a:endParaRPr lang="zh-CN" altLang="en-US" sz="2800" kern="1200" dirty="0"/>
        </a:p>
      </dsp:txBody>
      <dsp:txXfrm>
        <a:off x="3422512" y="2503054"/>
        <a:ext cx="1275775" cy="1095105"/>
      </dsp:txXfrm>
    </dsp:sp>
    <dsp:sp modelId="{F41A71EA-26DA-2247-BB01-31D0737478AE}">
      <dsp:nvSpPr>
        <dsp:cNvPr id="0" name=""/>
        <dsp:cNvSpPr/>
      </dsp:nvSpPr>
      <dsp:spPr>
        <a:xfrm>
          <a:off x="4402363" y="3622179"/>
          <a:ext cx="215762" cy="18605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B4EAC-43D4-8548-9D6D-E0A048B175E8}">
      <dsp:nvSpPr>
        <dsp:cNvPr id="0" name=""/>
        <dsp:cNvSpPr/>
      </dsp:nvSpPr>
      <dsp:spPr>
        <a:xfrm>
          <a:off x="4711758" y="3129386"/>
          <a:ext cx="1848227" cy="158648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4FA24-D5DC-3C4F-B678-96A5C6FD2E9C}">
      <dsp:nvSpPr>
        <dsp:cNvPr id="0" name=""/>
        <dsp:cNvSpPr/>
      </dsp:nvSpPr>
      <dsp:spPr>
        <a:xfrm>
          <a:off x="4754096" y="3840080"/>
          <a:ext cx="215762" cy="18605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D6DD6-D087-CF44-906E-7F925F8006A7}">
      <dsp:nvSpPr>
        <dsp:cNvPr id="0" name=""/>
        <dsp:cNvSpPr/>
      </dsp:nvSpPr>
      <dsp:spPr>
        <a:xfrm>
          <a:off x="1568957" y="1402518"/>
          <a:ext cx="1848227" cy="15864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普通话</a:t>
          </a:r>
          <a:endParaRPr lang="en-US" altLang="zh-CN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语料</a:t>
          </a:r>
          <a:endParaRPr lang="zh-CN" altLang="en-US" sz="2800" kern="1200" dirty="0"/>
        </a:p>
      </dsp:txBody>
      <dsp:txXfrm>
        <a:off x="1855183" y="1648210"/>
        <a:ext cx="1275775" cy="1095105"/>
      </dsp:txXfrm>
    </dsp:sp>
    <dsp:sp modelId="{28ADDF61-32A6-464B-95A5-B234E0515F35}">
      <dsp:nvSpPr>
        <dsp:cNvPr id="0" name=""/>
        <dsp:cNvSpPr/>
      </dsp:nvSpPr>
      <dsp:spPr>
        <a:xfrm>
          <a:off x="2826891" y="1435203"/>
          <a:ext cx="215762" cy="18605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409D15-FD50-3F47-8083-D76F8384AABD}">
      <dsp:nvSpPr>
        <dsp:cNvPr id="0" name=""/>
        <dsp:cNvSpPr/>
      </dsp:nvSpPr>
      <dsp:spPr>
        <a:xfrm>
          <a:off x="3136286" y="527979"/>
          <a:ext cx="1848227" cy="158648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F000F-2127-2B47-A6A6-19FF76989343}">
      <dsp:nvSpPr>
        <dsp:cNvPr id="0" name=""/>
        <dsp:cNvSpPr/>
      </dsp:nvSpPr>
      <dsp:spPr>
        <a:xfrm>
          <a:off x="3178625" y="1231130"/>
          <a:ext cx="215762" cy="18605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4BF802-BC74-C64C-946B-22F0EAC2326F}">
      <dsp:nvSpPr>
        <dsp:cNvPr id="0" name=""/>
        <dsp:cNvSpPr/>
      </dsp:nvSpPr>
      <dsp:spPr>
        <a:xfrm>
          <a:off x="4711758" y="1400003"/>
          <a:ext cx="1848227" cy="15864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自然</a:t>
          </a:r>
          <a:endParaRPr lang="en-US" altLang="zh-CN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语料</a:t>
          </a:r>
          <a:endParaRPr lang="zh-CN" altLang="en-US" sz="2800" kern="1200" dirty="0"/>
        </a:p>
      </dsp:txBody>
      <dsp:txXfrm>
        <a:off x="4997984" y="1645695"/>
        <a:ext cx="1275775" cy="1095105"/>
      </dsp:txXfrm>
    </dsp:sp>
    <dsp:sp modelId="{59788BB2-B73F-6545-AC8E-698A6155714A}">
      <dsp:nvSpPr>
        <dsp:cNvPr id="0" name=""/>
        <dsp:cNvSpPr/>
      </dsp:nvSpPr>
      <dsp:spPr>
        <a:xfrm>
          <a:off x="6301070" y="2100221"/>
          <a:ext cx="215762" cy="18605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D90D63-6414-D544-AB42-6E4B21D9C630}">
      <dsp:nvSpPr>
        <dsp:cNvPr id="0" name=""/>
        <dsp:cNvSpPr/>
      </dsp:nvSpPr>
      <dsp:spPr>
        <a:xfrm>
          <a:off x="6293742" y="2272028"/>
          <a:ext cx="1848227" cy="158648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38F92-F096-8F49-BCF6-4734E454C8C3}">
      <dsp:nvSpPr>
        <dsp:cNvPr id="0" name=""/>
        <dsp:cNvSpPr/>
      </dsp:nvSpPr>
      <dsp:spPr>
        <a:xfrm>
          <a:off x="6666645" y="2300104"/>
          <a:ext cx="215762" cy="18605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7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48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1732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3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栏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2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00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7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1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4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5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1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0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6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1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75" y="331787"/>
            <a:ext cx="8854784" cy="1927225"/>
          </a:xfrm>
        </p:spPr>
        <p:txBody>
          <a:bodyPr/>
          <a:lstStyle/>
          <a:p>
            <a:r>
              <a:rPr lang="zh-CN" altLang="en-US" sz="4800" dirty="0" smtClean="0"/>
              <a:t>浅议汉语口语语料库的选材问题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869" y="3022746"/>
            <a:ext cx="635409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/>
              <a:t>何</a:t>
            </a:r>
            <a:r>
              <a:rPr lang="en-US" altLang="zh-CN" sz="2800" dirty="0" smtClean="0"/>
              <a:t>  </a:t>
            </a:r>
            <a:r>
              <a:rPr lang="zh-CN" altLang="en-US" sz="2800" dirty="0" smtClean="0"/>
              <a:t>姗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  </a:t>
            </a:r>
            <a:r>
              <a:rPr lang="zh-CN" altLang="en-US" sz="2400" dirty="0" smtClean="0"/>
              <a:t>北京师范大学</a:t>
            </a:r>
            <a:r>
              <a:rPr lang="en-US" altLang="zh-CN" sz="2400" dirty="0" smtClean="0"/>
              <a:t> </a:t>
            </a:r>
            <a:r>
              <a:rPr lang="en-US" altLang="zh-CN" sz="2400" dirty="0" smtClean="0">
                <a:latin typeface="Arial" charset="0"/>
                <a:ea typeface="Arial" charset="0"/>
                <a:cs typeface="Arial" charset="0"/>
              </a:rPr>
              <a:t>&amp;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爱荷华大学</a:t>
            </a:r>
            <a:endParaRPr lang="en-US" altLang="zh-CN" sz="2800" dirty="0" smtClean="0"/>
          </a:p>
          <a:p>
            <a:pPr algn="l"/>
            <a:r>
              <a:rPr lang="zh-CN" altLang="en-US" sz="2800" dirty="0" smtClean="0"/>
              <a:t>陈梦恬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  </a:t>
            </a:r>
            <a:r>
              <a:rPr lang="zh-CN" altLang="en-US" sz="2400" dirty="0" smtClean="0"/>
              <a:t>爱荷华大学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78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u="sng" dirty="0" smtClean="0"/>
              <a:t>语音</a:t>
            </a:r>
            <a:r>
              <a:rPr lang="zh-CN" altLang="en-US" dirty="0" smtClean="0"/>
              <a:t>以</a:t>
            </a:r>
            <a:r>
              <a:rPr lang="zh-CN" altLang="en-US" dirty="0"/>
              <a:t>北京语音为基础音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1639" y="2368590"/>
            <a:ext cx="7261302" cy="4250044"/>
          </a:xfrm>
        </p:spPr>
        <p:txBody>
          <a:bodyPr>
            <a:normAutofit/>
          </a:bodyPr>
          <a:lstStyle/>
          <a:p>
            <a:r>
              <a:rPr kumimoji="1" lang="zh-CN" altLang="en-US" dirty="0"/>
              <a:t>以北京话的语音系统为标准，并不是把北京话一切读法全部照搬</a:t>
            </a:r>
            <a:r>
              <a:rPr kumimoji="1" lang="zh-CN" altLang="en-US" dirty="0" smtClean="0"/>
              <a:t>，北京</a:t>
            </a:r>
            <a:r>
              <a:rPr kumimoji="1" lang="zh-CN" altLang="en-US" dirty="0"/>
              <a:t>话仍有许多</a:t>
            </a:r>
            <a:r>
              <a:rPr kumimoji="1" lang="zh-CN" altLang="en-US" dirty="0" smtClean="0"/>
              <a:t>土音和异</a:t>
            </a:r>
            <a:r>
              <a:rPr kumimoji="1" lang="zh-CN" altLang="en-US" dirty="0"/>
              <a:t>读音</a:t>
            </a:r>
            <a:r>
              <a:rPr kumimoji="1" lang="zh-CN" altLang="en-US" dirty="0" smtClean="0"/>
              <a:t>现象。</a:t>
            </a:r>
            <a:endParaRPr kumimoji="1" lang="en-US" altLang="zh-CN" dirty="0" smtClean="0"/>
          </a:p>
          <a:p>
            <a:r>
              <a:rPr kumimoji="1" lang="zh-CN" altLang="en-US" dirty="0"/>
              <a:t>轻声儿化以及某些音变 </a:t>
            </a:r>
            <a:r>
              <a:rPr kumimoji="1" lang="en-US" altLang="zh-CN" dirty="0"/>
              <a:t>,</a:t>
            </a:r>
            <a:r>
              <a:rPr kumimoji="1" lang="zh-CN" altLang="en-US" dirty="0"/>
              <a:t>一直是普通话</a:t>
            </a:r>
            <a:r>
              <a:rPr kumimoji="1" lang="zh-CN" altLang="en-US" dirty="0" smtClean="0"/>
              <a:t>规范</a:t>
            </a:r>
            <a:r>
              <a:rPr kumimoji="1" lang="zh-CN" altLang="en-US" dirty="0"/>
              <a:t>中的争论焦点。什么样的儿化是标准的 </a:t>
            </a:r>
            <a:r>
              <a:rPr kumimoji="1" lang="en-US" altLang="zh-CN" dirty="0"/>
              <a:t>,</a:t>
            </a:r>
            <a:r>
              <a:rPr kumimoji="1" lang="zh-CN" altLang="en-US" dirty="0"/>
              <a:t>什么样的儿化是不标准的 </a:t>
            </a:r>
            <a:r>
              <a:rPr kumimoji="1" lang="en-US" altLang="zh-CN" dirty="0"/>
              <a:t>,</a:t>
            </a:r>
            <a:r>
              <a:rPr kumimoji="1" lang="zh-CN" altLang="en-US" dirty="0"/>
              <a:t>哪些轻声、音变可以</a:t>
            </a:r>
            <a:r>
              <a:rPr kumimoji="1" lang="zh-CN" altLang="en-US" dirty="0" smtClean="0"/>
              <a:t>进入普通话 </a:t>
            </a:r>
            <a:r>
              <a:rPr kumimoji="1" lang="en-US" altLang="zh-CN" dirty="0"/>
              <a:t>,</a:t>
            </a:r>
            <a:r>
              <a:rPr kumimoji="1" lang="zh-CN" altLang="en-US" dirty="0"/>
              <a:t>哪些轻声、音变必须规范掉 </a:t>
            </a:r>
            <a:r>
              <a:rPr kumimoji="1" lang="en-US" altLang="zh-CN" dirty="0"/>
              <a:t>,</a:t>
            </a:r>
            <a:r>
              <a:rPr kumimoji="1" lang="zh-CN" altLang="en-US" dirty="0"/>
              <a:t>现在并没有权威的说法。 </a:t>
            </a:r>
            <a:r>
              <a:rPr kumimoji="1" lang="zh-CN" altLang="en-US" dirty="0" smtClean="0"/>
              <a:t>（谢俊英，</a:t>
            </a:r>
            <a:r>
              <a:rPr kumimoji="1" lang="en-US" altLang="zh-CN" dirty="0" smtClean="0"/>
              <a:t>1999</a:t>
            </a:r>
            <a:r>
              <a:rPr kumimoji="1" lang="zh-CN" altLang="en-US" dirty="0" smtClean="0"/>
              <a:t>）</a:t>
            </a:r>
            <a:endParaRPr kumimoji="1" lang="en-US" altLang="zh-CN" dirty="0" smtClean="0"/>
          </a:p>
          <a:p>
            <a:r>
              <a:rPr kumimoji="1" lang="zh-CN" altLang="en-US" b="1" dirty="0" smtClean="0">
                <a:solidFill>
                  <a:schemeClr val="bg1"/>
                </a:solidFill>
              </a:rPr>
              <a:t>问题一：</a:t>
            </a:r>
            <a:r>
              <a:rPr lang="zh-CN" altLang="en-US" b="1" dirty="0" smtClean="0">
                <a:solidFill>
                  <a:schemeClr val="bg1"/>
                </a:solidFill>
              </a:rPr>
              <a:t>大部分南方人不说“</a:t>
            </a:r>
            <a:r>
              <a:rPr lang="zh-CN" altLang="en-US" b="1" dirty="0">
                <a:solidFill>
                  <a:schemeClr val="bg1"/>
                </a:solidFill>
              </a:rPr>
              <a:t>这儿、那儿、哪儿”，而是说“这里、那里、</a:t>
            </a:r>
            <a:r>
              <a:rPr lang="zh-CN" altLang="en-US" b="1" dirty="0" smtClean="0">
                <a:solidFill>
                  <a:schemeClr val="bg1"/>
                </a:solidFill>
              </a:rPr>
              <a:t>哪里”，很多方言地区的人在说普通话时没有儿化，那他们说的是普通话吗？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8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u="sng" dirty="0"/>
              <a:t>词汇</a:t>
            </a:r>
            <a:r>
              <a:rPr lang="zh-CN" altLang="en-US" dirty="0"/>
              <a:t>以北方话为基础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7739" y="2040673"/>
            <a:ext cx="8756607" cy="4817327"/>
          </a:xfrm>
        </p:spPr>
        <p:txBody>
          <a:bodyPr>
            <a:normAutofit/>
          </a:bodyPr>
          <a:lstStyle/>
          <a:p>
            <a:r>
              <a:rPr lang="zh-CN" altLang="en-US" dirty="0"/>
              <a:t>普通话的词汇</a:t>
            </a:r>
            <a:r>
              <a:rPr lang="zh-CN" altLang="en-US" dirty="0" smtClean="0"/>
              <a:t>系统以北</a:t>
            </a:r>
            <a:r>
              <a:rPr lang="zh-CN" altLang="en-US" dirty="0"/>
              <a:t>方话为</a:t>
            </a:r>
            <a:r>
              <a:rPr lang="zh-CN" altLang="en-US" dirty="0" smtClean="0"/>
              <a:t>基础 </a:t>
            </a:r>
            <a:r>
              <a:rPr lang="en-US" altLang="zh-CN" dirty="0"/>
              <a:t>,</a:t>
            </a:r>
            <a:r>
              <a:rPr lang="zh-CN" altLang="en-US" dirty="0"/>
              <a:t>但这个基础方言的词汇</a:t>
            </a:r>
            <a:r>
              <a:rPr lang="zh-CN" altLang="en-US" dirty="0" smtClean="0"/>
              <a:t>系统内部存在</a:t>
            </a:r>
            <a:r>
              <a:rPr lang="zh-CN" altLang="en-US" dirty="0"/>
              <a:t>比较</a:t>
            </a:r>
            <a:r>
              <a:rPr lang="zh-CN" altLang="en-US" dirty="0" smtClean="0"/>
              <a:t>大的差异；另外，不少</a:t>
            </a:r>
            <a:r>
              <a:rPr lang="zh-CN" altLang="en-US" dirty="0"/>
              <a:t>其他</a:t>
            </a:r>
            <a:r>
              <a:rPr lang="zh-CN" altLang="en-US" dirty="0" smtClean="0"/>
              <a:t>方言（粤语、吴语）的</a:t>
            </a:r>
            <a:r>
              <a:rPr lang="zh-CN" altLang="en-US" dirty="0"/>
              <a:t>词汇也逐渐进入到普通话词汇系统</a:t>
            </a:r>
            <a:r>
              <a:rPr lang="zh-CN" altLang="en-US" dirty="0" smtClean="0"/>
              <a:t>中；哪些是普通话的规范词，没有明确的判断标准。</a:t>
            </a:r>
            <a:endParaRPr lang="en-US" altLang="zh-CN" dirty="0" smtClean="0"/>
          </a:p>
          <a:p>
            <a:r>
              <a:rPr lang="zh-CN" altLang="en-US" dirty="0" smtClean="0"/>
              <a:t>北方大部分</a:t>
            </a:r>
            <a:r>
              <a:rPr lang="zh-CN" altLang="en-US" dirty="0"/>
              <a:t>地区</a:t>
            </a:r>
            <a:r>
              <a:rPr lang="zh-CN" altLang="en-US" dirty="0" smtClean="0"/>
              <a:t>口语</a:t>
            </a:r>
            <a:r>
              <a:rPr lang="zh-CN" altLang="en-US" dirty="0"/>
              <a:t>都说“孩子”，</a:t>
            </a:r>
            <a:r>
              <a:rPr lang="en-US" altLang="zh-CN" dirty="0"/>
              <a:t>《</a:t>
            </a:r>
            <a:r>
              <a:rPr lang="zh-CN" altLang="en-US" dirty="0"/>
              <a:t>现汉</a:t>
            </a:r>
            <a:r>
              <a:rPr lang="en-US" altLang="zh-CN" dirty="0"/>
              <a:t>》</a:t>
            </a:r>
            <a:r>
              <a:rPr lang="zh-CN" altLang="en-US" dirty="0"/>
              <a:t>收了“小孩儿”，说明普通话可以说“小孩儿”，但必须儿化。</a:t>
            </a:r>
            <a:r>
              <a:rPr lang="zh-CN" altLang="en-US" dirty="0" smtClean="0"/>
              <a:t>西北</a:t>
            </a:r>
            <a:r>
              <a:rPr lang="zh-CN" altLang="en-US" dirty="0"/>
              <a:t>、西南官话和非官话则有种种说法</a:t>
            </a:r>
            <a:r>
              <a:rPr lang="zh-CN" altLang="en-US" dirty="0" smtClean="0"/>
              <a:t>，但是这些</a:t>
            </a:r>
            <a:r>
              <a:rPr lang="zh-CN" altLang="en-US" dirty="0"/>
              <a:t>地区的人在说普通话的时候，往往</a:t>
            </a:r>
            <a:r>
              <a:rPr lang="zh-CN" altLang="en-US" dirty="0" smtClean="0"/>
              <a:t>都说没有</a:t>
            </a:r>
            <a:r>
              <a:rPr lang="zh-CN" altLang="en-US" dirty="0"/>
              <a:t>儿化的“小孩”</a:t>
            </a:r>
            <a:r>
              <a:rPr lang="zh-CN" altLang="en-US" dirty="0" smtClean="0"/>
              <a:t>。他们</a:t>
            </a:r>
            <a:r>
              <a:rPr lang="zh-CN" altLang="en-US" dirty="0"/>
              <a:t>以为这就是普通话，却完全想不到北方人是从不这么说的</a:t>
            </a:r>
            <a:r>
              <a:rPr lang="zh-CN" altLang="en-US" dirty="0" smtClean="0"/>
              <a:t>。（汪平，</a:t>
            </a:r>
            <a:r>
              <a:rPr lang="en-US" altLang="zh-CN" dirty="0" smtClean="0"/>
              <a:t>2013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kumimoji="1" lang="zh-CN" altLang="en-US" b="1" dirty="0" smtClean="0">
                <a:solidFill>
                  <a:schemeClr val="bg1"/>
                </a:solidFill>
              </a:rPr>
              <a:t>问题二：</a:t>
            </a:r>
            <a:r>
              <a:rPr lang="zh-CN" altLang="en-US" b="1" dirty="0">
                <a:solidFill>
                  <a:schemeClr val="bg1"/>
                </a:solidFill>
              </a:rPr>
              <a:t>方言区的人说普通话</a:t>
            </a:r>
            <a:r>
              <a:rPr lang="zh-CN" altLang="en-US" b="1" dirty="0" smtClean="0">
                <a:solidFill>
                  <a:schemeClr val="bg1"/>
                </a:solidFill>
              </a:rPr>
              <a:t>，实际上</a:t>
            </a:r>
            <a:r>
              <a:rPr lang="zh-CN" altLang="en-US" b="1" dirty="0">
                <a:solidFill>
                  <a:schemeClr val="bg1"/>
                </a:solidFill>
              </a:rPr>
              <a:t>常常夹杂既非方言也非普通话</a:t>
            </a:r>
            <a:r>
              <a:rPr lang="zh-CN" altLang="en-US" b="1" dirty="0" smtClean="0">
                <a:solidFill>
                  <a:schemeClr val="bg1"/>
                </a:solidFill>
              </a:rPr>
              <a:t>的说法，但是并不影响理解和交流，那么他们说的是普通话吗？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17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753228"/>
            <a:ext cx="7694341" cy="1080938"/>
          </a:xfrm>
        </p:spPr>
        <p:txBody>
          <a:bodyPr/>
          <a:lstStyle/>
          <a:p>
            <a:r>
              <a:rPr lang="zh-CN" altLang="en-US" dirty="0"/>
              <a:t>以典范的现代白话文著作为</a:t>
            </a:r>
            <a:r>
              <a:rPr lang="zh-CN" altLang="en-US" u="sng" dirty="0"/>
              <a:t>语法</a:t>
            </a:r>
            <a:r>
              <a:rPr lang="zh-CN" altLang="en-US" dirty="0"/>
              <a:t>规范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0551" y="2705651"/>
            <a:ext cx="7383790" cy="4382385"/>
          </a:xfrm>
        </p:spPr>
        <p:txBody>
          <a:bodyPr/>
          <a:lstStyle/>
          <a:p>
            <a:r>
              <a:rPr kumimoji="1" lang="zh-CN" altLang="en-US" dirty="0" smtClean="0"/>
              <a:t>虽然说白话文相对于文言文更接近于口语，但是白话文著作主要体现的还是书面语语法；</a:t>
            </a:r>
          </a:p>
          <a:p>
            <a:r>
              <a:rPr kumimoji="1" lang="zh-CN" altLang="en-US" dirty="0" smtClean="0"/>
              <a:t>正如播音语言虽然以口头</a:t>
            </a:r>
            <a:r>
              <a:rPr kumimoji="1" lang="zh-CN" altLang="en-US" b="1" dirty="0" smtClean="0"/>
              <a:t>形式</a:t>
            </a:r>
            <a:r>
              <a:rPr kumimoji="1" lang="zh-CN" altLang="en-US" dirty="0" smtClean="0"/>
              <a:t>表达，但基本上使用书面语法，其实是“念”书面语，而不是“说”话，所以不是真正的口语；（叶军，</a:t>
            </a:r>
            <a:r>
              <a:rPr kumimoji="1" lang="en-US" altLang="zh-CN" dirty="0" smtClean="0"/>
              <a:t>1997</a:t>
            </a:r>
            <a:r>
              <a:rPr kumimoji="1" lang="zh-CN" altLang="en-US" dirty="0" smtClean="0"/>
              <a:t>）</a:t>
            </a:r>
          </a:p>
          <a:p>
            <a:r>
              <a:rPr kumimoji="1" lang="zh-CN" altLang="en-US" b="1" dirty="0" smtClean="0">
                <a:solidFill>
                  <a:schemeClr val="bg1"/>
                </a:solidFill>
              </a:rPr>
              <a:t>问题三：</a:t>
            </a:r>
            <a:r>
              <a:rPr lang="zh-CN" altLang="en-US" b="1" dirty="0" smtClean="0">
                <a:solidFill>
                  <a:schemeClr val="bg1"/>
                </a:solidFill>
              </a:rPr>
              <a:t>普通话的定义</a:t>
            </a:r>
            <a:r>
              <a:rPr lang="zh-CN" altLang="en-US" b="1" dirty="0">
                <a:solidFill>
                  <a:schemeClr val="bg1"/>
                </a:solidFill>
              </a:rPr>
              <a:t>中</a:t>
            </a:r>
            <a:r>
              <a:rPr lang="zh-CN" altLang="en-US" b="1" dirty="0" smtClean="0">
                <a:solidFill>
                  <a:schemeClr val="bg1"/>
                </a:solidFill>
              </a:rPr>
              <a:t>，语音指的是</a:t>
            </a:r>
            <a:r>
              <a:rPr lang="zh-CN" altLang="en-US" b="1" dirty="0">
                <a:solidFill>
                  <a:schemeClr val="bg1"/>
                </a:solidFill>
              </a:rPr>
              <a:t>口语</a:t>
            </a:r>
            <a:r>
              <a:rPr lang="zh-CN" altLang="en-US" b="1" dirty="0" smtClean="0">
                <a:solidFill>
                  <a:schemeClr val="bg1"/>
                </a:solidFill>
              </a:rPr>
              <a:t>，语法指的是</a:t>
            </a:r>
            <a:r>
              <a:rPr lang="zh-CN" altLang="en-US" b="1" dirty="0">
                <a:solidFill>
                  <a:schemeClr val="bg1"/>
                </a:solidFill>
              </a:rPr>
              <a:t>书面语</a:t>
            </a:r>
            <a:r>
              <a:rPr lang="zh-CN" altLang="en-US" b="1" dirty="0" smtClean="0">
                <a:solidFill>
                  <a:schemeClr val="bg1"/>
                </a:solidFill>
              </a:rPr>
              <a:t>，词汇不明确，那么普通话</a:t>
            </a:r>
            <a:r>
              <a:rPr lang="zh-CN" altLang="en-US" b="1" dirty="0">
                <a:solidFill>
                  <a:schemeClr val="bg1"/>
                </a:solidFill>
              </a:rPr>
              <a:t>到底是口语还是书面语</a:t>
            </a:r>
            <a:r>
              <a:rPr lang="en-US" altLang="zh-CN" b="1" dirty="0">
                <a:solidFill>
                  <a:schemeClr val="bg1"/>
                </a:solidFill>
              </a:rPr>
              <a:t>? </a:t>
            </a:r>
            <a:r>
              <a:rPr lang="zh-CN" altLang="en-US" b="1" dirty="0" smtClean="0">
                <a:solidFill>
                  <a:schemeClr val="bg1"/>
                </a:solidFill>
              </a:rPr>
              <a:t>普通话口语如何界定？</a:t>
            </a:r>
            <a:endParaRPr lang="en-US" altLang="zh-CN" b="1" dirty="0">
              <a:solidFill>
                <a:schemeClr val="bg1"/>
              </a:solidFill>
            </a:endParaRPr>
          </a:p>
          <a:p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3546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762584" y="1921565"/>
            <a:ext cx="6888163" cy="4542495"/>
          </a:xfrm>
        </p:spPr>
        <p:txBody>
          <a:bodyPr/>
          <a:lstStyle/>
          <a:p>
            <a:r>
              <a:rPr lang="zh-CN" altLang="en-US" dirty="0" smtClean="0"/>
              <a:t>因为语言不是静态封闭的系统，所以绝对性的界定必然与语言的动态发展性相悖，所以不可能在普通话和方言、书面语和口语之间划定一道清晰的界线；</a:t>
            </a:r>
          </a:p>
          <a:p>
            <a:r>
              <a:rPr lang="zh-CN" altLang="en-US" dirty="0" smtClean="0"/>
              <a:t>不同地区、不同阶层的人对普通话有不同的认知；</a:t>
            </a:r>
            <a:endParaRPr lang="en-US" altLang="zh-CN" dirty="0" smtClean="0"/>
          </a:p>
          <a:p>
            <a:r>
              <a:rPr lang="zh-CN" altLang="en-US" dirty="0" smtClean="0"/>
              <a:t>在中</a:t>
            </a:r>
            <a:r>
              <a:rPr lang="zh-CN" altLang="en-US" dirty="0"/>
              <a:t>国大部分地区，汉语方言还占有主导地位，普通话的普及程度存在地域差别，普通话水平受到说话人方言、语言态度、</a:t>
            </a:r>
            <a:r>
              <a:rPr lang="zh-CN" altLang="en-US" dirty="0" smtClean="0"/>
              <a:t>受教育程度等多种因素影响。</a:t>
            </a:r>
            <a:endParaRPr lang="en-US" altLang="zh-CN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72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普通话测试评级标准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2336873"/>
            <a:ext cx="8240678" cy="359931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l"/>
            </a:pPr>
            <a:r>
              <a:rPr lang="zh-CN" altLang="en-US" b="1" dirty="0" smtClean="0"/>
              <a:t>一级</a:t>
            </a:r>
          </a:p>
          <a:p>
            <a:pPr marL="0" indent="0">
              <a:buNone/>
            </a:pPr>
            <a:r>
              <a:rPr lang="zh-CN" altLang="en-US" dirty="0" smtClean="0"/>
              <a:t>会说相当标准的普通话，语音、词汇、语法很少差错；</a:t>
            </a:r>
          </a:p>
          <a:p>
            <a:pPr>
              <a:buFont typeface="Wingdings" charset="2"/>
              <a:buChar char="l"/>
            </a:pPr>
            <a:r>
              <a:rPr lang="zh-CN" altLang="en-US" b="1" dirty="0" smtClean="0"/>
              <a:t>二级</a:t>
            </a:r>
          </a:p>
          <a:p>
            <a:pPr marL="0" indent="0">
              <a:buNone/>
            </a:pPr>
            <a:r>
              <a:rPr lang="zh-CN" altLang="en-US" dirty="0" smtClean="0"/>
              <a:t>会说比较标准的普通话，方音不太重，词汇、语法较少差错；</a:t>
            </a:r>
          </a:p>
          <a:p>
            <a:pPr>
              <a:buFont typeface="Wingdings" charset="2"/>
              <a:buChar char="l"/>
            </a:pPr>
            <a:r>
              <a:rPr lang="zh-CN" altLang="en-US" b="1" dirty="0" smtClean="0"/>
              <a:t>三级</a:t>
            </a:r>
          </a:p>
          <a:p>
            <a:pPr marL="0" indent="0">
              <a:buNone/>
            </a:pPr>
            <a:r>
              <a:rPr lang="zh-CN" altLang="en-US" dirty="0" smtClean="0"/>
              <a:t>会说一般的普通话，不同方言区的人能够听懂。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CN" altLang="en-US" sz="2000" dirty="0" smtClean="0"/>
              <a:t>                                   </a:t>
            </a:r>
            <a:r>
              <a:rPr lang="en-US" altLang="zh-CN" sz="2000" dirty="0" smtClean="0"/>
              <a:t>《</a:t>
            </a:r>
            <a:r>
              <a:rPr lang="zh-CN" altLang="en-US" sz="2000" dirty="0" smtClean="0"/>
              <a:t>新时期的语言工作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1986</a:t>
            </a:r>
            <a:r>
              <a:rPr lang="zh-CN" altLang="en-US" sz="2000" dirty="0" smtClean="0"/>
              <a:t>）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4622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5028" y="730225"/>
            <a:ext cx="6896534" cy="1080938"/>
          </a:xfrm>
        </p:spPr>
        <p:txBody>
          <a:bodyPr/>
          <a:lstStyle/>
          <a:p>
            <a:r>
              <a:rPr kumimoji="1" lang="zh-CN" altLang="en-US" dirty="0" smtClean="0"/>
              <a:t>中国语言文字使用情况调查</a:t>
            </a:r>
            <a:endParaRPr kumimoji="1"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213525"/>
              </p:ext>
            </p:extLst>
          </p:nvPr>
        </p:nvGraphicFramePr>
        <p:xfrm>
          <a:off x="525028" y="4397292"/>
          <a:ext cx="793186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743"/>
                <a:gridCol w="1722041"/>
                <a:gridCol w="1722041"/>
                <a:gridCol w="1722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普通话水平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地区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河北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江苏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广西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流利，准确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73.30%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70.67%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80.75%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熟练使用，个别发音不准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37.14%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13.60%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10.30%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使用较熟练，方言音较重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17.19%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35.18%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41.11%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基本能交谈，但不太熟练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17.72%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24.39%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20.30%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能用普通话交谈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27.95%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15.59%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26.29%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525028" y="2464452"/>
            <a:ext cx="3009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l"/>
            </a:pPr>
            <a:r>
              <a:rPr kumimoji="1" lang="zh-CN" altLang="en-US" sz="2400" dirty="0" smtClean="0"/>
              <a:t>三省</a:t>
            </a:r>
          </a:p>
          <a:p>
            <a:pPr marL="285750" indent="-285750">
              <a:buFont typeface="Wingdings" charset="2"/>
              <a:buChar char="l"/>
            </a:pPr>
            <a:r>
              <a:rPr kumimoji="1" lang="en-US" altLang="zh-CN" sz="2400" dirty="0" smtClean="0"/>
              <a:t>2430</a:t>
            </a:r>
            <a:r>
              <a:rPr kumimoji="1" lang="zh-CN" altLang="en-US" sz="2400" dirty="0" smtClean="0"/>
              <a:t>份问卷</a:t>
            </a:r>
          </a:p>
          <a:p>
            <a:pPr marL="285750" indent="-285750">
              <a:buFont typeface="Wingdings" charset="2"/>
              <a:buChar char="l"/>
            </a:pPr>
            <a:r>
              <a:rPr kumimoji="1" lang="en-US" altLang="zh-CN" sz="2400" dirty="0" smtClean="0"/>
              <a:t>6928</a:t>
            </a:r>
            <a:r>
              <a:rPr kumimoji="1" lang="zh-CN" altLang="en-US" sz="2400" dirty="0" smtClean="0"/>
              <a:t>份入户调查</a:t>
            </a:r>
            <a:endParaRPr kumimoji="1"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5447517" y="1559583"/>
            <a:ext cx="3009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（谢俊英，</a:t>
            </a:r>
            <a:r>
              <a:rPr kumimoji="1" lang="en-US" altLang="zh-CN" dirty="0" smtClean="0"/>
              <a:t>2011</a:t>
            </a:r>
            <a:r>
              <a:rPr kumimoji="1" lang="zh-CN" altLang="en-US" dirty="0" smtClean="0"/>
              <a:t>）</a:t>
            </a:r>
            <a:endParaRPr kumimoji="1" lang="zh-CN" altLang="en-US" dirty="0"/>
          </a:p>
        </p:txBody>
      </p:sp>
      <p:sp>
        <p:nvSpPr>
          <p:cNvPr id="8" name="矩形 7"/>
          <p:cNvSpPr txBox="1"/>
          <p:nvPr/>
        </p:nvSpPr>
        <p:spPr>
          <a:xfrm>
            <a:off x="3534405" y="2193607"/>
            <a:ext cx="45680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smtClean="0"/>
              <a:t>判定原则</a:t>
            </a:r>
            <a:r>
              <a:rPr lang="zh-CN" altLang="en-US" sz="2400" dirty="0" smtClean="0"/>
              <a:t>：语音</a:t>
            </a:r>
            <a:r>
              <a:rPr lang="zh-CN" altLang="en-US" sz="2400" dirty="0"/>
              <a:t>、词汇、语法三者兼顾 ,但把语音作为</a:t>
            </a:r>
            <a:r>
              <a:rPr lang="zh-CN" altLang="en-US" sz="2400"/>
              <a:t>判定</a:t>
            </a:r>
            <a:r>
              <a:rPr lang="zh-CN" altLang="en-US" sz="2400" smtClean="0"/>
              <a:t>是否</a:t>
            </a:r>
            <a:r>
              <a:rPr lang="zh-CN" altLang="en-US" sz="2400" dirty="0"/>
              <a:t>是普通话的</a:t>
            </a:r>
            <a:r>
              <a:rPr lang="zh-CN" altLang="en-US" sz="2400"/>
              <a:t>首要</a:t>
            </a:r>
            <a:r>
              <a:rPr lang="zh-CN" altLang="en-US" sz="2400" smtClean="0"/>
              <a:t>条件</a:t>
            </a:r>
            <a:r>
              <a:rPr lang="zh-CN" altLang="en-US" sz="2400"/>
              <a:t>，</a:t>
            </a:r>
            <a:r>
              <a:rPr lang="zh-CN" altLang="en-US" sz="2400" smtClean="0"/>
              <a:t>只要</a:t>
            </a:r>
            <a:r>
              <a:rPr lang="zh-CN" altLang="en-US" sz="2400" dirty="0"/>
              <a:t>语音基本上是普通话的音系 ,就可以认为被调查者说的是普通话。</a:t>
            </a:r>
          </a:p>
        </p:txBody>
      </p:sp>
    </p:spTree>
    <p:extLst>
      <p:ext uri="{BB962C8B-B14F-4D97-AF65-F5344CB8AC3E}">
        <p14:creationId xmlns:p14="http://schemas.microsoft.com/office/powerpoint/2010/main" val="16759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84500" y="2857500"/>
            <a:ext cx="317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93047" y="1461395"/>
            <a:ext cx="75282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zh-CN" altLang="en-US" sz="2400" dirty="0" smtClean="0"/>
              <a:t>普通话并不是一个标准明确，界限明晰的封闭系统，因此在描写和研究中都应该将普通话系统视为一个典型范畴，一个包含典型成员（较为标准的普通话）和边缘成员（较不标准的普通话）的连续统。</a:t>
            </a:r>
          </a:p>
          <a:p>
            <a:pPr marL="342900" indent="-342900">
              <a:buFont typeface="Wingdings" charset="2"/>
              <a:buChar char="l"/>
            </a:pPr>
            <a:endParaRPr kumimoji="1" lang="zh-CN" altLang="en-US" sz="2400" dirty="0"/>
          </a:p>
          <a:p>
            <a:pPr marL="342900" indent="-342900">
              <a:buFont typeface="Wingdings" charset="2"/>
              <a:buChar char="l"/>
            </a:pPr>
            <a:r>
              <a:rPr kumimoji="1" lang="zh-CN" altLang="en-US" sz="2400" dirty="0" smtClean="0"/>
              <a:t>电台、电视台播音员和主持人的普通话发音标准，表达较为规范，是标准普通话的代表，但是和自然口语有一定差距；方言区普通民众的发音可能不太标准，表达也带有方言特色，但是他们使用普通话进行的日常交际是更具代表性的口语语料。</a:t>
            </a:r>
          </a:p>
          <a:p>
            <a:pPr marL="342900" indent="-342900">
              <a:buFont typeface="Wingdings" charset="2"/>
              <a:buChar char="l"/>
            </a:pPr>
            <a:endParaRPr kumimoji="1" lang="zh-CN" altLang="en-US" sz="2400" dirty="0"/>
          </a:p>
          <a:p>
            <a:pPr marL="342900" indent="-342900">
              <a:buFont typeface="Wingdings" charset="2"/>
              <a:buChar char="l"/>
            </a:pPr>
            <a:r>
              <a:rPr kumimoji="1" lang="zh-CN" altLang="en-US" sz="2400" dirty="0" smtClean="0"/>
              <a:t>因此，现代汉语口语语料库应该广泛取材，而不是以语音为标准将普通话狭义地限定于标准普通话。</a:t>
            </a:r>
          </a:p>
          <a:p>
            <a:endParaRPr kumimoji="1" lang="zh-CN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4569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85913" y="1722783"/>
            <a:ext cx="6888163" cy="4549912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汉语书面语和口语存在明显的差别，根据冯胜利（</a:t>
            </a:r>
            <a:r>
              <a:rPr lang="en-US" altLang="zh-CN" dirty="0" smtClean="0"/>
              <a:t>2006</a:t>
            </a:r>
            <a:r>
              <a:rPr lang="zh-CN" altLang="en-US" dirty="0" smtClean="0"/>
              <a:t>）的研究，书面语至少在表达正式的语体功能、语体的典雅与词语长短的对应关系、嵌偶单音词的遴用、合偶双音词的使用、文言古句型的选用五个方面特征。</a:t>
            </a:r>
            <a:endParaRPr lang="en-US" altLang="zh-CN" dirty="0"/>
          </a:p>
          <a:p>
            <a:r>
              <a:rPr kumimoji="1" lang="zh-CN" altLang="en-US" dirty="0" smtClean="0"/>
              <a:t>如果在和朋友闲谈</a:t>
            </a:r>
            <a:r>
              <a:rPr kumimoji="1" lang="zh-CN" altLang="en-US" dirty="0"/>
              <a:t>、陪长辈聊天、在正式会议发言、和老师同学讨论专业问题时都以播音式的语言面貌出现，必然是不真实、不自然，让人难以接受的</a:t>
            </a:r>
            <a:r>
              <a:rPr kumimoji="1" lang="zh-CN" altLang="en-US" dirty="0" smtClean="0"/>
              <a:t>。</a:t>
            </a:r>
            <a:r>
              <a:rPr lang="zh-CN" altLang="en-US" dirty="0"/>
              <a:t>也就是说，口语的表现会根据会话双方、交际场景的差异在正式程度、庄典程度等方面产生差别，因此除了考虑说话人的多样性之外，也应该保证交际场景、交际目的、会话双方关系等方面的多样性。</a:t>
            </a:r>
            <a:endParaRPr lang="en-US" altLang="zh-CN" dirty="0"/>
          </a:p>
          <a:p>
            <a:endParaRPr kumimoji="1" lang="zh-CN" altLang="en-US" dirty="0">
              <a:solidFill>
                <a:schemeClr val="bg1"/>
              </a:solidFill>
            </a:endParaRPr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4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4758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国外语料库口语语料选材调查</a:t>
            </a:r>
            <a:r>
              <a:rPr lang="en-US" altLang="zh-CN" dirty="0"/>
              <a:t/>
            </a:r>
            <a:br>
              <a:rPr lang="en-US" altLang="zh-CN" dirty="0"/>
            </a:br>
            <a:endParaRPr kumimoji="1"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33400" y="2336873"/>
            <a:ext cx="7896922" cy="4275800"/>
          </a:xfrm>
        </p:spPr>
        <p:txBody>
          <a:bodyPr>
            <a:normAutofit/>
          </a:bodyPr>
          <a:lstStyle/>
          <a:p>
            <a:r>
              <a:rPr kumimoji="1" lang="zh-CN" altLang="en-US" dirty="0" smtClean="0"/>
              <a:t>口语语料库在建设在国外起步较早，利用大型语料库对口语进行的研究已经取得了不少成果，如</a:t>
            </a:r>
            <a:r>
              <a:rPr lang="en-US" altLang="zh-CN" i="1" dirty="0"/>
              <a:t>Longman Grammar of Spoken and Written English</a:t>
            </a:r>
            <a:r>
              <a:rPr lang="zh-CN" altLang="zh-CN" dirty="0" smtClean="0"/>
              <a:t>（</a:t>
            </a:r>
            <a:r>
              <a:rPr lang="en-US" altLang="zh-CN" dirty="0" smtClean="0"/>
              <a:t>1999</a:t>
            </a:r>
            <a:r>
              <a:rPr lang="zh-CN" altLang="zh-CN" dirty="0"/>
              <a:t>）和</a:t>
            </a:r>
            <a:r>
              <a:rPr lang="en-US" altLang="zh-CN" i="1" dirty="0"/>
              <a:t>Cambridge Grammar of English: A Comprehensive Guide Spoken and Written English Grammar and Usage</a:t>
            </a:r>
            <a:r>
              <a:rPr lang="zh-CN" altLang="zh-CN" dirty="0" smtClean="0"/>
              <a:t>（</a:t>
            </a:r>
            <a:r>
              <a:rPr lang="en-US" altLang="zh-CN" dirty="0" smtClean="0"/>
              <a:t>2006</a:t>
            </a:r>
            <a:r>
              <a:rPr lang="zh-CN" altLang="zh-CN" dirty="0"/>
              <a:t>） </a:t>
            </a:r>
            <a:endParaRPr lang="en-US" altLang="zh-CN" dirty="0"/>
          </a:p>
          <a:p>
            <a:r>
              <a:rPr kumimoji="1" lang="zh-CN" altLang="en-US" dirty="0" smtClean="0"/>
              <a:t>对于建设口语语料库，国外有不少成功经验值得借鉴，因此我们对</a:t>
            </a:r>
            <a:r>
              <a:rPr kumimoji="1" lang="en-US" altLang="zh-CN" dirty="0" smtClean="0"/>
              <a:t>50</a:t>
            </a:r>
            <a:r>
              <a:rPr kumimoji="1" lang="zh-CN" altLang="en-US" dirty="0" smtClean="0"/>
              <a:t>多个语料库进行了调查，重点关注被收录口语语料的类型，以期为汉语口语语料库的建设提供一些参考。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69092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语料库调查结果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2149134"/>
            <a:ext cx="7383966" cy="4708866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50</a:t>
            </a:r>
            <a:r>
              <a:rPr kumimoji="1" lang="zh-CN" altLang="en-US" dirty="0" smtClean="0"/>
              <a:t>个语料库中除了英语语料库（英国、美国、新西兰、新加坡）之外，还有苏格兰语、西班牙语、葡萄牙语、意大利语、法语、俄语、乌克兰语、波兰语、德语等语言；</a:t>
            </a:r>
            <a:endParaRPr kumimoji="1" lang="en-US" altLang="zh-CN" dirty="0" smtClean="0"/>
          </a:p>
          <a:p>
            <a:r>
              <a:rPr kumimoji="1" lang="zh-CN" altLang="en-US" dirty="0" smtClean="0"/>
              <a:t>其中包含通用语料库和专门语料库，如</a:t>
            </a:r>
            <a:r>
              <a:rPr kumimoji="1" lang="en-US" altLang="zh-CN" dirty="0" smtClean="0"/>
              <a:t>ANC/BNC</a:t>
            </a:r>
            <a:r>
              <a:rPr kumimoji="1" lang="zh-CN" altLang="en-US" dirty="0" smtClean="0"/>
              <a:t>等大型国家语料库（</a:t>
            </a:r>
            <a:r>
              <a:rPr kumimoji="1" lang="en-US" altLang="zh-CN" dirty="0" smtClean="0"/>
              <a:t>14</a:t>
            </a:r>
            <a:r>
              <a:rPr kumimoji="1" lang="zh-CN" altLang="en-US" dirty="0" smtClean="0"/>
              <a:t>个）和</a:t>
            </a:r>
            <a:r>
              <a:rPr kumimoji="1" lang="en-US" altLang="zh-CN" dirty="0" smtClean="0"/>
              <a:t>SBCSAE/ACAMSNAE</a:t>
            </a:r>
            <a:r>
              <a:rPr kumimoji="1" lang="zh-CN" altLang="en-US" dirty="0" smtClean="0"/>
              <a:t>等专门的口语语料库（</a:t>
            </a:r>
            <a:r>
              <a:rPr kumimoji="1" lang="en-US" altLang="zh-CN" dirty="0" smtClean="0"/>
              <a:t>21</a:t>
            </a:r>
            <a:r>
              <a:rPr kumimoji="1" lang="zh-CN" altLang="en-US" dirty="0" smtClean="0"/>
              <a:t>个）；</a:t>
            </a:r>
            <a:endParaRPr kumimoji="1" lang="en-US" altLang="zh-CN" dirty="0" smtClean="0"/>
          </a:p>
          <a:p>
            <a:pPr fontAlgn="b"/>
            <a:r>
              <a:rPr kumimoji="1" lang="zh-CN" altLang="en-US" dirty="0" smtClean="0"/>
              <a:t>共计</a:t>
            </a:r>
            <a:r>
              <a:rPr kumimoji="1" lang="en-US" altLang="zh-CN" dirty="0" smtClean="0"/>
              <a:t>35</a:t>
            </a:r>
            <a:r>
              <a:rPr kumimoji="1" lang="zh-CN" altLang="en-US" dirty="0" smtClean="0"/>
              <a:t>个语料库收录了口语语料（音频文件、经过转录文本文件和其它文本文件），话题涉及</a:t>
            </a:r>
            <a:r>
              <a:rPr lang="zh-CN" altLang="en-US" dirty="0" smtClean="0"/>
              <a:t>政治、体育</a:t>
            </a:r>
            <a:r>
              <a:rPr lang="zh-CN" altLang="en-US" dirty="0"/>
              <a:t>、</a:t>
            </a:r>
            <a:r>
              <a:rPr lang="zh-CN" altLang="en-US" dirty="0" smtClean="0"/>
              <a:t>交通</a:t>
            </a:r>
            <a:r>
              <a:rPr lang="zh-CN" altLang="en-US" dirty="0"/>
              <a:t>、</a:t>
            </a:r>
            <a:r>
              <a:rPr lang="zh-CN" altLang="en-US" dirty="0" smtClean="0"/>
              <a:t>学习</a:t>
            </a:r>
            <a:r>
              <a:rPr lang="zh-CN" altLang="en-US" dirty="0"/>
              <a:t>、</a:t>
            </a:r>
            <a:r>
              <a:rPr lang="zh-CN" altLang="en-US" dirty="0" smtClean="0"/>
              <a:t>家庭</a:t>
            </a:r>
            <a:r>
              <a:rPr lang="zh-CN" altLang="en-US" dirty="0"/>
              <a:t>、</a:t>
            </a:r>
            <a:r>
              <a:rPr lang="zh-CN" altLang="en-US" dirty="0" smtClean="0"/>
              <a:t>购物</a:t>
            </a:r>
            <a:r>
              <a:rPr lang="zh-CN" altLang="en-US" dirty="0"/>
              <a:t>、</a:t>
            </a:r>
            <a:r>
              <a:rPr lang="zh-CN" altLang="en-US" dirty="0" smtClean="0"/>
              <a:t>工作等；</a:t>
            </a:r>
            <a:endParaRPr lang="en-US" altLang="zh-CN" dirty="0" smtClean="0"/>
          </a:p>
          <a:p>
            <a:pPr fontAlgn="b"/>
            <a:r>
              <a:rPr lang="zh-CN" altLang="en-US" dirty="0" smtClean="0"/>
              <a:t>基本上所有口语语料库都考虑到了说话人、交际场景的多样性。</a:t>
            </a:r>
            <a:endParaRPr lang="zh-CN" altLang="en-US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845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3398219" y="527482"/>
            <a:ext cx="3361903" cy="106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4400" b="1" dirty="0" smtClean="0">
                <a:solidFill>
                  <a:schemeClr val="bg1"/>
                </a:solidFill>
              </a:rPr>
              <a:t>研究思路</a:t>
            </a:r>
            <a:endParaRPr lang="en-US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78791257"/>
              </p:ext>
            </p:extLst>
          </p:nvPr>
        </p:nvGraphicFramePr>
        <p:xfrm>
          <a:off x="-1759384" y="1003300"/>
          <a:ext cx="11963400" cy="5854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20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89014540"/>
              </p:ext>
            </p:extLst>
          </p:nvPr>
        </p:nvGraphicFramePr>
        <p:xfrm>
          <a:off x="0" y="-1"/>
          <a:ext cx="9144000" cy="6043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12595" y="6043960"/>
            <a:ext cx="8519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语料的其它来源还包括布道、导游词、电影对白、课堂教学、朗读、讨论、推特、网页、研讨会等。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13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3740" y="2844873"/>
            <a:ext cx="6887389" cy="3599316"/>
          </a:xfrm>
        </p:spPr>
        <p:txBody>
          <a:bodyPr/>
          <a:lstStyle/>
          <a:p>
            <a:r>
              <a:rPr lang="zh-CN" altLang="en-US" dirty="0" smtClean="0"/>
              <a:t>加强现代汉语口语研究；</a:t>
            </a:r>
            <a:endParaRPr lang="en-US" altLang="zh-CN" dirty="0" smtClean="0"/>
          </a:p>
          <a:p>
            <a:r>
              <a:rPr lang="zh-CN" altLang="en-US" dirty="0" smtClean="0"/>
              <a:t>转换规定性的研究视角，重视描写性的基础工作；</a:t>
            </a:r>
            <a:endParaRPr lang="en-US" altLang="zh-CN" dirty="0" smtClean="0"/>
          </a:p>
          <a:p>
            <a:r>
              <a:rPr lang="zh-CN" altLang="en-US" dirty="0" smtClean="0"/>
              <a:t>将普通话视为一个开放性的典型范畴；</a:t>
            </a:r>
            <a:endParaRPr lang="en-US" altLang="zh-CN" dirty="0" smtClean="0"/>
          </a:p>
          <a:p>
            <a:r>
              <a:rPr lang="zh-CN" altLang="en-US" dirty="0" smtClean="0"/>
              <a:t>语料库研究应该基于大规模自然语料；</a:t>
            </a:r>
            <a:endParaRPr lang="en-US" altLang="zh-CN" dirty="0" smtClean="0"/>
          </a:p>
          <a:p>
            <a:r>
              <a:rPr lang="zh-CN" altLang="en-US" dirty="0" smtClean="0"/>
              <a:t>支持汉语作为第二语言的教学。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93057" y="265866"/>
            <a:ext cx="2185771" cy="242864"/>
          </a:xfrm>
        </p:spPr>
        <p:txBody>
          <a:bodyPr>
            <a:normAutofit fontScale="90000"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   参考文献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4294967295"/>
          </p:nvPr>
        </p:nvSpPr>
        <p:spPr>
          <a:xfrm>
            <a:off x="0" y="693265"/>
            <a:ext cx="9546566" cy="627975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曹炜</a:t>
            </a:r>
            <a:r>
              <a:rPr lang="en-US" altLang="zh-CN" dirty="0"/>
              <a:t>. </a:t>
            </a:r>
            <a:r>
              <a:rPr lang="zh-CN" altLang="en-US" dirty="0"/>
              <a:t>现代汉语口语词和书面语词的差异初探</a:t>
            </a:r>
            <a:r>
              <a:rPr lang="en-US" altLang="zh-CN" dirty="0"/>
              <a:t>[J]. </a:t>
            </a:r>
            <a:r>
              <a:rPr lang="zh-CN" altLang="en-US" dirty="0"/>
              <a:t>语言教学与研究</a:t>
            </a:r>
            <a:r>
              <a:rPr lang="en-US" altLang="zh-CN" dirty="0"/>
              <a:t>, 2003(06):39-44.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丁金国</a:t>
            </a:r>
            <a:r>
              <a:rPr lang="en-US" altLang="zh-CN" dirty="0"/>
              <a:t>. </a:t>
            </a:r>
            <a:r>
              <a:rPr lang="zh-CN" altLang="en-US" dirty="0"/>
              <a:t>对外汉语教学中的语体意识</a:t>
            </a:r>
            <a:r>
              <a:rPr lang="en-US" altLang="zh-CN" dirty="0"/>
              <a:t>[J]. </a:t>
            </a:r>
            <a:r>
              <a:rPr lang="zh-CN" altLang="en-US" dirty="0"/>
              <a:t>烟台大学学报</a:t>
            </a:r>
            <a:r>
              <a:rPr lang="en-US" altLang="zh-CN" dirty="0"/>
              <a:t>:</a:t>
            </a:r>
            <a:r>
              <a:rPr lang="zh-CN" altLang="en-US" dirty="0"/>
              <a:t>哲学社会科学版</a:t>
            </a:r>
            <a:r>
              <a:rPr lang="en-US" altLang="zh-CN" dirty="0"/>
              <a:t>, 1997(1):89-96.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丁金国</a:t>
            </a:r>
            <a:r>
              <a:rPr lang="en-US" altLang="zh-CN" dirty="0"/>
              <a:t>. </a:t>
            </a:r>
            <a:r>
              <a:rPr lang="zh-CN" altLang="en-US" dirty="0"/>
              <a:t>再论对外汉语教学中的语体意识</a:t>
            </a:r>
            <a:r>
              <a:rPr lang="en-US" altLang="zh-CN" dirty="0"/>
              <a:t>[J]. </a:t>
            </a:r>
            <a:r>
              <a:rPr lang="zh-CN" altLang="en-US" dirty="0"/>
              <a:t>语言文字应用</a:t>
            </a:r>
            <a:r>
              <a:rPr lang="en-US" altLang="zh-CN" dirty="0"/>
              <a:t>, 1999(02):28-32.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is-IS" dirty="0"/>
              <a:t>丁金国</a:t>
            </a:r>
            <a:r>
              <a:rPr lang="is-IS" altLang="zh-CN" dirty="0"/>
              <a:t>. </a:t>
            </a:r>
            <a:r>
              <a:rPr lang="zh-CN" altLang="is-IS" dirty="0"/>
              <a:t>语体意识及其培育</a:t>
            </a:r>
            <a:r>
              <a:rPr lang="is-IS" altLang="zh-CN" dirty="0"/>
              <a:t>[J]. </a:t>
            </a:r>
            <a:r>
              <a:rPr lang="zh-CN" altLang="is-IS" dirty="0"/>
              <a:t>当代修辞学</a:t>
            </a:r>
            <a:r>
              <a:rPr lang="is-IS" altLang="zh-CN" dirty="0"/>
              <a:t>, 2010(06):31-38.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冯胜利</a:t>
            </a:r>
            <a:r>
              <a:rPr lang="en-US" altLang="zh-CN" dirty="0"/>
              <a:t>. </a:t>
            </a:r>
            <a:r>
              <a:rPr lang="zh-CN" altLang="en-US" dirty="0"/>
              <a:t>语体语法</a:t>
            </a:r>
            <a:r>
              <a:rPr lang="en-US" altLang="zh-CN" dirty="0"/>
              <a:t>:“</a:t>
            </a:r>
            <a:r>
              <a:rPr lang="zh-CN" altLang="en-US" dirty="0"/>
              <a:t>形式</a:t>
            </a:r>
            <a:r>
              <a:rPr lang="en-US" altLang="zh-CN" dirty="0"/>
              <a:t>-</a:t>
            </a:r>
            <a:r>
              <a:rPr lang="zh-CN" altLang="en-US" dirty="0"/>
              <a:t>功能对应律”的语言探索</a:t>
            </a:r>
            <a:r>
              <a:rPr lang="en-US" altLang="zh-CN" dirty="0"/>
              <a:t>[J]. </a:t>
            </a:r>
            <a:r>
              <a:rPr lang="zh-CN" altLang="en-US" dirty="0"/>
              <a:t>当代修辞学</a:t>
            </a:r>
            <a:r>
              <a:rPr lang="en-US" altLang="zh-CN" dirty="0"/>
              <a:t>, 2012(06):3-12.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冯胜利</a:t>
            </a:r>
            <a:r>
              <a:rPr lang="en-US" altLang="zh-CN" dirty="0"/>
              <a:t>. </a:t>
            </a:r>
            <a:r>
              <a:rPr lang="zh-CN" altLang="en-US" dirty="0"/>
              <a:t>韵律制约的书面语与听说为主的教学法</a:t>
            </a:r>
            <a:r>
              <a:rPr lang="en-US" altLang="zh-CN" dirty="0"/>
              <a:t>[J]. </a:t>
            </a:r>
            <a:r>
              <a:rPr lang="zh-CN" altLang="en-US" dirty="0"/>
              <a:t>世界汉语教学</a:t>
            </a:r>
            <a:r>
              <a:rPr lang="en-US" altLang="zh-CN" dirty="0"/>
              <a:t>, 2003(01):87-97.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冯胜利</a:t>
            </a:r>
            <a:r>
              <a:rPr lang="en-US" altLang="zh-CN" dirty="0"/>
              <a:t>. </a:t>
            </a:r>
            <a:r>
              <a:rPr lang="zh-CN" altLang="en-US" dirty="0"/>
              <a:t>书面语语法及教学的相对独立性</a:t>
            </a:r>
            <a:r>
              <a:rPr lang="en-US" altLang="zh-CN" dirty="0"/>
              <a:t>[J]. </a:t>
            </a:r>
            <a:r>
              <a:rPr lang="zh-CN" altLang="en-US" dirty="0"/>
              <a:t>语言教学与研究</a:t>
            </a:r>
            <a:r>
              <a:rPr lang="en-US" altLang="zh-CN" dirty="0"/>
              <a:t>, 2003(02):53-63.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/>
              <a:t>韩荔华</a:t>
            </a:r>
            <a:r>
              <a:rPr lang="en-US" altLang="zh-CN" dirty="0" smtClean="0"/>
              <a:t>. </a:t>
            </a:r>
            <a:r>
              <a:rPr lang="zh-CN" altLang="en-US" dirty="0" smtClean="0"/>
              <a:t>口语、书面语再谈</a:t>
            </a:r>
            <a:r>
              <a:rPr lang="en-US" altLang="zh-CN" dirty="0" smtClean="0"/>
              <a:t>[J]. </a:t>
            </a:r>
            <a:r>
              <a:rPr lang="zh-CN" altLang="en-US" dirty="0" smtClean="0"/>
              <a:t>北京第二外国语学院学报</a:t>
            </a:r>
            <a:r>
              <a:rPr lang="en-US" altLang="zh-CN" dirty="0" smtClean="0"/>
              <a:t>, 1994(5):61-65.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贺俊岚</a:t>
            </a:r>
            <a:r>
              <a:rPr lang="en-US" altLang="zh-CN" dirty="0"/>
              <a:t>. </a:t>
            </a:r>
            <a:r>
              <a:rPr lang="zh-CN" altLang="en-US" dirty="0"/>
              <a:t>对外汉语口语词典的收词、释义、示例研究</a:t>
            </a:r>
            <a:r>
              <a:rPr lang="en-US" altLang="zh-CN" dirty="0"/>
              <a:t>[D]. </a:t>
            </a:r>
            <a:r>
              <a:rPr lang="zh-CN" altLang="en-US" dirty="0"/>
              <a:t>暨南大学</a:t>
            </a:r>
            <a:r>
              <a:rPr lang="en-US" altLang="zh-CN" dirty="0"/>
              <a:t>, 2008.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/>
              <a:t>李如龙</a:t>
            </a:r>
            <a:r>
              <a:rPr lang="en-US" altLang="zh-CN" dirty="0" smtClean="0"/>
              <a:t>. </a:t>
            </a:r>
            <a:r>
              <a:rPr lang="zh-CN" altLang="en-US" dirty="0" smtClean="0"/>
              <a:t>关注汉语口语词汇与书面语词汇的研究</a:t>
            </a:r>
            <a:r>
              <a:rPr lang="en-US" altLang="zh-CN" dirty="0" smtClean="0"/>
              <a:t>[J]. </a:t>
            </a:r>
            <a:r>
              <a:rPr lang="zh-CN" altLang="en-US" dirty="0" smtClean="0"/>
              <a:t>陕西师范大学学报</a:t>
            </a:r>
            <a:r>
              <a:rPr lang="en-US" altLang="zh-CN" dirty="0" smtClean="0"/>
              <a:t>:</a:t>
            </a:r>
            <a:r>
              <a:rPr lang="zh-CN" altLang="en-US" dirty="0" smtClean="0"/>
              <a:t>哲学社会科学版</a:t>
            </a:r>
            <a:r>
              <a:rPr lang="en-US" altLang="zh-CN" dirty="0" smtClean="0"/>
              <a:t>, 2007, 36(2):110-116.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/>
              <a:t>宋婧婧</a:t>
            </a:r>
            <a:r>
              <a:rPr lang="en-US" altLang="zh-CN" dirty="0" smtClean="0"/>
              <a:t>. </a:t>
            </a:r>
            <a:r>
              <a:rPr lang="zh-CN" altLang="en-US" dirty="0" smtClean="0"/>
              <a:t>现代汉语口语词特征及其认定原则与方法</a:t>
            </a:r>
            <a:r>
              <a:rPr lang="en-US" altLang="zh-CN" dirty="0" smtClean="0"/>
              <a:t>[J]. </a:t>
            </a:r>
            <a:r>
              <a:rPr lang="zh-CN" altLang="en-US" dirty="0" smtClean="0"/>
              <a:t>厦门理工学院学报</a:t>
            </a:r>
            <a:r>
              <a:rPr lang="en-US" altLang="zh-CN" dirty="0" smtClean="0"/>
              <a:t>, 2015(6):62-68.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汪平</a:t>
            </a:r>
            <a:r>
              <a:rPr lang="en-US" altLang="zh-CN" dirty="0"/>
              <a:t>. </a:t>
            </a:r>
            <a:r>
              <a:rPr lang="zh-CN" altLang="en-US" dirty="0"/>
              <a:t>试论书面语与口语、方言、普通话的关系</a:t>
            </a:r>
            <a:r>
              <a:rPr lang="en-US" altLang="zh-CN" dirty="0"/>
              <a:t>[J]. </a:t>
            </a:r>
            <a:r>
              <a:rPr lang="zh-CN" altLang="en-US" dirty="0"/>
              <a:t>中国方言学报</a:t>
            </a:r>
            <a:r>
              <a:rPr lang="en-US" altLang="zh-CN" dirty="0"/>
              <a:t>, 2013(1</a:t>
            </a:r>
            <a:r>
              <a:rPr lang="en-US" altLang="zh-CN" dirty="0" smtClean="0"/>
              <a:t>).</a:t>
            </a:r>
            <a:endParaRPr lang="zh-CN" alt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/>
              <a:t>谢俊英</a:t>
            </a:r>
            <a:r>
              <a:rPr lang="en-US" altLang="zh-CN" dirty="0" smtClean="0"/>
              <a:t>.</a:t>
            </a:r>
            <a:r>
              <a:rPr lang="zh-CN" altLang="en-US" dirty="0" smtClean="0"/>
              <a:t>中国语言文字使用情况调查中有关普通话的几个问题</a:t>
            </a:r>
            <a:r>
              <a:rPr lang="en-US" altLang="zh-CN" dirty="0"/>
              <a:t>[J]. </a:t>
            </a:r>
            <a:r>
              <a:rPr lang="zh-CN" altLang="en-US" dirty="0"/>
              <a:t>语言文字应用</a:t>
            </a:r>
            <a:r>
              <a:rPr lang="en-US" altLang="zh-CN" dirty="0" smtClean="0"/>
              <a:t>,1999(4)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/>
              <a:t>谢俊英</a:t>
            </a:r>
            <a:r>
              <a:rPr lang="en-US" altLang="zh-CN" dirty="0" smtClean="0"/>
              <a:t>.</a:t>
            </a:r>
            <a:r>
              <a:rPr lang="zh-CN" altLang="en-US" dirty="0" smtClean="0"/>
              <a:t>普通话普及情况调查分析</a:t>
            </a:r>
            <a:r>
              <a:rPr lang="en-US" altLang="zh-CN" dirty="0"/>
              <a:t>[J]. </a:t>
            </a:r>
            <a:r>
              <a:rPr lang="zh-CN" altLang="en-US" dirty="0"/>
              <a:t>语言文字应用</a:t>
            </a:r>
            <a:r>
              <a:rPr lang="en-US" altLang="zh-CN" dirty="0" smtClean="0"/>
              <a:t>,2011(3)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/>
              <a:t>杨翼</a:t>
            </a:r>
            <a:r>
              <a:rPr lang="en-US" altLang="zh-CN" dirty="0" smtClean="0"/>
              <a:t>, </a:t>
            </a:r>
            <a:r>
              <a:rPr lang="zh-CN" altLang="en-US" dirty="0" smtClean="0"/>
              <a:t>李绍林</a:t>
            </a:r>
            <a:r>
              <a:rPr lang="en-US" altLang="zh-CN" dirty="0" smtClean="0"/>
              <a:t>, </a:t>
            </a:r>
            <a:r>
              <a:rPr lang="zh-CN" altLang="en-US" dirty="0" smtClean="0"/>
              <a:t>郭颖雯</a:t>
            </a:r>
            <a:r>
              <a:rPr lang="en-US" altLang="zh-CN" dirty="0" smtClean="0"/>
              <a:t>,</a:t>
            </a:r>
            <a:r>
              <a:rPr lang="zh-CN" altLang="en-US" dirty="0" smtClean="0"/>
              <a:t>等</a:t>
            </a:r>
            <a:r>
              <a:rPr lang="en-US" altLang="zh-CN" dirty="0" smtClean="0"/>
              <a:t>. </a:t>
            </a:r>
            <a:r>
              <a:rPr lang="zh-CN" altLang="en-US" dirty="0" smtClean="0"/>
              <a:t>建立汉语学习者口语语料库的基本设想</a:t>
            </a:r>
            <a:r>
              <a:rPr lang="en-US" altLang="zh-CN" dirty="0" smtClean="0"/>
              <a:t>[J]. </a:t>
            </a:r>
            <a:r>
              <a:rPr lang="zh-CN" altLang="en-US" dirty="0" smtClean="0"/>
              <a:t>汉语学习</a:t>
            </a:r>
            <a:r>
              <a:rPr lang="en-US" altLang="zh-CN" dirty="0" smtClean="0"/>
              <a:t>, 2006(03):58-64.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50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78749" y="2850311"/>
            <a:ext cx="317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000" dirty="0" smtClean="0"/>
              <a:t>谢谢！</a:t>
            </a:r>
          </a:p>
          <a:p>
            <a:pPr algn="ctr"/>
            <a:r>
              <a:rPr kumimoji="1" lang="en-US" altLang="zh-CN" sz="4000" dirty="0" smtClean="0"/>
              <a:t>Thank you!</a:t>
            </a:r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366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53228"/>
            <a:ext cx="7975600" cy="1080938"/>
          </a:xfrm>
        </p:spPr>
        <p:txBody>
          <a:bodyPr>
            <a:normAutofit fontScale="90000"/>
          </a:bodyPr>
          <a:lstStyle/>
          <a:p>
            <a:pPr marL="57150" lvl="0" defTabSz="488950">
              <a:spcAft>
                <a:spcPct val="15000"/>
              </a:spcAft>
            </a:pPr>
            <a:r>
              <a:rPr lang="zh-CN" altLang="en-US" sz="4400" dirty="0" smtClean="0"/>
              <a:t>建设中介</a:t>
            </a:r>
            <a:r>
              <a:rPr lang="zh-CN" altLang="en-US" sz="4400" dirty="0"/>
              <a:t>语口语</a:t>
            </a:r>
            <a:r>
              <a:rPr lang="zh-CN" altLang="en-US" sz="4400" dirty="0" smtClean="0"/>
              <a:t>语料库有重要</a:t>
            </a:r>
            <a:r>
              <a:rPr lang="zh-CN" altLang="en-US" sz="4400" dirty="0"/>
              <a:t>意义</a:t>
            </a:r>
            <a:endParaRPr lang="en-US" altLang="zh-C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968" y="2120901"/>
            <a:ext cx="7662864" cy="18415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语音研究</a:t>
            </a:r>
            <a:endParaRPr lang="en-US" altLang="zh-CN" dirty="0" smtClean="0"/>
          </a:p>
          <a:p>
            <a:r>
              <a:rPr lang="zh-CN" altLang="en-US" dirty="0" smtClean="0"/>
              <a:t>对于口语语体特征的掌握情况</a:t>
            </a:r>
            <a:endParaRPr lang="en-US" altLang="zh-CN" dirty="0" smtClean="0"/>
          </a:p>
          <a:p>
            <a:r>
              <a:rPr lang="zh-CN" altLang="zh-CN" dirty="0" smtClean="0"/>
              <a:t>横向</a:t>
            </a:r>
            <a:r>
              <a:rPr lang="zh-CN" altLang="zh-CN" dirty="0"/>
              <a:t>了解学习者在不同口语交际场景下的</a:t>
            </a:r>
            <a:r>
              <a:rPr lang="zh-CN" altLang="zh-CN" dirty="0" smtClean="0"/>
              <a:t>语言</a:t>
            </a:r>
            <a:r>
              <a:rPr lang="zh-CN" altLang="en-US" dirty="0" smtClean="0"/>
              <a:t>能力</a:t>
            </a:r>
            <a:endParaRPr lang="en-US" altLang="zh-CN" dirty="0" smtClean="0"/>
          </a:p>
          <a:p>
            <a:r>
              <a:rPr lang="zh-CN" altLang="zh-CN" dirty="0"/>
              <a:t>纵向研究学习者的口语水平的发展情况 </a:t>
            </a:r>
            <a:endParaRPr lang="en-US" altLang="zh-CN" dirty="0" smtClean="0"/>
          </a:p>
        </p:txBody>
      </p:sp>
      <p:sp>
        <p:nvSpPr>
          <p:cNvPr id="5" name="下箭头 4"/>
          <p:cNvSpPr/>
          <p:nvPr/>
        </p:nvSpPr>
        <p:spPr>
          <a:xfrm>
            <a:off x="3937000" y="3974237"/>
            <a:ext cx="990600" cy="825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273300" y="4811574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 smtClean="0"/>
              <a:t>需要现代汉语口语研究作为基础</a:t>
            </a:r>
            <a:endParaRPr kumimoji="1" lang="zh-CN" altLang="en-US" sz="2400" dirty="0"/>
          </a:p>
        </p:txBody>
      </p:sp>
      <p:cxnSp>
        <p:nvCxnSpPr>
          <p:cNvPr id="8" name="直线箭头连接符 7"/>
          <p:cNvCxnSpPr/>
          <p:nvPr/>
        </p:nvCxnSpPr>
        <p:spPr>
          <a:xfrm flipH="1">
            <a:off x="2246856" y="5412459"/>
            <a:ext cx="850900" cy="4925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箭头连接符 10"/>
          <p:cNvCxnSpPr/>
          <p:nvPr/>
        </p:nvCxnSpPr>
        <p:spPr>
          <a:xfrm>
            <a:off x="4469275" y="5309793"/>
            <a:ext cx="6350" cy="5952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线箭头连接符 11"/>
          <p:cNvCxnSpPr/>
          <p:nvPr/>
        </p:nvCxnSpPr>
        <p:spPr>
          <a:xfrm>
            <a:off x="5854700" y="5378698"/>
            <a:ext cx="711200" cy="5864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1608038" y="5956910"/>
            <a:ext cx="124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dirty="0" smtClean="0"/>
              <a:t>教材编写</a:t>
            </a:r>
            <a:endParaRPr kumimoji="1" lang="zh-CN" altLang="en-US" sz="2000" dirty="0"/>
          </a:p>
        </p:txBody>
      </p:sp>
      <p:sp>
        <p:nvSpPr>
          <p:cNvPr id="20" name="文本框 19"/>
          <p:cNvSpPr txBox="1"/>
          <p:nvPr/>
        </p:nvSpPr>
        <p:spPr>
          <a:xfrm>
            <a:off x="3853325" y="5941574"/>
            <a:ext cx="124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dirty="0" smtClean="0"/>
              <a:t>辞书编纂</a:t>
            </a:r>
            <a:endParaRPr kumimoji="1" lang="zh-CN" altLang="en-US" sz="2000" dirty="0"/>
          </a:p>
        </p:txBody>
      </p:sp>
      <p:sp>
        <p:nvSpPr>
          <p:cNvPr id="22" name="文本框 21"/>
          <p:cNvSpPr txBox="1"/>
          <p:nvPr/>
        </p:nvSpPr>
        <p:spPr>
          <a:xfrm>
            <a:off x="6098612" y="5965140"/>
            <a:ext cx="124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dirty="0" smtClean="0"/>
              <a:t>课堂教学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0552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9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口语教学研究现状</a:t>
            </a:r>
            <a:endParaRPr kumimoji="1"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281169" y="2329489"/>
            <a:ext cx="2194560" cy="576262"/>
          </a:xfrm>
        </p:spPr>
        <p:txBody>
          <a:bodyPr/>
          <a:lstStyle/>
          <a:p>
            <a:r>
              <a:rPr kumimoji="1" lang="zh-CN" altLang="en-US" dirty="0" smtClean="0">
                <a:solidFill>
                  <a:schemeClr val="bg1"/>
                </a:solidFill>
              </a:rPr>
              <a:t>对汉语口语研究的关注不足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sz="half" idx="15"/>
          </p:nvPr>
        </p:nvSpPr>
        <p:spPr>
          <a:xfrm>
            <a:off x="102869" y="3007905"/>
            <a:ext cx="2372860" cy="2112735"/>
          </a:xfrm>
        </p:spPr>
        <p:txBody>
          <a:bodyPr>
            <a:normAutofit/>
          </a:bodyPr>
          <a:lstStyle/>
          <a:p>
            <a:r>
              <a:rPr lang="zh-CN" altLang="zh-CN" sz="1800" dirty="0"/>
              <a:t>语法、词汇、语用、语体方面的研究不够</a:t>
            </a:r>
            <a:r>
              <a:rPr lang="zh-CN" altLang="zh-CN" sz="1800" dirty="0" smtClean="0"/>
              <a:t>深入</a:t>
            </a:r>
            <a:r>
              <a:rPr lang="zh-CN" altLang="en-US" sz="1800" dirty="0"/>
              <a:t>。</a:t>
            </a:r>
            <a:endParaRPr lang="en-US" altLang="zh-CN" sz="1800" dirty="0" smtClean="0"/>
          </a:p>
          <a:p>
            <a:r>
              <a:rPr lang="zh-CN" altLang="zh-CN" sz="1800" dirty="0" smtClean="0"/>
              <a:t>（韩荔华</a:t>
            </a:r>
            <a:r>
              <a:rPr lang="en-US" altLang="zh-CN" sz="1800" dirty="0" smtClean="0"/>
              <a:t>,1994</a:t>
            </a:r>
            <a:r>
              <a:rPr lang="zh-CN" altLang="zh-CN" sz="1800" dirty="0" smtClean="0"/>
              <a:t>；曹炜</a:t>
            </a:r>
            <a:r>
              <a:rPr lang="zh-CN" altLang="zh-CN" sz="1800" dirty="0"/>
              <a:t>，</a:t>
            </a:r>
            <a:r>
              <a:rPr lang="en-US" altLang="zh-CN" sz="1800" dirty="0"/>
              <a:t>2003</a:t>
            </a:r>
            <a:r>
              <a:rPr lang="zh-CN" altLang="zh-CN" sz="1800" dirty="0"/>
              <a:t>；</a:t>
            </a:r>
            <a:r>
              <a:rPr lang="zh-CN" altLang="zh-CN" sz="1800" dirty="0" smtClean="0"/>
              <a:t>李如龙</a:t>
            </a:r>
            <a:r>
              <a:rPr lang="en-US" altLang="zh-CN" sz="1800" dirty="0"/>
              <a:t>,</a:t>
            </a:r>
            <a:r>
              <a:rPr lang="en-US" altLang="zh-CN" sz="1800" dirty="0" smtClean="0"/>
              <a:t>2007</a:t>
            </a:r>
            <a:r>
              <a:rPr lang="zh-CN" altLang="zh-CN" sz="1800" dirty="0"/>
              <a:t>；冯胜利，</a:t>
            </a:r>
            <a:r>
              <a:rPr lang="en-US" altLang="zh-CN" sz="1800" dirty="0"/>
              <a:t>2012</a:t>
            </a:r>
            <a:r>
              <a:rPr lang="zh-CN" altLang="zh-CN" sz="1800" dirty="0"/>
              <a:t>） </a:t>
            </a:r>
            <a:endParaRPr lang="en-US" altLang="zh-CN" sz="1800" dirty="0" smtClean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>
          <a:xfrm>
            <a:off x="2659631" y="2315828"/>
            <a:ext cx="2427365" cy="576262"/>
          </a:xfrm>
        </p:spPr>
        <p:txBody>
          <a:bodyPr/>
          <a:lstStyle/>
          <a:p>
            <a:r>
              <a:rPr kumimoji="1" lang="zh-CN" altLang="en-US" dirty="0" smtClean="0">
                <a:solidFill>
                  <a:schemeClr val="bg1"/>
                </a:solidFill>
              </a:rPr>
              <a:t>在汉语教学中对口语的重视不够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sz="half" idx="16"/>
          </p:nvPr>
        </p:nvSpPr>
        <p:spPr>
          <a:xfrm>
            <a:off x="2479656" y="3015291"/>
            <a:ext cx="2886962" cy="1968190"/>
          </a:xfrm>
        </p:spPr>
        <p:txBody>
          <a:bodyPr>
            <a:normAutofit/>
          </a:bodyPr>
          <a:lstStyle/>
          <a:p>
            <a:r>
              <a:rPr lang="zh-CN" altLang="zh-CN" sz="1800" dirty="0"/>
              <a:t>学习者缺乏语体意识，书面语存在口语化倾向，</a:t>
            </a:r>
            <a:r>
              <a:rPr lang="zh-CN" altLang="zh-CN" sz="1800" dirty="0" smtClean="0"/>
              <a:t>口语交际</a:t>
            </a:r>
            <a:r>
              <a:rPr lang="zh-CN" altLang="zh-CN" sz="1800" dirty="0"/>
              <a:t>中又容易出现</a:t>
            </a:r>
            <a:r>
              <a:rPr lang="zh-CN" altLang="zh-CN" sz="1800" dirty="0" smtClean="0"/>
              <a:t>失误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r>
              <a:rPr lang="zh-CN" altLang="en-US" sz="1800" dirty="0" smtClean="0"/>
              <a:t>（</a:t>
            </a:r>
            <a:r>
              <a:rPr lang="zh-CN" altLang="zh-CN" sz="1800" dirty="0" smtClean="0"/>
              <a:t>丁金国</a:t>
            </a:r>
            <a:r>
              <a:rPr lang="zh-CN" altLang="zh-CN" sz="1800" dirty="0"/>
              <a:t>，</a:t>
            </a:r>
            <a:r>
              <a:rPr lang="en-US" altLang="zh-CN" sz="1800" dirty="0"/>
              <a:t>1997</a:t>
            </a:r>
            <a:r>
              <a:rPr lang="zh-CN" altLang="zh-CN" sz="1800" dirty="0"/>
              <a:t>；</a:t>
            </a:r>
            <a:r>
              <a:rPr lang="en-US" altLang="zh-CN" sz="1800" dirty="0"/>
              <a:t>1999</a:t>
            </a:r>
            <a:r>
              <a:rPr lang="zh-CN" altLang="zh-CN" sz="1800" dirty="0"/>
              <a:t>；</a:t>
            </a:r>
            <a:r>
              <a:rPr lang="en-US" altLang="zh-CN" sz="1800" dirty="0"/>
              <a:t>2010</a:t>
            </a:r>
            <a:r>
              <a:rPr lang="zh-CN" altLang="zh-CN" sz="1800" dirty="0"/>
              <a:t>；冯胜利，</a:t>
            </a:r>
            <a:r>
              <a:rPr lang="en-US" altLang="zh-CN" sz="1800" dirty="0" smtClean="0"/>
              <a:t>2003</a:t>
            </a:r>
            <a:r>
              <a:rPr lang="zh-CN" altLang="en-US" sz="1800" dirty="0" smtClean="0"/>
              <a:t>（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）</a:t>
            </a:r>
            <a:r>
              <a:rPr lang="zh-CN" altLang="zh-CN" sz="1800" dirty="0" smtClean="0"/>
              <a:t>；</a:t>
            </a:r>
            <a:r>
              <a:rPr lang="en-US" altLang="zh-CN" sz="1800" dirty="0" smtClean="0"/>
              <a:t>2003</a:t>
            </a:r>
            <a:r>
              <a:rPr lang="zh-CN" altLang="en-US" sz="1800" dirty="0" smtClean="0"/>
              <a:t>（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）</a:t>
            </a:r>
            <a:r>
              <a:rPr lang="zh-CN" altLang="zh-CN" sz="1800" dirty="0" smtClean="0"/>
              <a:t>）</a:t>
            </a:r>
            <a:endParaRPr kumimoji="1" lang="zh-CN" altLang="en-US" sz="1800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>
          <a:xfrm>
            <a:off x="5918418" y="2329489"/>
            <a:ext cx="2557252" cy="576262"/>
          </a:xfrm>
        </p:spPr>
        <p:txBody>
          <a:bodyPr/>
          <a:lstStyle/>
          <a:p>
            <a:r>
              <a:rPr kumimoji="1" lang="zh-CN" altLang="en-US" dirty="0" smtClean="0">
                <a:solidFill>
                  <a:schemeClr val="bg1"/>
                </a:solidFill>
              </a:rPr>
              <a:t>辞书对口语的说明标识存在问题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half" idx="17"/>
          </p:nvPr>
        </p:nvSpPr>
        <p:spPr>
          <a:xfrm>
            <a:off x="5366618" y="3015290"/>
            <a:ext cx="3628792" cy="3705550"/>
          </a:xfrm>
        </p:spPr>
        <p:txBody>
          <a:bodyPr>
            <a:normAutofit/>
          </a:bodyPr>
          <a:lstStyle/>
          <a:p>
            <a:r>
              <a:rPr lang="zh-CN" altLang="zh-CN" sz="1800" dirty="0" smtClean="0"/>
              <a:t>《</a:t>
            </a:r>
            <a:r>
              <a:rPr lang="zh-CN" altLang="zh-CN" sz="1800" dirty="0"/>
              <a:t>现代汉语词典（第五版）》某些标识</a:t>
            </a:r>
            <a:r>
              <a:rPr lang="en-US" altLang="zh-CN" sz="1800" dirty="0"/>
              <a:t>&lt;</a:t>
            </a:r>
            <a:r>
              <a:rPr lang="zh-CN" altLang="zh-CN" sz="1800" dirty="0"/>
              <a:t>口</a:t>
            </a:r>
            <a:r>
              <a:rPr lang="en-US" altLang="zh-CN" sz="1800" dirty="0"/>
              <a:t>&gt;</a:t>
            </a:r>
            <a:r>
              <a:rPr lang="zh-CN" altLang="zh-CN" sz="1800" dirty="0"/>
              <a:t>的词语不具有口语词的语义特征，或是口语色彩不明显；某些具有明显口语特征的词语却并未标志；某些词语虽然具有口语特征，但同时带有较强的方言特色，不应该简单标识为口语词；《现代汉语常用口语词典》和《口语习用语功能词典》收录的口语词口径不一，且数量有限，包含大量方言词、口语色彩不强的惯用语。 </a:t>
            </a:r>
            <a:endParaRPr lang="en-US" altLang="zh-CN" sz="1800" dirty="0" smtClean="0"/>
          </a:p>
          <a:p>
            <a:r>
              <a:rPr lang="zh-CN" altLang="en-US" sz="1800" dirty="0" smtClean="0"/>
              <a:t>（</a:t>
            </a:r>
            <a:r>
              <a:rPr lang="zh-CN" altLang="zh-CN" sz="1800" dirty="0" smtClean="0"/>
              <a:t>贺俊岚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2008</a:t>
            </a:r>
            <a:r>
              <a:rPr lang="zh-CN" altLang="en-US" sz="1800" dirty="0" smtClean="0"/>
              <a:t>；</a:t>
            </a:r>
            <a:r>
              <a:rPr lang="zh-CN" altLang="zh-CN" sz="1800" dirty="0" smtClean="0"/>
              <a:t>宋婧婧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2015</a:t>
            </a:r>
            <a:r>
              <a:rPr lang="zh-CN" altLang="zh-CN" sz="1800" dirty="0"/>
              <a:t>）</a:t>
            </a:r>
            <a:endParaRPr kumimoji="1" lang="zh-CN" altLang="en-US" sz="1800" dirty="0"/>
          </a:p>
        </p:txBody>
      </p:sp>
      <p:sp>
        <p:nvSpPr>
          <p:cNvPr id="16" name="文本框 15"/>
          <p:cNvSpPr txBox="1"/>
          <p:nvPr/>
        </p:nvSpPr>
        <p:spPr>
          <a:xfrm>
            <a:off x="102870" y="5106682"/>
            <a:ext cx="536661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>
                <a:solidFill>
                  <a:schemeClr val="bg1"/>
                </a:solidFill>
              </a:rPr>
              <a:t>总体来说，相关研究的数量还比较少</a:t>
            </a:r>
            <a:r>
              <a:rPr lang="zh-CN" altLang="zh-CN" dirty="0" smtClean="0">
                <a:solidFill>
                  <a:schemeClr val="bg1"/>
                </a:solidFill>
              </a:rPr>
              <a:t>，研究</a:t>
            </a:r>
            <a:r>
              <a:rPr lang="zh-CN" altLang="zh-CN" dirty="0">
                <a:solidFill>
                  <a:schemeClr val="bg1"/>
                </a:solidFill>
              </a:rPr>
              <a:t>对象以北方话或北京话的多，研究通语的少；研究方法上，依靠主观语感和经验的多，定量分析的少，例证式的研究多，调查分析得少</a:t>
            </a:r>
            <a:r>
              <a:rPr lang="zh-CN" altLang="zh-CN" dirty="0" smtClean="0">
                <a:solidFill>
                  <a:schemeClr val="bg1"/>
                </a:solidFill>
              </a:rPr>
              <a:t>。</a:t>
            </a:r>
            <a:r>
              <a:rPr lang="zh-CN" altLang="zh-CN" dirty="0">
                <a:solidFill>
                  <a:schemeClr val="bg1"/>
                </a:solidFill>
              </a:rPr>
              <a:t> 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</a:rPr>
              <a:t>              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                        </a:t>
            </a:r>
            <a:r>
              <a:rPr lang="zh-CN" altLang="zh-CN" dirty="0" smtClean="0">
                <a:solidFill>
                  <a:schemeClr val="bg1"/>
                </a:solidFill>
              </a:rPr>
              <a:t>（</a:t>
            </a:r>
            <a:r>
              <a:rPr lang="zh-CN" altLang="zh-CN" dirty="0">
                <a:solidFill>
                  <a:schemeClr val="bg1"/>
                </a:solidFill>
              </a:rPr>
              <a:t>宋婧婧，</a:t>
            </a:r>
            <a:r>
              <a:rPr lang="en-US" altLang="zh-CN" dirty="0">
                <a:solidFill>
                  <a:schemeClr val="bg1"/>
                </a:solidFill>
              </a:rPr>
              <a:t>2015</a:t>
            </a:r>
            <a:r>
              <a:rPr lang="zh-CN" altLang="zh-CN" dirty="0">
                <a:solidFill>
                  <a:schemeClr val="bg1"/>
                </a:solidFill>
              </a:rPr>
              <a:t>；杨翼等，</a:t>
            </a:r>
            <a:r>
              <a:rPr lang="en-US" altLang="zh-CN" dirty="0">
                <a:solidFill>
                  <a:schemeClr val="bg1"/>
                </a:solidFill>
              </a:rPr>
              <a:t>2016</a:t>
            </a:r>
            <a:r>
              <a:rPr lang="zh-CN" altLang="zh-CN" dirty="0">
                <a:solidFill>
                  <a:schemeClr val="bg1"/>
                </a:solidFill>
              </a:rPr>
              <a:t>） 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0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7" grpId="0" build="p"/>
      <p:bldP spid="10" grpId="0" build="p"/>
      <p:bldP spid="8" grpId="0" build="p"/>
      <p:bldP spid="11" grpId="0" build="p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14469" y="398898"/>
            <a:ext cx="6896534" cy="1080938"/>
          </a:xfrm>
        </p:spPr>
        <p:txBody>
          <a:bodyPr/>
          <a:lstStyle/>
          <a:p>
            <a:r>
              <a:rPr kumimoji="1" lang="zh-CN" altLang="en-US" dirty="0" smtClean="0"/>
              <a:t>现有汉语口语语料库资源概况</a:t>
            </a:r>
            <a:endParaRPr kumimoji="1" lang="zh-CN" altLang="en-US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583940"/>
              </p:ext>
            </p:extLst>
          </p:nvPr>
        </p:nvGraphicFramePr>
        <p:xfrm>
          <a:off x="-1" y="1390627"/>
          <a:ext cx="9144001" cy="5344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9307"/>
                <a:gridCol w="2269755"/>
                <a:gridCol w="1282960"/>
                <a:gridCol w="4641979"/>
              </a:tblGrid>
              <a:tr h="270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序号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名称</a:t>
                      </a:r>
                      <a:endParaRPr lang="zh-CN" sz="1600" kern="10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effectLst/>
                        </a:rPr>
                        <a:t>口语语料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口语语料来源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</a:tr>
              <a:tr h="1069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北京大学中国语言学研究中心</a:t>
                      </a:r>
                      <a:r>
                        <a:rPr lang="en-US" sz="1600" kern="100" dirty="0">
                          <a:effectLst/>
                        </a:rPr>
                        <a:t>CCL</a:t>
                      </a:r>
                      <a:r>
                        <a:rPr lang="zh-CN" sz="1600" kern="100" dirty="0" smtClean="0">
                          <a:effectLst/>
                        </a:rPr>
                        <a:t>语料库（</a:t>
                      </a:r>
                      <a:r>
                        <a:rPr lang="zh-CN" sz="1600" kern="100" dirty="0">
                          <a:effectLst/>
                        </a:rPr>
                        <a:t>文本语料库）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7.8</a:t>
                      </a:r>
                      <a:r>
                        <a:rPr lang="zh-CN" sz="1600" kern="100" dirty="0">
                          <a:effectLst/>
                        </a:rPr>
                        <a:t>亿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1982</a:t>
                      </a:r>
                      <a:r>
                        <a:rPr lang="zh-CN" sz="1600" kern="100" dirty="0">
                          <a:effectLst/>
                        </a:rPr>
                        <a:t>年北京话调查资料、对话（如：李彦宏马化腾马云精彩对话）、电视访谈（鲁豫有约）、电视电影（如周星驰喜剧剧本选、百家讲坛）、相声小品（赵本山、郭德纲）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</a:tr>
              <a:tr h="497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CN" sz="1600" kern="10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北京语言大学</a:t>
                      </a:r>
                      <a:r>
                        <a:rPr lang="en-US" sz="1600" kern="100" dirty="0">
                          <a:effectLst/>
                        </a:rPr>
                        <a:t>BCC</a:t>
                      </a:r>
                      <a:r>
                        <a:rPr lang="zh-CN" sz="1600" kern="100" dirty="0">
                          <a:effectLst/>
                        </a:rPr>
                        <a:t>现代汉语语料库（文本）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30</a:t>
                      </a:r>
                      <a:r>
                        <a:rPr lang="zh-CN" sz="1600" kern="100" dirty="0">
                          <a:effectLst/>
                        </a:rPr>
                        <a:t>亿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2013</a:t>
                      </a:r>
                      <a:r>
                        <a:rPr lang="zh-CN" sz="1600" kern="100" dirty="0">
                          <a:effectLst/>
                        </a:rPr>
                        <a:t>年新浪微博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</a:tr>
              <a:tr h="497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CN" sz="1600" kern="10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中国传媒大学有声媒体</a:t>
                      </a:r>
                      <a:r>
                        <a:rPr lang="zh-CN" sz="1600" kern="100" dirty="0" smtClean="0">
                          <a:effectLst/>
                        </a:rPr>
                        <a:t>语料库（</a:t>
                      </a:r>
                      <a:r>
                        <a:rPr lang="zh-CN" sz="1600" kern="100" dirty="0">
                          <a:effectLst/>
                        </a:rPr>
                        <a:t>录音</a:t>
                      </a:r>
                      <a:r>
                        <a:rPr lang="en-US" sz="1600" kern="100" dirty="0">
                          <a:effectLst/>
                        </a:rPr>
                        <a:t>/</a:t>
                      </a:r>
                      <a:r>
                        <a:rPr lang="zh-CN" sz="1600" kern="100" dirty="0">
                          <a:effectLst/>
                        </a:rPr>
                        <a:t>文本）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r>
                        <a:rPr lang="zh-CN" sz="1600" kern="100">
                          <a:effectLst/>
                        </a:rPr>
                        <a:t>亿</a:t>
                      </a:r>
                      <a:endParaRPr lang="zh-CN" sz="1600" kern="10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34039</a:t>
                      </a:r>
                      <a:r>
                        <a:rPr lang="zh-CN" sz="1600" kern="100" dirty="0">
                          <a:effectLst/>
                        </a:rPr>
                        <a:t>个广播电视节目的转写材料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</a:tr>
              <a:tr h="745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CN" sz="1600" kern="10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国家语委</a:t>
                      </a:r>
                      <a:r>
                        <a:rPr lang="zh-CN" sz="1600" kern="100" dirty="0" smtClean="0">
                          <a:effectLst/>
                        </a:rPr>
                        <a:t>语料库</a:t>
                      </a:r>
                      <a:endParaRPr lang="en-US" altLang="zh-CN" sz="16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effectLst/>
                        </a:rPr>
                        <a:t>（</a:t>
                      </a:r>
                      <a:r>
                        <a:rPr lang="zh-CN" sz="1600" kern="100" dirty="0">
                          <a:effectLst/>
                        </a:rPr>
                        <a:t>文本）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300</a:t>
                      </a:r>
                      <a:r>
                        <a:rPr lang="zh-CN" sz="1600" kern="100" dirty="0">
                          <a:effectLst/>
                        </a:rPr>
                        <a:t>万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口语语料应该是书面语和表义连贯明确，能够用书面语转述的口语语料（如剧本、相声、谈话录、演讲录等），并以前者为主，后者为辅。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</a:tr>
              <a:tr h="497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CN" sz="1600" kern="10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北京语言大学北京口语语料库（录音）</a:t>
                      </a:r>
                      <a:endParaRPr lang="zh-CN" sz="1600" kern="10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186</a:t>
                      </a:r>
                      <a:r>
                        <a:rPr lang="zh-CN" sz="1600" kern="100">
                          <a:effectLst/>
                        </a:rPr>
                        <a:t>万</a:t>
                      </a:r>
                      <a:endParaRPr lang="zh-CN" sz="1600" kern="10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北京市区和城郊</a:t>
                      </a:r>
                      <a:r>
                        <a:rPr lang="en-US" sz="1600" kern="100" dirty="0">
                          <a:effectLst/>
                        </a:rPr>
                        <a:t>500</a:t>
                      </a:r>
                      <a:r>
                        <a:rPr lang="zh-CN" sz="1600" kern="100" dirty="0">
                          <a:effectLst/>
                        </a:rPr>
                        <a:t>位居民的独白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</a:tr>
              <a:tr h="497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zh-CN" sz="1600" kern="10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朗读语篇语音语料库</a:t>
                      </a:r>
                      <a:r>
                        <a:rPr lang="en-US" sz="1600" kern="100">
                          <a:effectLst/>
                        </a:rPr>
                        <a:t>ASCCD</a:t>
                      </a:r>
                      <a:r>
                        <a:rPr lang="zh-CN" sz="1600" kern="100">
                          <a:effectLst/>
                        </a:rPr>
                        <a:t>（录音）</a:t>
                      </a:r>
                      <a:endParaRPr lang="zh-CN" sz="1600" kern="10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约</a:t>
                      </a:r>
                      <a:r>
                        <a:rPr lang="en-US" sz="1600" kern="100">
                          <a:effectLst/>
                        </a:rPr>
                        <a:t>7500</a:t>
                      </a:r>
                      <a:endParaRPr lang="zh-CN" sz="1600" kern="10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10</a:t>
                      </a:r>
                      <a:r>
                        <a:rPr lang="zh-CN" sz="1600" kern="100" dirty="0">
                          <a:effectLst/>
                        </a:rPr>
                        <a:t>位发音人朗读的</a:t>
                      </a:r>
                      <a:r>
                        <a:rPr lang="en-US" sz="1600" kern="100" dirty="0">
                          <a:effectLst/>
                        </a:rPr>
                        <a:t>18</a:t>
                      </a:r>
                      <a:r>
                        <a:rPr lang="zh-CN" sz="1600" kern="100" dirty="0">
                          <a:effectLst/>
                        </a:rPr>
                        <a:t>篇文章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</a:tr>
              <a:tr h="521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7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自然口语独白语音语料库</a:t>
                      </a:r>
                      <a:r>
                        <a:rPr lang="en-US" sz="1600" kern="100">
                          <a:effectLst/>
                        </a:rPr>
                        <a:t>CASS</a:t>
                      </a:r>
                      <a:r>
                        <a:rPr lang="zh-CN" sz="1600" kern="100">
                          <a:effectLst/>
                        </a:rPr>
                        <a:t>（录音）</a:t>
                      </a:r>
                      <a:endParaRPr lang="zh-CN" sz="1600" kern="10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6</a:t>
                      </a:r>
                      <a:r>
                        <a:rPr lang="zh-CN" sz="1600" kern="100" dirty="0">
                          <a:effectLst/>
                        </a:rPr>
                        <a:t>小时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清华大学广播站</a:t>
                      </a:r>
                      <a:r>
                        <a:rPr lang="zh-CN" sz="1600" kern="100" dirty="0" smtClean="0">
                          <a:effectLst/>
                        </a:rPr>
                        <a:t>提供磁带，内容</a:t>
                      </a:r>
                      <a:r>
                        <a:rPr lang="zh-CN" sz="1600" kern="100" dirty="0">
                          <a:effectLst/>
                        </a:rPr>
                        <a:t>包括学校讲座、</a:t>
                      </a:r>
                      <a:r>
                        <a:rPr lang="zh-CN" sz="1600" kern="100" dirty="0" smtClean="0">
                          <a:effectLst/>
                        </a:rPr>
                        <a:t>学生自由</a:t>
                      </a:r>
                      <a:r>
                        <a:rPr lang="zh-CN" sz="1600" kern="100" dirty="0">
                          <a:effectLst/>
                        </a:rPr>
                        <a:t>讨论、公共会议，有对话，但大部分为</a:t>
                      </a:r>
                      <a:r>
                        <a:rPr lang="zh-CN" sz="1600" kern="100" dirty="0" smtClean="0">
                          <a:effectLst/>
                        </a:rPr>
                        <a:t>独白</a:t>
                      </a:r>
                      <a:endParaRPr lang="en-US" altLang="zh-CN" sz="1600" kern="100" dirty="0" smtClean="0">
                        <a:effectLst/>
                      </a:endParaRPr>
                    </a:p>
                  </a:txBody>
                  <a:tcPr marL="51907" marR="51907" marT="0" marB="0"/>
                </a:tc>
              </a:tr>
              <a:tr h="746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DengXian" charset="-122"/>
                          <a:ea typeface="DengXian" charset="-122"/>
                          <a:cs typeface="Times New Roman" charset="0"/>
                        </a:rPr>
                        <a:t>8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  <a:latin typeface="DengXian" charset="-122"/>
                          <a:ea typeface="DengXian" charset="-122"/>
                          <a:cs typeface="Times New Roman" charset="0"/>
                        </a:rPr>
                        <a:t>台湾国立政治大学</a:t>
                      </a:r>
                      <a:r>
                        <a:rPr lang="en-US" altLang="zh-CN" sz="1600" kern="100" dirty="0" smtClean="0">
                          <a:effectLst/>
                          <a:latin typeface="DengXian" charset="-122"/>
                          <a:ea typeface="DengXian" charset="-122"/>
                          <a:cs typeface="Times New Roman" charset="0"/>
                        </a:rPr>
                        <a:t>NCCU</a:t>
                      </a:r>
                      <a:r>
                        <a:rPr lang="zh-CN" altLang="en-US" sz="1600" kern="100" dirty="0" smtClean="0">
                          <a:effectLst/>
                          <a:latin typeface="DengXian" charset="-122"/>
                          <a:ea typeface="DengXian" charset="-122"/>
                          <a:cs typeface="Times New Roman" charset="0"/>
                        </a:rPr>
                        <a:t> </a:t>
                      </a:r>
                      <a:r>
                        <a:rPr lang="en-US" altLang="zh-CN" sz="1600" kern="100" dirty="0" smtClean="0">
                          <a:effectLst/>
                          <a:latin typeface="DengXian" charset="-122"/>
                          <a:ea typeface="DengXian" charset="-122"/>
                          <a:cs typeface="Times New Roman" charset="0"/>
                        </a:rPr>
                        <a:t>Corpus</a:t>
                      </a:r>
                      <a:r>
                        <a:rPr lang="zh-CN" altLang="en-US" sz="1600" kern="100" dirty="0" smtClean="0">
                          <a:effectLst/>
                          <a:latin typeface="DengXian" charset="-122"/>
                          <a:ea typeface="DengXian" charset="-122"/>
                          <a:cs typeface="Times New Roman" charset="0"/>
                        </a:rPr>
                        <a:t> </a:t>
                      </a:r>
                      <a:r>
                        <a:rPr lang="en-US" altLang="zh-CN" sz="1600" kern="100" dirty="0" smtClean="0">
                          <a:effectLst/>
                          <a:latin typeface="DengXian" charset="-122"/>
                          <a:ea typeface="DengXian" charset="-122"/>
                          <a:cs typeface="Times New Roman" charset="0"/>
                        </a:rPr>
                        <a:t>of</a:t>
                      </a:r>
                      <a:r>
                        <a:rPr lang="zh-CN" altLang="en-US" sz="1600" kern="100" dirty="0" smtClean="0">
                          <a:effectLst/>
                          <a:latin typeface="DengXian" charset="-122"/>
                          <a:ea typeface="DengXian" charset="-122"/>
                          <a:cs typeface="Times New Roman" charset="0"/>
                        </a:rPr>
                        <a:t> </a:t>
                      </a:r>
                      <a:r>
                        <a:rPr lang="en-US" altLang="zh-CN" sz="1600" kern="100" dirty="0" smtClean="0">
                          <a:effectLst/>
                          <a:latin typeface="DengXian" charset="-122"/>
                          <a:ea typeface="DengXian" charset="-122"/>
                          <a:cs typeface="Times New Roman" charset="0"/>
                        </a:rPr>
                        <a:t>Spoken</a:t>
                      </a:r>
                      <a:r>
                        <a:rPr lang="zh-CN" altLang="en-US" sz="1600" kern="100" dirty="0" smtClean="0">
                          <a:effectLst/>
                          <a:latin typeface="DengXian" charset="-122"/>
                          <a:ea typeface="DengXian" charset="-122"/>
                          <a:cs typeface="Times New Roman" charset="0"/>
                        </a:rPr>
                        <a:t> </a:t>
                      </a:r>
                      <a:r>
                        <a:rPr lang="en-US" altLang="zh-CN" sz="1600" kern="100" dirty="0" smtClean="0">
                          <a:effectLst/>
                          <a:latin typeface="DengXian" charset="-122"/>
                          <a:ea typeface="DengXian" charset="-122"/>
                          <a:cs typeface="Times New Roman" charset="0"/>
                        </a:rPr>
                        <a:t>Chinese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DengXian" charset="-122"/>
                          <a:ea typeface="DengXian" charset="-122"/>
                          <a:cs typeface="Times New Roman" charset="0"/>
                        </a:rPr>
                        <a:t>27</a:t>
                      </a:r>
                      <a:r>
                        <a:rPr lang="zh-CN" altLang="en-US" sz="1600" kern="100" dirty="0" smtClean="0">
                          <a:effectLst/>
                          <a:latin typeface="DengXian" charset="-122"/>
                          <a:ea typeface="DengXian" charset="-122"/>
                          <a:cs typeface="Times New Roman" charset="0"/>
                        </a:rPr>
                        <a:t>段对话</a:t>
                      </a:r>
                      <a:endParaRPr lang="zh-CN" sz="1600" kern="100" dirty="0">
                        <a:effectLst/>
                        <a:latin typeface="DengXian" charset="-122"/>
                        <a:ea typeface="DengXian" charset="-122"/>
                        <a:cs typeface="Times New Roman" charset="0"/>
                      </a:endParaRPr>
                    </a:p>
                  </a:txBody>
                  <a:tcPr marL="51907" marR="519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</a:rPr>
                        <a:t>国语、客家话、</a:t>
                      </a:r>
                      <a:r>
                        <a:rPr lang="en-US" altLang="zh-CN" sz="1600" kern="100" dirty="0" smtClean="0">
                          <a:effectLst/>
                        </a:rPr>
                        <a:t>.</a:t>
                      </a:r>
                      <a:r>
                        <a:rPr lang="zh-CN" altLang="en-US" sz="1600" kern="100" dirty="0" smtClean="0">
                          <a:effectLst/>
                        </a:rPr>
                        <a:t>话</a:t>
                      </a:r>
                      <a:endParaRPr lang="en-US" altLang="zh-CN" sz="1600" kern="100" dirty="0" smtClean="0">
                        <a:effectLst/>
                      </a:endParaRPr>
                    </a:p>
                  </a:txBody>
                  <a:tcPr marL="51907" marR="519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5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现有口语语料库</a:t>
            </a:r>
            <a:r>
              <a:rPr lang="zh-CN" altLang="zh-CN" dirty="0" smtClean="0"/>
              <a:t>资源存在</a:t>
            </a:r>
            <a:r>
              <a:rPr lang="zh-CN" altLang="zh-CN" dirty="0"/>
              <a:t>不足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0784" y="2096843"/>
            <a:ext cx="7437356" cy="3172387"/>
          </a:xfrm>
        </p:spPr>
        <p:txBody>
          <a:bodyPr/>
          <a:lstStyle/>
          <a:p>
            <a:r>
              <a:rPr lang="zh-CN" altLang="zh-CN" dirty="0" smtClean="0"/>
              <a:t>资源</a:t>
            </a:r>
            <a:r>
              <a:rPr lang="zh-CN" altLang="zh-CN" dirty="0"/>
              <a:t>有限，数量较少</a:t>
            </a:r>
            <a:r>
              <a:rPr lang="zh-CN" altLang="zh-CN" dirty="0" smtClean="0"/>
              <a:t>；</a:t>
            </a:r>
            <a:endParaRPr lang="en-US" altLang="zh-CN" dirty="0" smtClean="0"/>
          </a:p>
          <a:p>
            <a:r>
              <a:rPr lang="zh-CN" altLang="zh-CN" dirty="0" smtClean="0"/>
              <a:t>大部分</a:t>
            </a:r>
            <a:r>
              <a:rPr lang="zh-CN" altLang="zh-CN" dirty="0"/>
              <a:t>语料都是经过转写的文本材料，包含原始音频材料的语料库很少</a:t>
            </a:r>
            <a:r>
              <a:rPr lang="zh-CN" altLang="zh-CN" dirty="0" smtClean="0"/>
              <a:t>；</a:t>
            </a:r>
            <a:endParaRPr lang="en-US" altLang="zh-CN" dirty="0" smtClean="0"/>
          </a:p>
          <a:p>
            <a:r>
              <a:rPr lang="zh-CN" altLang="zh-CN" dirty="0" smtClean="0"/>
              <a:t>对于</a:t>
            </a:r>
            <a:r>
              <a:rPr lang="zh-CN" altLang="zh-CN" dirty="0"/>
              <a:t>口语语料的判定没有统一的标准，各个语料库收录口语语料的口径不一</a:t>
            </a:r>
            <a:r>
              <a:rPr lang="zh-CN" altLang="zh-CN" dirty="0" smtClean="0"/>
              <a:t>；</a:t>
            </a:r>
            <a:endParaRPr lang="en-US" altLang="zh-CN" dirty="0" smtClean="0"/>
          </a:p>
          <a:p>
            <a:r>
              <a:rPr lang="zh-CN" altLang="zh-CN" dirty="0" smtClean="0"/>
              <a:t>含有</a:t>
            </a:r>
            <a:r>
              <a:rPr lang="zh-CN" altLang="zh-CN" dirty="0"/>
              <a:t>语音文件的语料主要是电台、电视台的播音员、主持人的媒体语料，普通话在日常生活中的使用情况没有足够语料可供参考。</a:t>
            </a:r>
            <a:endParaRPr kumimoji="1" lang="zh-CN" altLang="en-US" dirty="0"/>
          </a:p>
        </p:txBody>
      </p:sp>
      <p:sp>
        <p:nvSpPr>
          <p:cNvPr id="4" name="下箭头 3"/>
          <p:cNvSpPr/>
          <p:nvPr/>
        </p:nvSpPr>
        <p:spPr>
          <a:xfrm>
            <a:off x="3979906" y="4983480"/>
            <a:ext cx="1095014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14400" y="5703570"/>
            <a:ext cx="7909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dirty="0" smtClean="0">
                <a:solidFill>
                  <a:schemeClr val="bg1"/>
                </a:solidFill>
              </a:rPr>
              <a:t>对于现代汉语口语情况的记录缺乏全面性和客观性，</a:t>
            </a:r>
            <a:endParaRPr kumimoji="1" lang="en-US" altLang="zh-CN" sz="2400" b="1" dirty="0" smtClean="0">
              <a:solidFill>
                <a:schemeClr val="bg1"/>
              </a:solidFill>
            </a:endParaRPr>
          </a:p>
          <a:p>
            <a:r>
              <a:rPr kumimoji="1" lang="zh-CN" altLang="en-US" sz="2400" b="1" dirty="0" smtClean="0">
                <a:solidFill>
                  <a:schemeClr val="bg1"/>
                </a:solidFill>
              </a:rPr>
              <a:t>不利于研究的深入。</a:t>
            </a:r>
            <a:endParaRPr kumimoji="1" lang="zh-CN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41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5760" y="764658"/>
            <a:ext cx="6896534" cy="1080938"/>
          </a:xfrm>
        </p:spPr>
        <p:txBody>
          <a:bodyPr/>
          <a:lstStyle/>
          <a:p>
            <a:r>
              <a:rPr kumimoji="1" lang="zh-CN" altLang="en-US" dirty="0"/>
              <a:t>建立口语语料库要解决什么问题？</a:t>
            </a:r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962940555"/>
              </p:ext>
            </p:extLst>
          </p:nvPr>
        </p:nvGraphicFramePr>
        <p:xfrm>
          <a:off x="365760" y="2128520"/>
          <a:ext cx="8389620" cy="45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50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什么样的</a:t>
            </a:r>
            <a:r>
              <a:rPr kumimoji="1" lang="zh-CN" altLang="en-US" dirty="0"/>
              <a:t>口语</a:t>
            </a:r>
            <a:r>
              <a:rPr kumimoji="1" lang="zh-CN" altLang="en-US" dirty="0" smtClean="0"/>
              <a:t>语料库</a:t>
            </a: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zh-CN" altLang="en-US" dirty="0" smtClean="0"/>
              <a:t>才</a:t>
            </a:r>
            <a:r>
              <a:rPr kumimoji="1" lang="zh-CN" altLang="en-US" dirty="0"/>
              <a:t>能达到建设目标？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534534"/>
              </p:ext>
            </p:extLst>
          </p:nvPr>
        </p:nvGraphicFramePr>
        <p:xfrm>
          <a:off x="533400" y="1520190"/>
          <a:ext cx="8141970" cy="524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现代汉语普通话</a:t>
            </a:r>
            <a:endParaRPr kumimoji="1"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31639" y="2486722"/>
            <a:ext cx="7095795" cy="4114800"/>
          </a:xfrm>
        </p:spPr>
        <p:txBody>
          <a:bodyPr/>
          <a:lstStyle/>
          <a:p>
            <a:r>
              <a:rPr kumimoji="1" lang="zh-CN" altLang="en-US" dirty="0" smtClean="0"/>
              <a:t>定义：</a:t>
            </a:r>
            <a:r>
              <a:rPr lang="zh-CN" altLang="en-US" dirty="0"/>
              <a:t>以北方话为基础，以北京语音为基础音，以典范的</a:t>
            </a:r>
            <a:r>
              <a:rPr lang="zh-CN" altLang="en-US" dirty="0" smtClean="0"/>
              <a:t>现代白话文著作为语法规范的现代汉语标准。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上述定义看似很明确，实际上有很多值得进一步探究的问题。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9191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柏林">
  <a:themeElements>
    <a:clrScheme name="柏林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柏林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柏林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2100</TotalTime>
  <Words>2562</Words>
  <Application>Microsoft Macintosh PowerPoint</Application>
  <PresentationFormat>On-screen Show (4:3)</PresentationFormat>
  <Paragraphs>207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  <vt:variant>
        <vt:lpstr>Custom Shows</vt:lpstr>
      </vt:variant>
      <vt:variant>
        <vt:i4>1</vt:i4>
      </vt:variant>
    </vt:vector>
  </HeadingPairs>
  <TitlesOfParts>
    <vt:vector size="31" baseType="lpstr">
      <vt:lpstr>DengXian</vt:lpstr>
      <vt:lpstr>Times New Roman</vt:lpstr>
      <vt:lpstr>Trebuchet MS</vt:lpstr>
      <vt:lpstr>Wingdings</vt:lpstr>
      <vt:lpstr>宋体</vt:lpstr>
      <vt:lpstr>Arial</vt:lpstr>
      <vt:lpstr>柏林</vt:lpstr>
      <vt:lpstr>浅议汉语口语语料库的选材问题</vt:lpstr>
      <vt:lpstr>PowerPoint Presentation</vt:lpstr>
      <vt:lpstr>建设中介语口语语料库有重要意义</vt:lpstr>
      <vt:lpstr>口语教学研究现状</vt:lpstr>
      <vt:lpstr>现有汉语口语语料库资源概况</vt:lpstr>
      <vt:lpstr>现有口语语料库资源存在不足</vt:lpstr>
      <vt:lpstr>建立口语语料库要解决什么问题？</vt:lpstr>
      <vt:lpstr>什么样的口语语料库 才能达到建设目标？</vt:lpstr>
      <vt:lpstr>现代汉语普通话</vt:lpstr>
      <vt:lpstr>语音以北京语音为基础音</vt:lpstr>
      <vt:lpstr>词汇以北方话为基础</vt:lpstr>
      <vt:lpstr>以典范的现代白话文著作为语法规范</vt:lpstr>
      <vt:lpstr>PowerPoint Presentation</vt:lpstr>
      <vt:lpstr>普通话测试评级标准</vt:lpstr>
      <vt:lpstr>中国语言文字使用情况调查</vt:lpstr>
      <vt:lpstr>PowerPoint Presentation</vt:lpstr>
      <vt:lpstr>PowerPoint Presentation</vt:lpstr>
      <vt:lpstr>国外语料库口语语料选材调查 </vt:lpstr>
      <vt:lpstr>语料库调查结果</vt:lpstr>
      <vt:lpstr>PowerPoint Presentation</vt:lpstr>
      <vt:lpstr>总结</vt:lpstr>
      <vt:lpstr>   参考文献</vt:lpstr>
      <vt:lpstr>PowerPoint Presentation</vt:lpstr>
      <vt:lpstr>自定义放映1</vt:lpstr>
    </vt:vector>
  </TitlesOfParts>
  <Company>The University of Iowa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浅谈汉语口语语料库的选材问题</dc:title>
  <dc:creator>College of Liberal Arts and Sciences</dc:creator>
  <cp:lastModifiedBy>Microsoft Office User</cp:lastModifiedBy>
  <cp:revision>258</cp:revision>
  <dcterms:created xsi:type="dcterms:W3CDTF">2016-07-28T21:56:44Z</dcterms:created>
  <dcterms:modified xsi:type="dcterms:W3CDTF">2016-08-14T17:01:07Z</dcterms:modified>
</cp:coreProperties>
</file>