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oleObjec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61"/>
  </p:notesMasterIdLst>
  <p:sldIdLst>
    <p:sldId id="256" r:id="rId2"/>
    <p:sldId id="257" r:id="rId3"/>
    <p:sldId id="268" r:id="rId4"/>
    <p:sldId id="274" r:id="rId5"/>
    <p:sldId id="270" r:id="rId6"/>
    <p:sldId id="271" r:id="rId7"/>
    <p:sldId id="272" r:id="rId8"/>
    <p:sldId id="273" r:id="rId9"/>
    <p:sldId id="258"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59" r:id="rId27"/>
    <p:sldId id="260" r:id="rId28"/>
    <p:sldId id="261" r:id="rId29"/>
    <p:sldId id="262" r:id="rId30"/>
    <p:sldId id="263" r:id="rId31"/>
    <p:sldId id="264" r:id="rId32"/>
    <p:sldId id="291" r:id="rId33"/>
    <p:sldId id="292" r:id="rId34"/>
    <p:sldId id="293" r:id="rId35"/>
    <p:sldId id="294" r:id="rId36"/>
    <p:sldId id="295" r:id="rId37"/>
    <p:sldId id="296" r:id="rId38"/>
    <p:sldId id="297" r:id="rId39"/>
    <p:sldId id="298" r:id="rId40"/>
    <p:sldId id="299" r:id="rId41"/>
    <p:sldId id="300" r:id="rId42"/>
    <p:sldId id="301" r:id="rId43"/>
    <p:sldId id="265" r:id="rId44"/>
    <p:sldId id="302" r:id="rId45"/>
    <p:sldId id="304" r:id="rId46"/>
    <p:sldId id="303" r:id="rId47"/>
    <p:sldId id="305" r:id="rId48"/>
    <p:sldId id="306" r:id="rId49"/>
    <p:sldId id="307" r:id="rId50"/>
    <p:sldId id="308" r:id="rId51"/>
    <p:sldId id="309" r:id="rId52"/>
    <p:sldId id="310" r:id="rId53"/>
    <p:sldId id="311" r:id="rId54"/>
    <p:sldId id="312" r:id="rId55"/>
    <p:sldId id="313" r:id="rId56"/>
    <p:sldId id="314" r:id="rId57"/>
    <p:sldId id="315" r:id="rId58"/>
    <p:sldId id="266" r:id="rId59"/>
    <p:sldId id="267" r:id="rId6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632"/>
  </p:normalViewPr>
  <p:slideViewPr>
    <p:cSldViewPr>
      <p:cViewPr varScale="1">
        <p:scale>
          <a:sx n="61" d="100"/>
          <a:sy n="61" d="100"/>
        </p:scale>
        <p:origin x="86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trendline>
            <c:trendlineType val="exp"/>
            <c:dispRSqr val="0"/>
            <c:dispEq val="0"/>
          </c:trendline>
          <c:cat>
            <c:strRef>
              <c:f>Sheet1!$A$1:$A$14</c:f>
              <c:strCache>
                <c:ptCount val="14"/>
                <c:pt idx="0">
                  <c:v>2003年</c:v>
                </c:pt>
                <c:pt idx="1">
                  <c:v>2004年</c:v>
                </c:pt>
                <c:pt idx="2">
                  <c:v>2005年</c:v>
                </c:pt>
                <c:pt idx="3">
                  <c:v>2006年</c:v>
                </c:pt>
                <c:pt idx="4">
                  <c:v>2007年</c:v>
                </c:pt>
                <c:pt idx="5">
                  <c:v>2008年</c:v>
                </c:pt>
                <c:pt idx="6">
                  <c:v>2009年</c:v>
                </c:pt>
                <c:pt idx="7">
                  <c:v>2010年</c:v>
                </c:pt>
                <c:pt idx="8">
                  <c:v>2011年</c:v>
                </c:pt>
                <c:pt idx="9">
                  <c:v>2012年</c:v>
                </c:pt>
                <c:pt idx="10">
                  <c:v>2013年</c:v>
                </c:pt>
                <c:pt idx="11">
                  <c:v>2014年</c:v>
                </c:pt>
                <c:pt idx="12">
                  <c:v>2015年</c:v>
                </c:pt>
                <c:pt idx="13">
                  <c:v>2016年</c:v>
                </c:pt>
              </c:strCache>
            </c:strRef>
          </c:cat>
          <c:val>
            <c:numRef>
              <c:f>Sheet1!$B$1:$B$14</c:f>
              <c:numCache>
                <c:formatCode>General</c:formatCode>
                <c:ptCount val="14"/>
                <c:pt idx="0">
                  <c:v>2.0</c:v>
                </c:pt>
                <c:pt idx="1">
                  <c:v>2.0</c:v>
                </c:pt>
                <c:pt idx="2">
                  <c:v>1.0</c:v>
                </c:pt>
                <c:pt idx="3">
                  <c:v>2.0</c:v>
                </c:pt>
                <c:pt idx="4">
                  <c:v>3.0</c:v>
                </c:pt>
                <c:pt idx="5">
                  <c:v>25.0</c:v>
                </c:pt>
                <c:pt idx="6">
                  <c:v>67.0</c:v>
                </c:pt>
                <c:pt idx="7">
                  <c:v>72.0</c:v>
                </c:pt>
                <c:pt idx="8">
                  <c:v>201.0</c:v>
                </c:pt>
                <c:pt idx="9">
                  <c:v>337.0</c:v>
                </c:pt>
                <c:pt idx="10">
                  <c:v>462.0</c:v>
                </c:pt>
                <c:pt idx="11">
                  <c:v>486.0</c:v>
                </c:pt>
                <c:pt idx="12">
                  <c:v>585.0</c:v>
                </c:pt>
                <c:pt idx="13">
                  <c:v>66.0</c:v>
                </c:pt>
              </c:numCache>
            </c:numRef>
          </c:val>
        </c:ser>
        <c:dLbls>
          <c:showLegendKey val="0"/>
          <c:showVal val="0"/>
          <c:showCatName val="0"/>
          <c:showSerName val="0"/>
          <c:showPercent val="0"/>
          <c:showBubbleSize val="0"/>
        </c:dLbls>
        <c:gapWidth val="150"/>
        <c:axId val="2131059520"/>
        <c:axId val="2134634208"/>
      </c:barChart>
      <c:catAx>
        <c:axId val="2131059520"/>
        <c:scaling>
          <c:orientation val="minMax"/>
        </c:scaling>
        <c:delete val="0"/>
        <c:axPos val="b"/>
        <c:numFmt formatCode="General" sourceLinked="0"/>
        <c:majorTickMark val="out"/>
        <c:minorTickMark val="none"/>
        <c:tickLblPos val="nextTo"/>
        <c:crossAx val="2134634208"/>
        <c:crosses val="autoZero"/>
        <c:auto val="1"/>
        <c:lblAlgn val="ctr"/>
        <c:lblOffset val="100"/>
        <c:noMultiLvlLbl val="0"/>
      </c:catAx>
      <c:valAx>
        <c:axId val="2134634208"/>
        <c:scaling>
          <c:orientation val="minMax"/>
        </c:scaling>
        <c:delete val="0"/>
        <c:axPos val="l"/>
        <c:majorGridlines/>
        <c:numFmt formatCode="General" sourceLinked="1"/>
        <c:majorTickMark val="out"/>
        <c:minorTickMark val="none"/>
        <c:tickLblPos val="nextTo"/>
        <c:crossAx val="213105952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7909132886167"/>
          <c:y val="0.02259501098948"/>
          <c:w val="0.56357939632546"/>
          <c:h val="0.773148148148149"/>
        </c:manualLayout>
      </c:layout>
      <c:barChart>
        <c:barDir val="col"/>
        <c:grouping val="clustered"/>
        <c:varyColors val="0"/>
        <c:ser>
          <c:idx val="0"/>
          <c:order val="0"/>
          <c:invertIfNegative val="0"/>
          <c:cat>
            <c:strRef>
              <c:f>Sheet1!$A$4:$A$13</c:f>
              <c:strCache>
                <c:ptCount val="10"/>
                <c:pt idx="0">
                  <c:v>习得研究</c:v>
                </c:pt>
                <c:pt idx="1">
                  <c:v>对外汉语教学研究</c:v>
                </c:pt>
                <c:pt idx="2">
                  <c:v>教材研究</c:v>
                </c:pt>
                <c:pt idx="3">
                  <c:v>语料库建设研究</c:v>
                </c:pt>
                <c:pt idx="4">
                  <c:v>汉语本体研究</c:v>
                </c:pt>
                <c:pt idx="5">
                  <c:v>词典研究</c:v>
                </c:pt>
                <c:pt idx="6">
                  <c:v>测试</c:v>
                </c:pt>
                <c:pt idx="7">
                  <c:v>教育</c:v>
                </c:pt>
                <c:pt idx="8">
                  <c:v>大纲</c:v>
                </c:pt>
                <c:pt idx="9">
                  <c:v>其他</c:v>
                </c:pt>
              </c:strCache>
            </c:strRef>
          </c:cat>
          <c:val>
            <c:numRef>
              <c:f>Sheet1!$B$4:$B$13</c:f>
              <c:numCache>
                <c:formatCode>General</c:formatCode>
                <c:ptCount val="10"/>
                <c:pt idx="0">
                  <c:v>1076.0</c:v>
                </c:pt>
                <c:pt idx="1">
                  <c:v>924.0</c:v>
                </c:pt>
                <c:pt idx="2">
                  <c:v>46.0</c:v>
                </c:pt>
                <c:pt idx="3">
                  <c:v>75.0</c:v>
                </c:pt>
                <c:pt idx="4">
                  <c:v>167.0</c:v>
                </c:pt>
                <c:pt idx="5">
                  <c:v>19.0</c:v>
                </c:pt>
                <c:pt idx="6">
                  <c:v>6.0</c:v>
                </c:pt>
                <c:pt idx="7">
                  <c:v>6.0</c:v>
                </c:pt>
                <c:pt idx="8">
                  <c:v>2.0</c:v>
                </c:pt>
                <c:pt idx="9">
                  <c:v>5.0</c:v>
                </c:pt>
              </c:numCache>
            </c:numRef>
          </c:val>
        </c:ser>
        <c:dLbls>
          <c:showLegendKey val="0"/>
          <c:showVal val="0"/>
          <c:showCatName val="0"/>
          <c:showSerName val="0"/>
          <c:showPercent val="0"/>
          <c:showBubbleSize val="0"/>
        </c:dLbls>
        <c:gapWidth val="150"/>
        <c:axId val="-2113141504"/>
        <c:axId val="-2113258048"/>
      </c:barChart>
      <c:catAx>
        <c:axId val="-2113141504"/>
        <c:scaling>
          <c:orientation val="minMax"/>
        </c:scaling>
        <c:delete val="0"/>
        <c:axPos val="b"/>
        <c:majorGridlines/>
        <c:numFmt formatCode="General" sourceLinked="0"/>
        <c:majorTickMark val="out"/>
        <c:minorTickMark val="none"/>
        <c:tickLblPos val="nextTo"/>
        <c:crossAx val="-2113258048"/>
        <c:crosses val="autoZero"/>
        <c:auto val="1"/>
        <c:lblAlgn val="ctr"/>
        <c:lblOffset val="100"/>
        <c:noMultiLvlLbl val="0"/>
      </c:catAx>
      <c:valAx>
        <c:axId val="-2113258048"/>
        <c:scaling>
          <c:orientation val="minMax"/>
        </c:scaling>
        <c:delete val="0"/>
        <c:axPos val="l"/>
        <c:majorGridlines/>
        <c:numFmt formatCode="General" sourceLinked="1"/>
        <c:majorTickMark val="out"/>
        <c:minorTickMark val="none"/>
        <c:tickLblPos val="nextTo"/>
        <c:crossAx val="-2113141504"/>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37170348672784"/>
          <c:y val="0.0369515428238927"/>
        </c:manualLayout>
      </c:layout>
      <c:overlay val="0"/>
      <c:spPr>
        <a:noFill/>
        <a:ln w="25400">
          <a:noFill/>
        </a:ln>
      </c:spPr>
      <c:txPr>
        <a:bodyPr/>
        <a:lstStyle/>
        <a:p>
          <a:pPr>
            <a:defRPr sz="1150" b="0" i="0" u="none" strike="noStrike" baseline="0">
              <a:solidFill>
                <a:srgbClr val="000000"/>
              </a:solidFill>
              <a:latin typeface="宋体"/>
              <a:ea typeface="宋体"/>
              <a:cs typeface="宋体"/>
            </a:defRPr>
          </a:pPr>
          <a:endParaRPr lang="en-US"/>
        </a:p>
      </c:tx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23548142016222"/>
          <c:y val="0.339492299694515"/>
          <c:w val="0.512144007503142"/>
          <c:h val="0.445727985313206"/>
        </c:manualLayout>
      </c:layout>
      <c:pie3DChart>
        <c:varyColors val="1"/>
        <c:ser>
          <c:idx val="0"/>
          <c:order val="0"/>
          <c:tx>
            <c:strRef>
              <c:f>Sheet1!$B$3</c:f>
              <c:strCache>
                <c:ptCount val="1"/>
                <c:pt idx="0">
                  <c:v>篇数（篇）</c:v>
                </c:pt>
              </c:strCache>
            </c:strRef>
          </c:tx>
          <c:spPr>
            <a:solidFill>
              <a:srgbClr val="9999FF"/>
            </a:solidFill>
            <a:ln w="12700">
              <a:solidFill>
                <a:srgbClr val="000000"/>
              </a:solidFill>
              <a:prstDash val="solid"/>
            </a:ln>
          </c:spPr>
          <c:dPt>
            <c:idx val="1"/>
            <c:bubble3D val="0"/>
            <c:spPr>
              <a:solidFill>
                <a:srgbClr val="993366"/>
              </a:solidFill>
              <a:ln w="12700">
                <a:solidFill>
                  <a:srgbClr val="000000"/>
                </a:solidFill>
                <a:prstDash val="solid"/>
              </a:ln>
            </c:spPr>
          </c:dPt>
          <c:dPt>
            <c:idx val="2"/>
            <c:bubble3D val="0"/>
            <c:spPr>
              <a:solidFill>
                <a:srgbClr val="FFFFCC"/>
              </a:solidFill>
              <a:ln w="12700">
                <a:solidFill>
                  <a:srgbClr val="000000"/>
                </a:solidFill>
                <a:prstDash val="solid"/>
              </a:ln>
            </c:spPr>
          </c:dPt>
          <c:dPt>
            <c:idx val="3"/>
            <c:bubble3D val="0"/>
            <c:spPr>
              <a:solidFill>
                <a:srgbClr val="CCFFFF"/>
              </a:solidFill>
              <a:ln w="12700">
                <a:solidFill>
                  <a:srgbClr val="000000"/>
                </a:solidFill>
                <a:prstDash val="solid"/>
              </a:ln>
            </c:spPr>
          </c:dPt>
          <c:dPt>
            <c:idx val="4"/>
            <c:bubble3D val="0"/>
            <c:spPr>
              <a:solidFill>
                <a:srgbClr val="660066"/>
              </a:solidFill>
              <a:ln w="12700">
                <a:solidFill>
                  <a:srgbClr val="000000"/>
                </a:solidFill>
                <a:prstDash val="solid"/>
              </a:ln>
            </c:spPr>
          </c:dPt>
          <c:dPt>
            <c:idx val="5"/>
            <c:bubble3D val="0"/>
            <c:spPr>
              <a:solidFill>
                <a:srgbClr val="FF8080"/>
              </a:solidFill>
              <a:ln w="12700">
                <a:solidFill>
                  <a:srgbClr val="000000"/>
                </a:solidFill>
                <a:prstDash val="solid"/>
              </a:ln>
            </c:spPr>
          </c:dPt>
          <c:dPt>
            <c:idx val="6"/>
            <c:bubble3D val="0"/>
            <c:spPr>
              <a:solidFill>
                <a:srgbClr val="0066CC"/>
              </a:solidFill>
              <a:ln w="12700">
                <a:solidFill>
                  <a:srgbClr val="000000"/>
                </a:solidFill>
                <a:prstDash val="solid"/>
              </a:ln>
            </c:spPr>
          </c:dPt>
          <c:dPt>
            <c:idx val="7"/>
            <c:bubble3D val="0"/>
            <c:spPr>
              <a:solidFill>
                <a:srgbClr val="CCCCFF"/>
              </a:solidFill>
              <a:ln w="12700">
                <a:solidFill>
                  <a:srgbClr val="000000"/>
                </a:solidFill>
                <a:prstDash val="solid"/>
              </a:ln>
            </c:spPr>
          </c:dPt>
          <c:dPt>
            <c:idx val="8"/>
            <c:bubble3D val="0"/>
            <c:spPr>
              <a:solidFill>
                <a:srgbClr val="000080"/>
              </a:solidFill>
              <a:ln w="12700">
                <a:solidFill>
                  <a:srgbClr val="000000"/>
                </a:solidFill>
                <a:prstDash val="solid"/>
              </a:ln>
            </c:spPr>
          </c:dPt>
          <c:dPt>
            <c:idx val="9"/>
            <c:bubble3D val="0"/>
            <c:spPr>
              <a:solidFill>
                <a:srgbClr val="FF00FF"/>
              </a:solidFill>
              <a:ln w="12700">
                <a:solidFill>
                  <a:srgbClr val="000000"/>
                </a:solidFill>
                <a:prstDash val="solid"/>
              </a:ln>
            </c:spPr>
          </c:dPt>
          <c:dLbls>
            <c:numFmt formatCode="0%" sourceLinked="0"/>
            <c:spPr>
              <a:noFill/>
              <a:ln w="25400">
                <a:noFill/>
              </a:ln>
            </c:spPr>
            <c:txPr>
              <a:bodyPr/>
              <a:lstStyle/>
              <a:p>
                <a:pPr>
                  <a:defRPr sz="1150" b="0" i="0" u="none" strike="noStrike" baseline="0">
                    <a:solidFill>
                      <a:srgbClr val="000000"/>
                    </a:solidFill>
                    <a:latin typeface="宋体"/>
                    <a:ea typeface="宋体"/>
                    <a:cs typeface="宋体"/>
                  </a:defRPr>
                </a:pPr>
                <a:endParaRPr lang="en-US"/>
              </a:p>
            </c:txPr>
            <c:showLegendKey val="0"/>
            <c:showVal val="0"/>
            <c:showCatName val="0"/>
            <c:showSerName val="0"/>
            <c:showPercent val="1"/>
            <c:showBubbleSize val="0"/>
            <c:showLeaderLines val="1"/>
            <c:extLst>
              <c:ext xmlns:c15="http://schemas.microsoft.com/office/drawing/2012/chart" uri="{CE6537A1-D6FC-4f65-9D91-7224C49458BB}"/>
            </c:extLst>
          </c:dLbls>
          <c:cat>
            <c:strRef>
              <c:f>Sheet1!$A$4:$A$13</c:f>
              <c:strCache>
                <c:ptCount val="10"/>
                <c:pt idx="0">
                  <c:v>习得研究</c:v>
                </c:pt>
                <c:pt idx="1">
                  <c:v>对外汉语教学研究</c:v>
                </c:pt>
                <c:pt idx="2">
                  <c:v>教材研究</c:v>
                </c:pt>
                <c:pt idx="3">
                  <c:v>语料库建设研究</c:v>
                </c:pt>
                <c:pt idx="4">
                  <c:v>汉语本体研究</c:v>
                </c:pt>
                <c:pt idx="5">
                  <c:v>词典研究</c:v>
                </c:pt>
                <c:pt idx="6">
                  <c:v>测试</c:v>
                </c:pt>
                <c:pt idx="7">
                  <c:v>教育</c:v>
                </c:pt>
                <c:pt idx="8">
                  <c:v>大纲</c:v>
                </c:pt>
                <c:pt idx="9">
                  <c:v>其他</c:v>
                </c:pt>
              </c:strCache>
            </c:strRef>
          </c:cat>
          <c:val>
            <c:numRef>
              <c:f>Sheet1!$B$4:$B$13</c:f>
              <c:numCache>
                <c:formatCode>General</c:formatCode>
                <c:ptCount val="10"/>
                <c:pt idx="0">
                  <c:v>1076.0</c:v>
                </c:pt>
                <c:pt idx="1">
                  <c:v>924.0</c:v>
                </c:pt>
                <c:pt idx="2">
                  <c:v>46.0</c:v>
                </c:pt>
                <c:pt idx="3">
                  <c:v>75.0</c:v>
                </c:pt>
                <c:pt idx="4">
                  <c:v>167.0</c:v>
                </c:pt>
                <c:pt idx="5">
                  <c:v>19.0</c:v>
                </c:pt>
                <c:pt idx="6">
                  <c:v>6.0</c:v>
                </c:pt>
                <c:pt idx="7">
                  <c:v>6.0</c:v>
                </c:pt>
                <c:pt idx="8">
                  <c:v>2.0</c:v>
                </c:pt>
                <c:pt idx="9">
                  <c:v>5.0</c:v>
                </c:pt>
              </c:numCache>
            </c:numRef>
          </c:val>
        </c:ser>
        <c:dLbls>
          <c:showLegendKey val="0"/>
          <c:showVal val="0"/>
          <c:showCatName val="0"/>
          <c:showSerName val="0"/>
          <c:showPercent val="1"/>
          <c:showBubbleSize val="0"/>
          <c:showLeaderLines val="1"/>
        </c:dLbls>
      </c:pie3DChart>
      <c:spPr>
        <a:noFill/>
        <a:ln w="25400">
          <a:noFill/>
        </a:ln>
      </c:spPr>
    </c:plotArea>
    <c:legend>
      <c:legendPos val="r"/>
      <c:layout>
        <c:manualLayout>
          <c:xMode val="edge"/>
          <c:yMode val="edge"/>
          <c:x val="0.753960456406687"/>
          <c:y val="0.180138771266477"/>
          <c:w val="0.234424679723087"/>
          <c:h val="0.76443504216928"/>
        </c:manualLayout>
      </c:layout>
      <c:overlay val="0"/>
      <c:spPr>
        <a:solidFill>
          <a:srgbClr val="FFFFFF"/>
        </a:solidFill>
        <a:ln w="3175">
          <a:solidFill>
            <a:srgbClr val="000000"/>
          </a:solidFill>
          <a:prstDash val="solid"/>
        </a:ln>
      </c:spPr>
      <c:txPr>
        <a:bodyPr/>
        <a:lstStyle/>
        <a:p>
          <a:pPr>
            <a:defRPr sz="1055" b="0" i="0" u="none" strike="noStrike" baseline="0">
              <a:solidFill>
                <a:srgbClr val="000000"/>
              </a:solidFill>
              <a:latin typeface="宋体"/>
              <a:ea typeface="宋体"/>
              <a:cs typeface="宋体"/>
            </a:defRPr>
          </a:pPr>
          <a:endParaRPr lang="en-US"/>
        </a:p>
      </c:txPr>
    </c:legend>
    <c:plotVisOnly val="1"/>
    <c:dispBlanksAs val="zero"/>
    <c:showDLblsOverMax val="0"/>
  </c:chart>
  <c:spPr>
    <a:solidFill>
      <a:srgbClr val="FFFFFF"/>
    </a:solidFill>
    <a:ln w="3175">
      <a:solidFill>
        <a:schemeClr val="accent1"/>
      </a:solidFill>
      <a:prstDash val="solid"/>
    </a:ln>
  </c:spPr>
  <c:txPr>
    <a:bodyPr/>
    <a:lstStyle/>
    <a:p>
      <a:pPr>
        <a:defRPr sz="1150" b="0" i="0" u="none" strike="noStrike" baseline="0">
          <a:solidFill>
            <a:srgbClr val="000000"/>
          </a:solidFill>
          <a:latin typeface="宋体"/>
          <a:ea typeface="宋体"/>
          <a:cs typeface="宋体"/>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EA1506-0582-4E2D-9E4A-D90D00BA97E0}" type="datetimeFigureOut">
              <a:rPr lang="zh-CN" altLang="en-US" smtClean="0"/>
              <a:t>16/8/14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D0F6BB-3228-4323-9F11-611EC1E34842}" type="slidenum">
              <a:rPr lang="zh-CN" altLang="en-US" smtClean="0"/>
              <a:t>‹#›</a:t>
            </a:fld>
            <a:endParaRPr lang="zh-CN" altLang="en-US"/>
          </a:p>
        </p:txBody>
      </p:sp>
    </p:spTree>
    <p:extLst>
      <p:ext uri="{BB962C8B-B14F-4D97-AF65-F5344CB8AC3E}">
        <p14:creationId xmlns:p14="http://schemas.microsoft.com/office/powerpoint/2010/main" val="326494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D0F6BB-3228-4323-9F11-611EC1E34842}" type="slidenum">
              <a:rPr lang="zh-CN" altLang="en-US" smtClean="0"/>
              <a:t>38</a:t>
            </a:fld>
            <a:endParaRPr lang="zh-CN" altLang="en-US"/>
          </a:p>
        </p:txBody>
      </p:sp>
    </p:spTree>
    <p:extLst>
      <p:ext uri="{BB962C8B-B14F-4D97-AF65-F5344CB8AC3E}">
        <p14:creationId xmlns:p14="http://schemas.microsoft.com/office/powerpoint/2010/main" val="77171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D0F6BB-3228-4323-9F11-611EC1E34842}" type="slidenum">
              <a:rPr lang="zh-CN" altLang="en-US" smtClean="0"/>
              <a:t>39</a:t>
            </a:fld>
            <a:endParaRPr lang="zh-CN" altLang="en-US"/>
          </a:p>
        </p:txBody>
      </p:sp>
    </p:spTree>
    <p:extLst>
      <p:ext uri="{BB962C8B-B14F-4D97-AF65-F5344CB8AC3E}">
        <p14:creationId xmlns:p14="http://schemas.microsoft.com/office/powerpoint/2010/main" val="77171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D0F6BB-3228-4323-9F11-611EC1E34842}" type="slidenum">
              <a:rPr lang="zh-CN" altLang="en-US" smtClean="0"/>
              <a:t>40</a:t>
            </a:fld>
            <a:endParaRPr lang="zh-CN" altLang="en-US"/>
          </a:p>
        </p:txBody>
      </p:sp>
    </p:spTree>
    <p:extLst>
      <p:ext uri="{BB962C8B-B14F-4D97-AF65-F5344CB8AC3E}">
        <p14:creationId xmlns:p14="http://schemas.microsoft.com/office/powerpoint/2010/main" val="77171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D0F6BB-3228-4323-9F11-611EC1E34842}" type="slidenum">
              <a:rPr lang="zh-CN" altLang="en-US" smtClean="0"/>
              <a:t>41</a:t>
            </a:fld>
            <a:endParaRPr lang="zh-CN" altLang="en-US"/>
          </a:p>
        </p:txBody>
      </p:sp>
    </p:spTree>
    <p:extLst>
      <p:ext uri="{BB962C8B-B14F-4D97-AF65-F5344CB8AC3E}">
        <p14:creationId xmlns:p14="http://schemas.microsoft.com/office/powerpoint/2010/main" val="77171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D0F6BB-3228-4323-9F11-611EC1E34842}" type="slidenum">
              <a:rPr lang="zh-CN" altLang="en-US" smtClean="0"/>
              <a:t>42</a:t>
            </a:fld>
            <a:endParaRPr lang="zh-CN" altLang="en-US"/>
          </a:p>
        </p:txBody>
      </p:sp>
    </p:spTree>
    <p:extLst>
      <p:ext uri="{BB962C8B-B14F-4D97-AF65-F5344CB8AC3E}">
        <p14:creationId xmlns:p14="http://schemas.microsoft.com/office/powerpoint/2010/main" val="77171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16/8/14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530820CF-B880-4189-942D-D702A7CBA730}" type="datetimeFigureOut">
              <a:rPr lang="zh-CN" altLang="en-US" smtClean="0"/>
              <a:pPr/>
              <a:t>16/8/14</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0C913308-F349-4B6D-A68A-DD1791B4A57B}" type="slidenum">
              <a:rPr lang="zh-CN" altLang="en-US" smtClean="0"/>
              <a:pPr/>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052737"/>
            <a:ext cx="7772400" cy="1656184"/>
          </a:xfrm>
        </p:spPr>
        <p:txBody>
          <a:bodyPr>
            <a:noAutofit/>
          </a:bodyPr>
          <a:lstStyle/>
          <a:p>
            <a:r>
              <a:rPr lang="zh-CN" altLang="zh-CN" sz="4000" dirty="0" smtClean="0">
                <a:solidFill>
                  <a:srgbClr val="FF0000"/>
                </a:solidFill>
              </a:rPr>
              <a:t>“研究导向”</a:t>
            </a:r>
            <a:r>
              <a:rPr lang="zh-CN" altLang="zh-CN" sz="4000" dirty="0">
                <a:solidFill>
                  <a:srgbClr val="FF0000"/>
                </a:solidFill>
              </a:rPr>
              <a:t>与</a:t>
            </a:r>
            <a:r>
              <a:rPr lang="zh-CN" altLang="zh-CN" sz="4000" dirty="0" smtClean="0">
                <a:solidFill>
                  <a:srgbClr val="FF0000"/>
                </a:solidFill>
              </a:rPr>
              <a:t>“教学导向”</a:t>
            </a:r>
            <a:r>
              <a:rPr lang="en-US" altLang="zh-CN" sz="4000" dirty="0" smtClean="0">
                <a:solidFill>
                  <a:srgbClr val="FF0000"/>
                </a:solidFill>
              </a:rPr>
              <a:t/>
            </a:r>
            <a:br>
              <a:rPr lang="en-US" altLang="zh-CN" sz="4000" dirty="0" smtClean="0">
                <a:solidFill>
                  <a:srgbClr val="FF0000"/>
                </a:solidFill>
              </a:rPr>
            </a:br>
            <a:r>
              <a:rPr lang="en-US" altLang="zh-CN" sz="2000" dirty="0">
                <a:solidFill>
                  <a:srgbClr val="FF0000"/>
                </a:solidFill>
              </a:rPr>
              <a:t/>
            </a:r>
            <a:br>
              <a:rPr lang="en-US" altLang="zh-CN" sz="2000" dirty="0">
                <a:solidFill>
                  <a:srgbClr val="FF0000"/>
                </a:solidFill>
              </a:rPr>
            </a:br>
            <a:r>
              <a:rPr lang="zh-CN" altLang="zh-CN" sz="3600" dirty="0" smtClean="0">
                <a:solidFill>
                  <a:srgbClr val="FF0000"/>
                </a:solidFill>
              </a:rPr>
              <a:t>——</a:t>
            </a:r>
            <a:r>
              <a:rPr lang="zh-CN" altLang="zh-CN" sz="3600" dirty="0">
                <a:solidFill>
                  <a:srgbClr val="FF0000"/>
                </a:solidFill>
              </a:rPr>
              <a:t>谈汉语中介语语料库的应用问题</a:t>
            </a:r>
            <a:endParaRPr lang="zh-CN" altLang="en-US" sz="3600" dirty="0">
              <a:solidFill>
                <a:srgbClr val="FF0000"/>
              </a:solidFill>
            </a:endParaRPr>
          </a:p>
        </p:txBody>
      </p:sp>
      <p:sp>
        <p:nvSpPr>
          <p:cNvPr id="3" name="副标题 2"/>
          <p:cNvSpPr>
            <a:spLocks noGrp="1"/>
          </p:cNvSpPr>
          <p:nvPr>
            <p:ph type="subTitle" idx="1"/>
          </p:nvPr>
        </p:nvSpPr>
        <p:spPr>
          <a:xfrm>
            <a:off x="1371600" y="4293096"/>
            <a:ext cx="6400800" cy="1512168"/>
          </a:xfrm>
        </p:spPr>
        <p:txBody>
          <a:bodyPr>
            <a:normAutofit/>
          </a:bodyPr>
          <a:lstStyle/>
          <a:p>
            <a:r>
              <a:rPr lang="zh-CN" altLang="zh-CN" sz="3600" dirty="0">
                <a:solidFill>
                  <a:schemeClr val="tx1"/>
                </a:solidFill>
              </a:rPr>
              <a:t>张宝林</a:t>
            </a:r>
          </a:p>
          <a:p>
            <a:r>
              <a:rPr lang="zh-CN" altLang="zh-CN" sz="3600" dirty="0" smtClean="0">
                <a:solidFill>
                  <a:schemeClr val="tx1"/>
                </a:solidFill>
              </a:rPr>
              <a:t>北京语言大学</a:t>
            </a:r>
            <a:r>
              <a:rPr lang="zh-CN" altLang="en-US" sz="3600" dirty="0" smtClean="0">
                <a:solidFill>
                  <a:schemeClr val="tx1"/>
                </a:solidFill>
              </a:rPr>
              <a:t>语言科学院</a:t>
            </a:r>
            <a:endParaRPr lang="zh-CN" altLang="zh-CN" sz="3600" dirty="0" smtClean="0">
              <a:solidFill>
                <a:schemeClr val="tx1"/>
              </a:solidFill>
            </a:endParaRPr>
          </a:p>
        </p:txBody>
      </p:sp>
    </p:spTree>
    <p:extLst>
      <p:ext uri="{BB962C8B-B14F-4D97-AF65-F5344CB8AC3E}">
        <p14:creationId xmlns:p14="http://schemas.microsoft.com/office/powerpoint/2010/main" val="3779656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lnSpcReduction="10000"/>
          </a:bodyPr>
          <a:lstStyle/>
          <a:p>
            <a:r>
              <a:rPr lang="zh-CN" altLang="zh-CN" dirty="0"/>
              <a:t>储诚志、陈小荷（</a:t>
            </a:r>
            <a:r>
              <a:rPr lang="en-US" altLang="zh-CN" dirty="0"/>
              <a:t>1993</a:t>
            </a:r>
            <a:r>
              <a:rPr lang="zh-CN" altLang="zh-CN" dirty="0"/>
              <a:t>）</a:t>
            </a:r>
            <a:r>
              <a:rPr lang="zh-CN" altLang="en-US" dirty="0"/>
              <a:t>：</a:t>
            </a:r>
            <a:r>
              <a:rPr lang="zh-CN" altLang="zh-CN" dirty="0"/>
              <a:t>“</a:t>
            </a:r>
            <a:r>
              <a:rPr lang="en-US" altLang="zh-CN" dirty="0"/>
              <a:t>……</a:t>
            </a:r>
            <a:r>
              <a:rPr lang="zh-CN" altLang="zh-CN" dirty="0"/>
              <a:t>为建立和发展作为外语或第二语言的汉语学习理论</a:t>
            </a:r>
            <a:r>
              <a:rPr lang="en-US" altLang="zh-CN" dirty="0"/>
              <a:t>,</a:t>
            </a:r>
            <a:r>
              <a:rPr lang="zh-CN" altLang="zh-CN" dirty="0"/>
              <a:t>为丰富和完善</a:t>
            </a:r>
            <a:r>
              <a:rPr lang="zh-CN" altLang="zh-CN" dirty="0">
                <a:solidFill>
                  <a:srgbClr val="FF0000"/>
                </a:solidFill>
              </a:rPr>
              <a:t>对外汉语教学理论</a:t>
            </a:r>
            <a:r>
              <a:rPr lang="zh-CN" altLang="zh-CN" dirty="0"/>
              <a:t>作一些基础性的准备工作。</a:t>
            </a:r>
            <a:r>
              <a:rPr lang="zh-CN" altLang="zh-CN" dirty="0" smtClean="0"/>
              <a:t>”</a:t>
            </a:r>
            <a:endParaRPr lang="en-US" altLang="zh-CN" dirty="0" smtClean="0"/>
          </a:p>
          <a:p>
            <a:endParaRPr lang="zh-CN" altLang="zh-CN" sz="1000" dirty="0"/>
          </a:p>
          <a:p>
            <a:r>
              <a:rPr lang="zh-CN" altLang="zh-CN" dirty="0" smtClean="0"/>
              <a:t>杨翼</a:t>
            </a:r>
            <a:r>
              <a:rPr lang="zh-CN" altLang="en-US" dirty="0" smtClean="0"/>
              <a:t>等</a:t>
            </a:r>
            <a:r>
              <a:rPr lang="zh-CN" altLang="zh-CN" dirty="0" smtClean="0"/>
              <a:t>（</a:t>
            </a:r>
            <a:r>
              <a:rPr lang="en-US" altLang="zh-CN" dirty="0"/>
              <a:t>2006</a:t>
            </a:r>
            <a:r>
              <a:rPr lang="zh-CN" altLang="zh-CN" dirty="0" smtClean="0"/>
              <a:t>）：</a:t>
            </a:r>
            <a:r>
              <a:rPr lang="zh-CN" altLang="zh-CN" dirty="0"/>
              <a:t>“‘汉语学习者口语语料库</a:t>
            </a:r>
            <a:r>
              <a:rPr lang="en-US" altLang="zh-CN" dirty="0"/>
              <a:t>(CLSC) </a:t>
            </a:r>
            <a:r>
              <a:rPr lang="zh-CN" altLang="zh-CN" dirty="0"/>
              <a:t>’的研制将填补汉语中介语口语语料库研究方面的空白</a:t>
            </a:r>
            <a:r>
              <a:rPr lang="en-US" altLang="zh-CN" dirty="0"/>
              <a:t>,</a:t>
            </a:r>
            <a:r>
              <a:rPr lang="zh-CN" altLang="zh-CN" dirty="0"/>
              <a:t>成为</a:t>
            </a:r>
            <a:r>
              <a:rPr lang="zh-CN" altLang="zh-CN" dirty="0">
                <a:solidFill>
                  <a:srgbClr val="FF0000"/>
                </a:solidFill>
              </a:rPr>
              <a:t>对外汉语口语教学研究</a:t>
            </a:r>
            <a:r>
              <a:rPr lang="zh-CN" altLang="zh-CN" dirty="0"/>
              <a:t>、口语中介语研究、口语测试研究的宝贵资源</a:t>
            </a:r>
            <a:r>
              <a:rPr lang="en-US" altLang="zh-CN" dirty="0" smtClean="0"/>
              <a:t>,……</a:t>
            </a:r>
            <a:r>
              <a:rPr lang="zh-CN" altLang="zh-CN" dirty="0" smtClean="0"/>
              <a:t>”</a:t>
            </a:r>
            <a:endParaRPr lang="zh-CN" altLang="zh-CN" dirty="0"/>
          </a:p>
        </p:txBody>
      </p:sp>
    </p:spTree>
    <p:extLst>
      <p:ext uri="{BB962C8B-B14F-4D97-AF65-F5344CB8AC3E}">
        <p14:creationId xmlns:p14="http://schemas.microsoft.com/office/powerpoint/2010/main" val="914369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lnSpcReduction="10000"/>
          </a:bodyPr>
          <a:lstStyle/>
          <a:p>
            <a:r>
              <a:rPr lang="zh-CN" altLang="zh-CN" dirty="0"/>
              <a:t>张宝林、崔希亮、任杰</a:t>
            </a:r>
            <a:r>
              <a:rPr lang="zh-CN" altLang="en-US" dirty="0"/>
              <a:t>（</a:t>
            </a:r>
            <a:r>
              <a:rPr lang="en-US" altLang="zh-CN" dirty="0"/>
              <a:t>2004</a:t>
            </a:r>
            <a:r>
              <a:rPr lang="zh-CN" altLang="en-US" dirty="0"/>
              <a:t>）：</a:t>
            </a:r>
            <a:r>
              <a:rPr lang="zh-CN" altLang="zh-CN" dirty="0"/>
              <a:t>为</a:t>
            </a:r>
            <a:r>
              <a:rPr lang="zh-CN" altLang="zh-CN" dirty="0">
                <a:solidFill>
                  <a:srgbClr val="FF0000"/>
                </a:solidFill>
              </a:rPr>
              <a:t>汉语教学</a:t>
            </a:r>
            <a:r>
              <a:rPr lang="zh-CN" altLang="zh-CN" dirty="0"/>
              <a:t>与测试提供重要的参考与依据</a:t>
            </a:r>
            <a:r>
              <a:rPr lang="zh-CN" altLang="zh-CN" dirty="0" smtClean="0"/>
              <a:t>。</a:t>
            </a:r>
            <a:endParaRPr lang="en-US" altLang="zh-CN" dirty="0"/>
          </a:p>
          <a:p>
            <a:r>
              <a:rPr lang="zh-CN" altLang="zh-CN" dirty="0" smtClean="0"/>
              <a:t>张宝林（</a:t>
            </a:r>
            <a:r>
              <a:rPr lang="en-US" altLang="zh-CN" dirty="0" smtClean="0"/>
              <a:t>2010</a:t>
            </a:r>
            <a:r>
              <a:rPr lang="zh-CN" altLang="zh-CN" dirty="0" smtClean="0"/>
              <a:t>）</a:t>
            </a:r>
            <a:r>
              <a:rPr lang="zh-CN" altLang="en-US" dirty="0" smtClean="0"/>
              <a:t>：</a:t>
            </a:r>
            <a:r>
              <a:rPr lang="zh-CN" altLang="zh-CN" dirty="0" smtClean="0"/>
              <a:t>为</a:t>
            </a:r>
            <a:r>
              <a:rPr lang="zh-CN" altLang="zh-CN" dirty="0"/>
              <a:t>全球的</a:t>
            </a:r>
            <a:r>
              <a:rPr lang="zh-CN" altLang="zh-CN" dirty="0">
                <a:solidFill>
                  <a:srgbClr val="FF0000"/>
                </a:solidFill>
              </a:rPr>
              <a:t>汉语教学</a:t>
            </a:r>
            <a:r>
              <a:rPr lang="zh-CN" altLang="zh-CN" dirty="0"/>
              <a:t>及相关研究</a:t>
            </a:r>
            <a:r>
              <a:rPr lang="zh-CN" altLang="zh-CN" dirty="0" smtClean="0"/>
              <a:t>服务</a:t>
            </a:r>
            <a:r>
              <a:rPr lang="zh-CN" altLang="en-US" dirty="0" smtClean="0"/>
              <a:t>。</a:t>
            </a:r>
            <a:endParaRPr lang="en-US" altLang="zh-CN" dirty="0" smtClean="0"/>
          </a:p>
          <a:p>
            <a:r>
              <a:rPr lang="zh-CN" altLang="zh-CN" dirty="0" smtClean="0"/>
              <a:t>张宝林</a:t>
            </a:r>
            <a:r>
              <a:rPr lang="zh-CN" altLang="zh-CN" dirty="0"/>
              <a:t>、</a:t>
            </a:r>
            <a:r>
              <a:rPr lang="zh-CN" altLang="zh-CN" dirty="0" smtClean="0"/>
              <a:t>崔希亮（</a:t>
            </a:r>
            <a:r>
              <a:rPr lang="en-US" altLang="zh-CN" dirty="0" smtClean="0"/>
              <a:t>2013</a:t>
            </a:r>
            <a:r>
              <a:rPr lang="zh-CN" altLang="zh-CN" dirty="0" smtClean="0"/>
              <a:t>）</a:t>
            </a:r>
            <a:r>
              <a:rPr lang="zh-CN" altLang="en-US" dirty="0" smtClean="0"/>
              <a:t>：</a:t>
            </a:r>
            <a:r>
              <a:rPr lang="zh-CN" altLang="zh-CN" dirty="0" smtClean="0">
                <a:solidFill>
                  <a:srgbClr val="FF0000"/>
                </a:solidFill>
              </a:rPr>
              <a:t>全心全意</a:t>
            </a:r>
            <a:r>
              <a:rPr lang="zh-CN" altLang="zh-CN" dirty="0">
                <a:solidFill>
                  <a:srgbClr val="FF0000"/>
                </a:solidFill>
              </a:rPr>
              <a:t>地</a:t>
            </a:r>
            <a:r>
              <a:rPr lang="zh-CN" altLang="zh-CN" dirty="0"/>
              <a:t>为汉语的教学与研究</a:t>
            </a:r>
            <a:r>
              <a:rPr lang="zh-CN" altLang="zh-CN" dirty="0" smtClean="0"/>
              <a:t>服务</a:t>
            </a:r>
            <a:r>
              <a:rPr lang="zh-CN" altLang="en-US" dirty="0" smtClean="0"/>
              <a:t>。</a:t>
            </a:r>
            <a:endParaRPr lang="en-US" altLang="zh-CN" dirty="0" smtClean="0"/>
          </a:p>
          <a:p>
            <a:r>
              <a:rPr lang="zh-CN" altLang="zh-CN" dirty="0"/>
              <a:t>张宝林、崔希亮（</a:t>
            </a:r>
            <a:r>
              <a:rPr lang="en-US" altLang="zh-CN" dirty="0"/>
              <a:t>2015</a:t>
            </a:r>
            <a:r>
              <a:rPr lang="zh-CN" altLang="zh-CN" dirty="0"/>
              <a:t>）</a:t>
            </a:r>
            <a:r>
              <a:rPr lang="zh-CN" altLang="en-US" dirty="0"/>
              <a:t>：</a:t>
            </a:r>
            <a:r>
              <a:rPr lang="zh-CN" altLang="zh-CN" dirty="0">
                <a:solidFill>
                  <a:srgbClr val="FF0000"/>
                </a:solidFill>
              </a:rPr>
              <a:t>积极主动地、全心全意地</a:t>
            </a:r>
            <a:r>
              <a:rPr lang="zh-CN" altLang="zh-CN" dirty="0"/>
              <a:t>为全世界的汉语教学与研究服务</a:t>
            </a:r>
            <a:r>
              <a:rPr lang="zh-CN" altLang="en-US" dirty="0"/>
              <a:t>。</a:t>
            </a:r>
            <a:endParaRPr lang="zh-CN" altLang="zh-CN" dirty="0"/>
          </a:p>
        </p:txBody>
      </p:sp>
    </p:spTree>
    <p:extLst>
      <p:ext uri="{BB962C8B-B14F-4D97-AF65-F5344CB8AC3E}">
        <p14:creationId xmlns:p14="http://schemas.microsoft.com/office/powerpoint/2010/main" val="862053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a:xfrm>
            <a:off x="457200" y="1484784"/>
            <a:ext cx="8229600" cy="5112568"/>
          </a:xfrm>
        </p:spPr>
        <p:txBody>
          <a:bodyPr>
            <a:normAutofit fontScale="92500" lnSpcReduction="20000"/>
          </a:bodyPr>
          <a:lstStyle/>
          <a:p>
            <a:r>
              <a:rPr lang="en-US" altLang="zh-CN" dirty="0"/>
              <a:t>2</a:t>
            </a:r>
            <a:r>
              <a:rPr lang="zh-CN" altLang="zh-CN" dirty="0"/>
              <a:t>．</a:t>
            </a:r>
            <a:r>
              <a:rPr lang="en-US" altLang="zh-CN" dirty="0"/>
              <a:t>2</a:t>
            </a:r>
            <a:r>
              <a:rPr lang="zh-CN" altLang="zh-CN" dirty="0"/>
              <a:t>语料库应用上的两种“导向” </a:t>
            </a:r>
          </a:p>
          <a:p>
            <a:r>
              <a:rPr lang="en-US" altLang="zh-CN" dirty="0"/>
              <a:t>2</a:t>
            </a:r>
            <a:r>
              <a:rPr lang="zh-CN" altLang="zh-CN" dirty="0"/>
              <a:t>．</a:t>
            </a:r>
            <a:r>
              <a:rPr lang="en-US" altLang="zh-CN" dirty="0"/>
              <a:t>2</a:t>
            </a:r>
            <a:r>
              <a:rPr lang="zh-CN" altLang="zh-CN" dirty="0"/>
              <a:t>．</a:t>
            </a:r>
            <a:r>
              <a:rPr lang="en-US" altLang="zh-CN" dirty="0"/>
              <a:t>1</a:t>
            </a:r>
            <a:r>
              <a:rPr lang="zh-CN" altLang="zh-CN" dirty="0"/>
              <a:t>理论上的认识</a:t>
            </a:r>
          </a:p>
          <a:p>
            <a:r>
              <a:rPr lang="zh-CN" altLang="zh-CN" dirty="0"/>
              <a:t>焉德</a:t>
            </a:r>
            <a:r>
              <a:rPr lang="zh-CN" altLang="zh-CN" dirty="0" smtClean="0"/>
              <a:t>才</a:t>
            </a:r>
            <a:r>
              <a:rPr lang="zh-CN" altLang="en-US" dirty="0" smtClean="0"/>
              <a:t>等</a:t>
            </a:r>
            <a:r>
              <a:rPr lang="zh-CN" altLang="zh-CN" dirty="0" smtClean="0"/>
              <a:t>（</a:t>
            </a:r>
            <a:r>
              <a:rPr lang="en-US" altLang="zh-CN" dirty="0"/>
              <a:t>2013</a:t>
            </a:r>
            <a:r>
              <a:rPr lang="zh-CN" altLang="zh-CN" dirty="0"/>
              <a:t>：</a:t>
            </a:r>
            <a:r>
              <a:rPr lang="en-US" altLang="zh-CN" dirty="0"/>
              <a:t>157</a:t>
            </a:r>
            <a:r>
              <a:rPr lang="zh-CN" altLang="zh-CN" dirty="0" smtClean="0"/>
              <a:t>）并没有</a:t>
            </a:r>
            <a:r>
              <a:rPr lang="zh-CN" altLang="zh-CN" dirty="0"/>
              <a:t>具体说明什么是“研究导向”的语料库</a:t>
            </a:r>
            <a:r>
              <a:rPr lang="zh-CN" altLang="zh-CN" dirty="0" smtClean="0"/>
              <a:t>，</a:t>
            </a:r>
            <a:r>
              <a:rPr lang="zh-CN" altLang="en-US" dirty="0" smtClean="0"/>
              <a:t>而</a:t>
            </a:r>
            <a:r>
              <a:rPr lang="zh-CN" altLang="zh-CN" dirty="0" smtClean="0"/>
              <a:t>是</a:t>
            </a:r>
            <a:r>
              <a:rPr lang="zh-CN" altLang="en-US" dirty="0" smtClean="0"/>
              <a:t>说明</a:t>
            </a:r>
            <a:r>
              <a:rPr lang="zh-CN" altLang="zh-CN" dirty="0" smtClean="0"/>
              <a:t>了“教学导向型”的库即</a:t>
            </a:r>
            <a:r>
              <a:rPr lang="zh-CN" altLang="zh-CN" dirty="0"/>
              <a:t>“基于偏误反馈的对韩汉语词汇教学信息库”。其设想是“通过这个开放型的信息库，让每个从事对韩汉语教学的教师都能够对</a:t>
            </a:r>
            <a:r>
              <a:rPr lang="zh-CN" altLang="zh-CN" dirty="0">
                <a:solidFill>
                  <a:srgbClr val="FF0000"/>
                </a:solidFill>
              </a:rPr>
              <a:t>韩国学生习得汉语</a:t>
            </a:r>
            <a:r>
              <a:rPr lang="en-US" altLang="zh-CN" dirty="0">
                <a:solidFill>
                  <a:srgbClr val="FF0000"/>
                </a:solidFill>
              </a:rPr>
              <a:t>HSK</a:t>
            </a:r>
            <a:r>
              <a:rPr lang="zh-CN" altLang="zh-CN" dirty="0">
                <a:solidFill>
                  <a:srgbClr val="FF0000"/>
                </a:solidFill>
              </a:rPr>
              <a:t>大纲词的认知难度、常见迁移情况以及典型的偏误形态</a:t>
            </a:r>
            <a:r>
              <a:rPr lang="zh-CN" altLang="zh-CN" dirty="0"/>
              <a:t>有一个比较全面和充分的了解，可以随查随用。”其</a:t>
            </a:r>
            <a:r>
              <a:rPr lang="zh-CN" altLang="zh-CN" dirty="0" smtClean="0"/>
              <a:t>动机</a:t>
            </a:r>
            <a:r>
              <a:rPr lang="zh-CN" altLang="en-US" dirty="0" smtClean="0"/>
              <a:t>很好</a:t>
            </a:r>
            <a:r>
              <a:rPr lang="zh-CN" altLang="zh-CN" dirty="0" smtClean="0"/>
              <a:t>，</a:t>
            </a:r>
            <a:r>
              <a:rPr lang="zh-CN" altLang="zh-CN" dirty="0"/>
              <a:t>但</a:t>
            </a:r>
            <a:r>
              <a:rPr lang="zh-CN" altLang="zh-CN" dirty="0" smtClean="0">
                <a:solidFill>
                  <a:srgbClr val="FF0000"/>
                </a:solidFill>
              </a:rPr>
              <a:t>“词的认知</a:t>
            </a:r>
            <a:r>
              <a:rPr lang="zh-CN" altLang="zh-CN" dirty="0">
                <a:solidFill>
                  <a:srgbClr val="FF0000"/>
                </a:solidFill>
              </a:rPr>
              <a:t>难度</a:t>
            </a:r>
            <a:r>
              <a:rPr lang="zh-CN" altLang="zh-CN" dirty="0" smtClean="0">
                <a:solidFill>
                  <a:srgbClr val="FF0000"/>
                </a:solidFill>
              </a:rPr>
              <a:t>、常见迁移</a:t>
            </a:r>
            <a:r>
              <a:rPr lang="zh-CN" altLang="zh-CN" dirty="0">
                <a:solidFill>
                  <a:srgbClr val="FF0000"/>
                </a:solidFill>
              </a:rPr>
              <a:t>情况以及典型的偏误形态”从何而来？</a:t>
            </a:r>
            <a:r>
              <a:rPr lang="zh-CN" altLang="zh-CN" dirty="0"/>
              <a:t>这是一个语料库本身能够提供提供的信息吗</a:t>
            </a:r>
            <a:r>
              <a:rPr lang="zh-CN" altLang="zh-CN" dirty="0" smtClean="0"/>
              <a:t>？</a:t>
            </a:r>
            <a:endParaRPr lang="zh-CN" altLang="zh-CN" dirty="0"/>
          </a:p>
        </p:txBody>
      </p:sp>
    </p:spTree>
    <p:extLst>
      <p:ext uri="{BB962C8B-B14F-4D97-AF65-F5344CB8AC3E}">
        <p14:creationId xmlns:p14="http://schemas.microsoft.com/office/powerpoint/2010/main" val="4032678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a:bodyPr>
          <a:lstStyle/>
          <a:p>
            <a:r>
              <a:rPr lang="zh-CN" altLang="zh-CN" dirty="0"/>
              <a:t>林君峰（</a:t>
            </a:r>
            <a:r>
              <a:rPr lang="en-US" altLang="zh-CN" dirty="0"/>
              <a:t>2016</a:t>
            </a:r>
            <a:r>
              <a:rPr lang="zh-CN" altLang="zh-CN" dirty="0" smtClean="0"/>
              <a:t>）</a:t>
            </a:r>
            <a:r>
              <a:rPr lang="zh-CN" altLang="en-US" dirty="0" smtClean="0"/>
              <a:t>：</a:t>
            </a:r>
            <a:r>
              <a:rPr lang="zh-CN" altLang="zh-CN" dirty="0" smtClean="0"/>
              <a:t>汉语</a:t>
            </a:r>
            <a:r>
              <a:rPr lang="zh-CN" altLang="zh-CN" dirty="0"/>
              <a:t>中介语语料库“设计上偏重‘研究导向’，对教学需求考虑不够</a:t>
            </a:r>
            <a:r>
              <a:rPr lang="zh-CN" altLang="zh-CN" dirty="0" smtClean="0"/>
              <a:t>”</a:t>
            </a:r>
            <a:r>
              <a:rPr lang="zh-CN" altLang="en-US" dirty="0" smtClean="0"/>
              <a:t>。进而指出</a:t>
            </a:r>
            <a:r>
              <a:rPr lang="zh-CN" altLang="zh-CN" dirty="0" smtClean="0"/>
              <a:t>：两种</a:t>
            </a:r>
            <a:r>
              <a:rPr lang="zh-CN" altLang="zh-CN" dirty="0"/>
              <a:t>“导向”的区别，主要在于“查全”与“查准”，即</a:t>
            </a:r>
            <a:r>
              <a:rPr lang="zh-CN" altLang="zh-CN" dirty="0">
                <a:solidFill>
                  <a:srgbClr val="FF0000"/>
                </a:solidFill>
              </a:rPr>
              <a:t>“研究导向”需要“查全”</a:t>
            </a:r>
            <a:r>
              <a:rPr lang="zh-CN" altLang="zh-CN" dirty="0"/>
              <a:t>，</a:t>
            </a:r>
            <a:r>
              <a:rPr lang="zh-CN" altLang="zh-CN" dirty="0">
                <a:solidFill>
                  <a:srgbClr val="FF0000"/>
                </a:solidFill>
              </a:rPr>
              <a:t>“教学导向”需要“查准”</a:t>
            </a:r>
            <a:r>
              <a:rPr lang="zh-CN" altLang="zh-CN" dirty="0" smtClean="0"/>
              <a:t>。</a:t>
            </a:r>
            <a:endParaRPr lang="en-US" altLang="zh-CN" dirty="0" smtClean="0"/>
          </a:p>
          <a:p>
            <a:r>
              <a:rPr lang="zh-CN" altLang="zh-CN" dirty="0" smtClean="0"/>
              <a:t>然而，“研究导向”</a:t>
            </a:r>
            <a:r>
              <a:rPr lang="zh-CN" altLang="zh-CN" dirty="0"/>
              <a:t>真的不需要“查准”，而“教学导向”真的不需要“查全”吗</a:t>
            </a:r>
            <a:r>
              <a:rPr lang="zh-CN" altLang="zh-CN" dirty="0" smtClean="0"/>
              <a:t>？（</a:t>
            </a:r>
            <a:r>
              <a:rPr lang="zh-CN" altLang="zh-CN" dirty="0"/>
              <a:t>详见下文）</a:t>
            </a:r>
          </a:p>
        </p:txBody>
      </p:sp>
    </p:spTree>
    <p:extLst>
      <p:ext uri="{BB962C8B-B14F-4D97-AF65-F5344CB8AC3E}">
        <p14:creationId xmlns:p14="http://schemas.microsoft.com/office/powerpoint/2010/main" val="2513092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fontScale="92500" lnSpcReduction="10000"/>
          </a:bodyPr>
          <a:lstStyle/>
          <a:p>
            <a:r>
              <a:rPr lang="zh-CN" altLang="zh-CN" dirty="0"/>
              <a:t>郑艳群（</a:t>
            </a:r>
            <a:r>
              <a:rPr lang="en-US" altLang="zh-CN" dirty="0"/>
              <a:t>2013</a:t>
            </a:r>
            <a:r>
              <a:rPr lang="zh-CN" altLang="zh-CN" dirty="0" smtClean="0"/>
              <a:t>）：</a:t>
            </a:r>
            <a:r>
              <a:rPr lang="zh-CN" altLang="zh-CN" dirty="0"/>
              <a:t>“在</a:t>
            </a:r>
            <a:r>
              <a:rPr lang="zh-CN" altLang="zh-CN" dirty="0">
                <a:solidFill>
                  <a:srgbClr val="FF0000"/>
                </a:solidFill>
              </a:rPr>
              <a:t>学科建设和理论研究</a:t>
            </a:r>
            <a:r>
              <a:rPr lang="zh-CN" altLang="zh-CN" dirty="0"/>
              <a:t>方面，一个数量充足、具有代表性和平衡性、信息完备的汉语中介语语料库</a:t>
            </a:r>
            <a:r>
              <a:rPr lang="en-US" altLang="zh-CN" dirty="0"/>
              <a:t>(</a:t>
            </a:r>
            <a:r>
              <a:rPr lang="zh-CN" altLang="zh-CN" dirty="0"/>
              <a:t>数据库</a:t>
            </a:r>
            <a:r>
              <a:rPr lang="en-US" altLang="zh-CN" dirty="0"/>
              <a:t>)</a:t>
            </a:r>
            <a:r>
              <a:rPr lang="zh-CN" altLang="zh-CN" dirty="0"/>
              <a:t>可以为建立和发展汉语作为第二语言的学习理论打下坚实的基础，并为对外汉语教学</a:t>
            </a:r>
            <a:r>
              <a:rPr lang="zh-CN" altLang="zh-CN" dirty="0">
                <a:solidFill>
                  <a:schemeClr val="accent4">
                    <a:lumMod val="50000"/>
                  </a:schemeClr>
                </a:solidFill>
              </a:rPr>
              <a:t>总体设计、教材编写、课堂教学、成绩测试和水平考试等</a:t>
            </a:r>
            <a:r>
              <a:rPr lang="zh-CN" altLang="zh-CN" dirty="0"/>
              <a:t>研究提供可靠的依据；在</a:t>
            </a:r>
            <a:r>
              <a:rPr lang="zh-CN" altLang="zh-CN" dirty="0">
                <a:solidFill>
                  <a:srgbClr val="FF0000"/>
                </a:solidFill>
              </a:rPr>
              <a:t>教学实践</a:t>
            </a:r>
            <a:r>
              <a:rPr lang="zh-CN" altLang="zh-CN" dirty="0"/>
              <a:t>方面，它可以帮助教师了解学生的学习过程，用来分析、总结影响学习成效的因素，为教师</a:t>
            </a:r>
            <a:r>
              <a:rPr lang="zh-CN" altLang="zh-CN" dirty="0">
                <a:solidFill>
                  <a:schemeClr val="accent4">
                    <a:lumMod val="50000"/>
                  </a:schemeClr>
                </a:solidFill>
              </a:rPr>
              <a:t>有效地优化教学方法、有意识地按照学习规律组织教学</a:t>
            </a:r>
            <a:r>
              <a:rPr lang="zh-CN" altLang="zh-CN" dirty="0"/>
              <a:t>提供参考。</a:t>
            </a:r>
            <a:r>
              <a:rPr lang="zh-CN" altLang="zh-CN" dirty="0" smtClean="0"/>
              <a:t>”</a:t>
            </a:r>
            <a:endParaRPr lang="zh-CN" altLang="zh-CN" dirty="0"/>
          </a:p>
        </p:txBody>
      </p:sp>
    </p:spTree>
    <p:extLst>
      <p:ext uri="{BB962C8B-B14F-4D97-AF65-F5344CB8AC3E}">
        <p14:creationId xmlns:p14="http://schemas.microsoft.com/office/powerpoint/2010/main" val="9025605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a:bodyPr>
          <a:lstStyle/>
          <a:p>
            <a:r>
              <a:rPr lang="zh-CN" altLang="zh-CN" dirty="0"/>
              <a:t>郑文并未使用两个“导向”的概念，仅从概念上来看，“学科建设和理论研究”似乎比较接近“研究导向”；“教学实践”方面的研究，则明显应属“教学导向”。而从郑文的具体说明来看，“学科建设和理论研究”中的</a:t>
            </a:r>
            <a:r>
              <a:rPr lang="zh-CN" altLang="zh-CN" dirty="0">
                <a:solidFill>
                  <a:srgbClr val="FF0000"/>
                </a:solidFill>
              </a:rPr>
              <a:t>“教材编写、课堂教学、成绩测试和水平考试等研究”也属教学研究的内容</a:t>
            </a:r>
            <a:r>
              <a:rPr lang="zh-CN" altLang="zh-CN" dirty="0"/>
              <a:t>，也应归入</a:t>
            </a:r>
            <a:r>
              <a:rPr lang="zh-CN" altLang="zh-CN" dirty="0" smtClean="0"/>
              <a:t>“教学导向”。</a:t>
            </a:r>
            <a:endParaRPr lang="zh-CN" altLang="zh-CN" dirty="0"/>
          </a:p>
        </p:txBody>
      </p:sp>
    </p:spTree>
    <p:extLst>
      <p:ext uri="{BB962C8B-B14F-4D97-AF65-F5344CB8AC3E}">
        <p14:creationId xmlns:p14="http://schemas.microsoft.com/office/powerpoint/2010/main" val="2360173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a:bodyPr>
          <a:lstStyle/>
          <a:p>
            <a:r>
              <a:rPr lang="en-US" altLang="zh-CN" dirty="0"/>
              <a:t>2</a:t>
            </a:r>
            <a:r>
              <a:rPr lang="zh-CN" altLang="zh-CN" dirty="0"/>
              <a:t>．</a:t>
            </a:r>
            <a:r>
              <a:rPr lang="en-US" altLang="zh-CN" dirty="0"/>
              <a:t>2</a:t>
            </a:r>
            <a:r>
              <a:rPr lang="zh-CN" altLang="zh-CN" dirty="0"/>
              <a:t>．</a:t>
            </a:r>
            <a:r>
              <a:rPr lang="en-US" altLang="zh-CN" dirty="0"/>
              <a:t>2</a:t>
            </a:r>
            <a:r>
              <a:rPr lang="zh-CN" altLang="zh-CN" dirty="0"/>
              <a:t>语料库的实际应用</a:t>
            </a:r>
          </a:p>
          <a:p>
            <a:r>
              <a:rPr lang="zh-CN" altLang="zh-CN" dirty="0"/>
              <a:t>与汉语中介语语料库建设与应用相关的研究，可以分为对外汉语教学领域的</a:t>
            </a:r>
            <a:r>
              <a:rPr lang="zh-CN" altLang="zh-CN" dirty="0">
                <a:solidFill>
                  <a:srgbClr val="FF0000"/>
                </a:solidFill>
              </a:rPr>
              <a:t>习得</a:t>
            </a:r>
            <a:r>
              <a:rPr lang="zh-CN" altLang="zh-CN" dirty="0" smtClean="0">
                <a:solidFill>
                  <a:srgbClr val="FF0000"/>
                </a:solidFill>
              </a:rPr>
              <a:t>研究</a:t>
            </a:r>
            <a:r>
              <a:rPr lang="zh-CN" altLang="en-US" dirty="0" smtClean="0">
                <a:solidFill>
                  <a:srgbClr val="FF0000"/>
                </a:solidFill>
              </a:rPr>
              <a:t>、</a:t>
            </a:r>
            <a:r>
              <a:rPr lang="zh-CN" altLang="zh-CN" dirty="0" smtClean="0">
                <a:solidFill>
                  <a:srgbClr val="FF0000"/>
                </a:solidFill>
              </a:rPr>
              <a:t>教学</a:t>
            </a:r>
            <a:r>
              <a:rPr lang="zh-CN" altLang="zh-CN" dirty="0">
                <a:solidFill>
                  <a:srgbClr val="FF0000"/>
                </a:solidFill>
              </a:rPr>
              <a:t>研究、教材研究、语料库建设研究、汉语本体研究、词典研究、测试研究、教育研究、大纲研究、其他研究</a:t>
            </a:r>
            <a:r>
              <a:rPr lang="zh-CN" altLang="zh-CN" dirty="0"/>
              <a:t>等</a:t>
            </a:r>
            <a:r>
              <a:rPr lang="en-US" altLang="zh-CN" dirty="0"/>
              <a:t>10</a:t>
            </a:r>
            <a:r>
              <a:rPr lang="zh-CN" altLang="zh-CN" dirty="0"/>
              <a:t>类。</a:t>
            </a:r>
            <a:r>
              <a:rPr lang="zh-CN" altLang="zh-CN" dirty="0" smtClean="0"/>
              <a:t>下面以</a:t>
            </a:r>
            <a:r>
              <a:rPr lang="zh-CN" altLang="zh-CN" dirty="0"/>
              <a:t>根据或参考“</a:t>
            </a:r>
            <a:r>
              <a:rPr lang="en-US" altLang="zh-CN" dirty="0"/>
              <a:t>HSK</a:t>
            </a:r>
            <a:r>
              <a:rPr lang="zh-CN" altLang="zh-CN" dirty="0"/>
              <a:t>动态作文语料库”进行的研究为例，说明各类研究的数量及所占比例</a:t>
            </a:r>
            <a:r>
              <a:rPr lang="zh-CN" altLang="zh-CN" dirty="0" smtClean="0"/>
              <a:t>。</a:t>
            </a:r>
            <a:endParaRPr lang="zh-CN" altLang="zh-CN" dirty="0"/>
          </a:p>
          <a:p>
            <a:endParaRPr lang="zh-CN" altLang="zh-CN" dirty="0"/>
          </a:p>
        </p:txBody>
      </p:sp>
    </p:spTree>
    <p:extLst>
      <p:ext uri="{BB962C8B-B14F-4D97-AF65-F5344CB8AC3E}">
        <p14:creationId xmlns:p14="http://schemas.microsoft.com/office/powerpoint/2010/main" val="3177486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graphicFrame>
        <p:nvGraphicFramePr>
          <p:cNvPr id="4" name="内容占位符 3"/>
          <p:cNvGraphicFramePr>
            <a:graphicFrameLocks noGrp="1"/>
          </p:cNvGraphicFramePr>
          <p:nvPr>
            <p:ph idx="1"/>
            <p:extLst>
              <p:ext uri="{D42A27DB-BD31-4B8C-83A1-F6EECF244321}">
                <p14:modId xmlns:p14="http://schemas.microsoft.com/office/powerpoint/2010/main" val="3380524165"/>
              </p:ext>
            </p:extLst>
          </p:nvPr>
        </p:nvGraphicFramePr>
        <p:xfrm>
          <a:off x="457200" y="1600200"/>
          <a:ext cx="8229600" cy="468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7514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graphicFrame>
        <p:nvGraphicFramePr>
          <p:cNvPr id="4" name="内容占位符 3"/>
          <p:cNvGraphicFramePr>
            <a:graphicFrameLocks noGrp="1"/>
          </p:cNvGraphicFramePr>
          <p:nvPr>
            <p:ph idx="1"/>
          </p:nvPr>
        </p:nvGraphicFramePr>
        <p:xfrm>
          <a:off x="457200" y="1600200"/>
          <a:ext cx="8229600" cy="468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8291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fontScale="77500" lnSpcReduction="20000"/>
          </a:bodyPr>
          <a:lstStyle/>
          <a:p>
            <a:r>
              <a:rPr lang="zh-CN" altLang="zh-CN" dirty="0" smtClean="0"/>
              <a:t>习得</a:t>
            </a:r>
            <a:r>
              <a:rPr lang="zh-CN" altLang="zh-CN" dirty="0"/>
              <a:t>研究和教学</a:t>
            </a:r>
            <a:r>
              <a:rPr lang="zh-CN" altLang="zh-CN" dirty="0" smtClean="0"/>
              <a:t>研究占</a:t>
            </a:r>
            <a:r>
              <a:rPr lang="zh-CN" altLang="zh-CN" dirty="0"/>
              <a:t>比分别高达</a:t>
            </a:r>
            <a:r>
              <a:rPr lang="en-US" altLang="zh-CN" dirty="0"/>
              <a:t>47%</a:t>
            </a:r>
            <a:r>
              <a:rPr lang="zh-CN" altLang="zh-CN" dirty="0"/>
              <a:t>和</a:t>
            </a:r>
            <a:r>
              <a:rPr lang="en-US" altLang="zh-CN" dirty="0"/>
              <a:t>40%</a:t>
            </a:r>
            <a:r>
              <a:rPr lang="zh-CN" altLang="zh-CN" dirty="0" smtClean="0"/>
              <a:t>。</a:t>
            </a:r>
            <a:endParaRPr lang="en-US" altLang="zh-CN" dirty="0" smtClean="0"/>
          </a:p>
          <a:p>
            <a:endParaRPr lang="en-US" altLang="zh-CN" sz="1000" dirty="0" smtClean="0"/>
          </a:p>
          <a:p>
            <a:r>
              <a:rPr lang="zh-CN" altLang="zh-CN" dirty="0" smtClean="0"/>
              <a:t>教学</a:t>
            </a:r>
            <a:r>
              <a:rPr lang="zh-CN" altLang="zh-CN" dirty="0"/>
              <a:t>研究本身就是面向教学的，当然属于“教学导向”。而习得研究是否也应归入“教学导向”呢</a:t>
            </a:r>
            <a:r>
              <a:rPr lang="zh-CN" altLang="zh-CN" dirty="0" smtClean="0"/>
              <a:t>？</a:t>
            </a:r>
            <a:endParaRPr lang="en-US" altLang="zh-CN" dirty="0" smtClean="0"/>
          </a:p>
          <a:p>
            <a:endParaRPr lang="en-US" altLang="zh-CN" sz="1000" dirty="0" smtClean="0"/>
          </a:p>
          <a:p>
            <a:r>
              <a:rPr lang="zh-CN" altLang="zh-CN" dirty="0" smtClean="0"/>
              <a:t>这</a:t>
            </a:r>
            <a:r>
              <a:rPr lang="zh-CN" altLang="zh-CN" dirty="0"/>
              <a:t>类研究的实施者大多为教学一线的汉语教师和对外汉语相关专业的研究生，他们</a:t>
            </a:r>
            <a:r>
              <a:rPr lang="zh-CN" altLang="zh-CN" dirty="0">
                <a:solidFill>
                  <a:srgbClr val="FF0000"/>
                </a:solidFill>
              </a:rPr>
              <a:t>在教学实践中发现问题，进行研究，研究的出发点和落脚点也是要指导和改进教学</a:t>
            </a:r>
            <a:r>
              <a:rPr lang="zh-CN" altLang="zh-CN" dirty="0"/>
              <a:t>。一个十分突出的表现是，这类论文的最后一部分一般都是教学建议或教学对策，都是以教学为旨归的。因此，这种研究也完全是面向教学的</a:t>
            </a:r>
            <a:r>
              <a:rPr lang="zh-CN" altLang="zh-CN" dirty="0" smtClean="0"/>
              <a:t>。</a:t>
            </a:r>
            <a:endParaRPr lang="en-US" altLang="zh-CN" dirty="0" smtClean="0"/>
          </a:p>
          <a:p>
            <a:endParaRPr lang="zh-CN" altLang="zh-CN" sz="1000" dirty="0"/>
          </a:p>
          <a:p>
            <a:r>
              <a:rPr lang="zh-CN" altLang="zh-CN" dirty="0"/>
              <a:t>其实，对外汉语教学领域的教材研究、词典研究、测试研究、教学大纲研究，乃至于教学相关的本体研究，也都是面向教学的，都应归入“教学导向”的范畴</a:t>
            </a:r>
            <a:r>
              <a:rPr lang="zh-CN" altLang="zh-CN" dirty="0" smtClean="0"/>
              <a:t>。</a:t>
            </a:r>
            <a:endParaRPr lang="zh-CN" altLang="zh-CN" dirty="0"/>
          </a:p>
        </p:txBody>
      </p:sp>
    </p:spTree>
    <p:extLst>
      <p:ext uri="{BB962C8B-B14F-4D97-AF65-F5344CB8AC3E}">
        <p14:creationId xmlns:p14="http://schemas.microsoft.com/office/powerpoint/2010/main" val="2589159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solidFill>
                  <a:srgbClr val="FF0000"/>
                </a:solidFill>
              </a:rPr>
              <a:t>提  纲</a:t>
            </a:r>
            <a:endParaRPr lang="zh-CN" altLang="en-US" dirty="0">
              <a:solidFill>
                <a:srgbClr val="FF0000"/>
              </a:solidFill>
            </a:endParaRPr>
          </a:p>
        </p:txBody>
      </p:sp>
      <p:sp>
        <p:nvSpPr>
          <p:cNvPr id="3" name="内容占位符 2"/>
          <p:cNvSpPr>
            <a:spLocks noGrp="1"/>
          </p:cNvSpPr>
          <p:nvPr>
            <p:ph idx="1"/>
          </p:nvPr>
        </p:nvSpPr>
        <p:spPr/>
        <p:txBody>
          <a:bodyPr>
            <a:normAutofit/>
          </a:bodyPr>
          <a:lstStyle/>
          <a:p>
            <a:r>
              <a:rPr lang="en-US" altLang="zh-CN" dirty="0"/>
              <a:t>1</a:t>
            </a:r>
            <a:r>
              <a:rPr lang="zh-CN" altLang="zh-CN" dirty="0"/>
              <a:t>．</a:t>
            </a:r>
            <a:r>
              <a:rPr lang="zh-CN" altLang="zh-CN" dirty="0" smtClean="0"/>
              <a:t>引言</a:t>
            </a:r>
            <a:endParaRPr lang="en-US" altLang="zh-CN" dirty="0" smtClean="0"/>
          </a:p>
          <a:p>
            <a:endParaRPr lang="en-US" altLang="zh-CN" sz="1000" dirty="0" smtClean="0"/>
          </a:p>
          <a:p>
            <a:r>
              <a:rPr lang="en-US" altLang="zh-CN" dirty="0"/>
              <a:t>2</a:t>
            </a:r>
            <a:r>
              <a:rPr lang="zh-CN" altLang="zh-CN" dirty="0"/>
              <a:t>．语料库的建设目的与应用</a:t>
            </a:r>
            <a:r>
              <a:rPr lang="zh-CN" altLang="zh-CN" dirty="0" smtClean="0"/>
              <a:t>方式</a:t>
            </a:r>
            <a:endParaRPr lang="en-US" altLang="zh-CN" dirty="0" smtClean="0"/>
          </a:p>
          <a:p>
            <a:endParaRPr lang="zh-CN" altLang="zh-CN" sz="1000" dirty="0"/>
          </a:p>
          <a:p>
            <a:r>
              <a:rPr lang="en-US" altLang="zh-CN" dirty="0"/>
              <a:t>3</a:t>
            </a:r>
            <a:r>
              <a:rPr lang="zh-CN" altLang="zh-CN" dirty="0"/>
              <a:t>．面向课堂教学的语料库</a:t>
            </a:r>
            <a:r>
              <a:rPr lang="zh-CN" altLang="zh-CN" dirty="0" smtClean="0"/>
              <a:t>应用</a:t>
            </a:r>
            <a:endParaRPr lang="en-US" altLang="zh-CN" dirty="0" smtClean="0"/>
          </a:p>
          <a:p>
            <a:endParaRPr lang="zh-CN" altLang="zh-CN" sz="1000" dirty="0"/>
          </a:p>
          <a:p>
            <a:r>
              <a:rPr lang="en-US" altLang="zh-CN" dirty="0"/>
              <a:t>4</a:t>
            </a:r>
            <a:r>
              <a:rPr lang="zh-CN" altLang="zh-CN" dirty="0"/>
              <a:t>．基于语料库的综合教学</a:t>
            </a:r>
            <a:r>
              <a:rPr lang="zh-CN" altLang="zh-CN" dirty="0" smtClean="0"/>
              <a:t>服务</a:t>
            </a:r>
            <a:r>
              <a:rPr lang="zh-CN" altLang="en-US" dirty="0" smtClean="0"/>
              <a:t>系统</a:t>
            </a:r>
            <a:endParaRPr lang="en-US" altLang="zh-CN" dirty="0" smtClean="0"/>
          </a:p>
          <a:p>
            <a:endParaRPr lang="zh-CN" altLang="zh-CN" sz="1000" dirty="0"/>
          </a:p>
          <a:p>
            <a:r>
              <a:rPr lang="en-US" altLang="zh-CN" dirty="0"/>
              <a:t>5</a:t>
            </a:r>
            <a:r>
              <a:rPr lang="zh-CN" altLang="zh-CN" dirty="0"/>
              <a:t>．</a:t>
            </a:r>
            <a:r>
              <a:rPr lang="zh-CN" altLang="zh-CN" dirty="0" smtClean="0"/>
              <a:t>结语</a:t>
            </a:r>
            <a:endParaRPr lang="zh-CN" altLang="zh-CN" dirty="0"/>
          </a:p>
        </p:txBody>
      </p:sp>
    </p:spTree>
    <p:extLst>
      <p:ext uri="{BB962C8B-B14F-4D97-AF65-F5344CB8AC3E}">
        <p14:creationId xmlns:p14="http://schemas.microsoft.com/office/powerpoint/2010/main" val="87762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fontScale="85000" lnSpcReduction="10000"/>
          </a:bodyPr>
          <a:lstStyle/>
          <a:p>
            <a:r>
              <a:rPr lang="zh-CN" altLang="zh-CN" dirty="0" smtClean="0">
                <a:solidFill>
                  <a:srgbClr val="FF0000"/>
                </a:solidFill>
              </a:rPr>
              <a:t>问题：</a:t>
            </a:r>
            <a:endParaRPr lang="en-US" altLang="zh-CN" dirty="0" smtClean="0">
              <a:solidFill>
                <a:srgbClr val="FF0000"/>
              </a:solidFill>
            </a:endParaRPr>
          </a:p>
          <a:p>
            <a:r>
              <a:rPr lang="zh-CN" altLang="zh-CN" dirty="0" smtClean="0"/>
              <a:t>既然</a:t>
            </a:r>
            <a:r>
              <a:rPr lang="zh-CN" altLang="zh-CN" dirty="0"/>
              <a:t>上述研究都源于教学并以改进教学为旨归，属于“教学导向”的范畴，对教学有极为重要的指导与促进作用，那么为什么“很多教师感觉，建设汉语中介语语料库似乎更多是为了科研的需要，与课堂教学关系不大”</a:t>
            </a:r>
            <a:r>
              <a:rPr lang="zh-CN" altLang="zh-CN" dirty="0" smtClean="0"/>
              <a:t>？</a:t>
            </a:r>
            <a:endParaRPr lang="en-US" altLang="zh-CN" dirty="0" smtClean="0"/>
          </a:p>
          <a:p>
            <a:r>
              <a:rPr lang="zh-CN" altLang="zh-CN" dirty="0" smtClean="0"/>
              <a:t>为什么</a:t>
            </a:r>
            <a:r>
              <a:rPr lang="zh-CN" altLang="zh-CN" dirty="0"/>
              <a:t>“一些关于汉语中介语的研究成果却由于种种原因无法及时反馈并充实到课堂教学信息中去”</a:t>
            </a:r>
            <a:r>
              <a:rPr lang="zh-CN" altLang="zh-CN" dirty="0" smtClean="0"/>
              <a:t>？</a:t>
            </a:r>
            <a:endParaRPr lang="en-US" altLang="zh-CN" dirty="0" smtClean="0"/>
          </a:p>
          <a:p>
            <a:r>
              <a:rPr lang="zh-CN" altLang="zh-CN" dirty="0" smtClean="0"/>
              <a:t>所谓</a:t>
            </a:r>
            <a:r>
              <a:rPr lang="zh-CN" altLang="zh-CN" dirty="0"/>
              <a:t>的“种种原因”是什么</a:t>
            </a:r>
            <a:r>
              <a:rPr lang="zh-CN" altLang="zh-CN" dirty="0" smtClean="0"/>
              <a:t>？</a:t>
            </a:r>
            <a:endParaRPr lang="en-US" altLang="zh-CN" dirty="0" smtClean="0"/>
          </a:p>
          <a:p>
            <a:r>
              <a:rPr lang="zh-CN" altLang="zh-CN" dirty="0" smtClean="0"/>
              <a:t>“有待加强”</a:t>
            </a:r>
            <a:r>
              <a:rPr lang="zh-CN" altLang="zh-CN" dirty="0"/>
              <a:t>的“汉语中介语语料库建设与课堂教学的对接与融合”又究竟指什么呢</a:t>
            </a:r>
            <a:r>
              <a:rPr lang="zh-CN" altLang="zh-CN" dirty="0" smtClean="0"/>
              <a:t>？</a:t>
            </a:r>
            <a:endParaRPr lang="zh-CN" altLang="zh-CN" dirty="0"/>
          </a:p>
        </p:txBody>
      </p:sp>
    </p:spTree>
    <p:extLst>
      <p:ext uri="{BB962C8B-B14F-4D97-AF65-F5344CB8AC3E}">
        <p14:creationId xmlns:p14="http://schemas.microsoft.com/office/powerpoint/2010/main" val="872665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a:xfrm>
            <a:off x="457200" y="1484784"/>
            <a:ext cx="8229600" cy="5112568"/>
          </a:xfrm>
        </p:spPr>
        <p:txBody>
          <a:bodyPr>
            <a:normAutofit fontScale="62500" lnSpcReduction="20000"/>
          </a:bodyPr>
          <a:lstStyle/>
          <a:p>
            <a:r>
              <a:rPr lang="en-US" altLang="zh-CN" dirty="0"/>
              <a:t>2</a:t>
            </a:r>
            <a:r>
              <a:rPr lang="zh-CN" altLang="zh-CN" dirty="0"/>
              <a:t>．</a:t>
            </a:r>
            <a:r>
              <a:rPr lang="en-US" altLang="zh-CN" dirty="0"/>
              <a:t>3</a:t>
            </a:r>
            <a:r>
              <a:rPr lang="zh-CN" altLang="zh-CN" dirty="0"/>
              <a:t>问题的</a:t>
            </a:r>
            <a:r>
              <a:rPr lang="zh-CN" altLang="zh-CN" dirty="0" smtClean="0"/>
              <a:t>症结</a:t>
            </a:r>
            <a:endParaRPr lang="en-US" altLang="zh-CN" dirty="0" smtClean="0"/>
          </a:p>
          <a:p>
            <a:endParaRPr lang="zh-CN" altLang="zh-CN" sz="1500" dirty="0"/>
          </a:p>
          <a:p>
            <a:r>
              <a:rPr lang="en-US" altLang="zh-CN" dirty="0"/>
              <a:t>2</a:t>
            </a:r>
            <a:r>
              <a:rPr lang="zh-CN" altLang="zh-CN" dirty="0"/>
              <a:t>．</a:t>
            </a:r>
            <a:r>
              <a:rPr lang="en-US" altLang="zh-CN" dirty="0"/>
              <a:t>3</a:t>
            </a:r>
            <a:r>
              <a:rPr lang="zh-CN" altLang="zh-CN" dirty="0"/>
              <a:t>．</a:t>
            </a:r>
            <a:r>
              <a:rPr lang="en-US" altLang="zh-CN" dirty="0"/>
              <a:t>1</a:t>
            </a:r>
            <a:r>
              <a:rPr lang="zh-CN" altLang="zh-CN" dirty="0"/>
              <a:t>两种“导向”的密不可分性</a:t>
            </a:r>
          </a:p>
          <a:p>
            <a:r>
              <a:rPr lang="zh-CN" altLang="zh-CN" dirty="0"/>
              <a:t>语料库可以用于教学方面的相关研究，</a:t>
            </a:r>
            <a:r>
              <a:rPr lang="zh-CN" altLang="zh-CN" dirty="0" smtClean="0"/>
              <a:t>例如习得</a:t>
            </a:r>
            <a:r>
              <a:rPr lang="zh-CN" altLang="zh-CN" dirty="0"/>
              <a:t>研究；也可以“直接”用于课堂教学，例如“数据驱动的学习”和“翻转课堂”</a:t>
            </a:r>
            <a:r>
              <a:rPr lang="zh-CN" altLang="zh-CN" dirty="0" smtClean="0"/>
              <a:t>。</a:t>
            </a:r>
            <a:endParaRPr lang="en-US" altLang="zh-CN" dirty="0" smtClean="0"/>
          </a:p>
          <a:p>
            <a:endParaRPr lang="en-US" altLang="zh-CN" sz="1300" dirty="0" smtClean="0"/>
          </a:p>
          <a:p>
            <a:r>
              <a:rPr lang="zh-CN" altLang="zh-CN" dirty="0" smtClean="0"/>
              <a:t>“研究导向”</a:t>
            </a:r>
            <a:r>
              <a:rPr lang="zh-CN" altLang="zh-CN" dirty="0"/>
              <a:t>“教学导向”的命题可以成立</a:t>
            </a:r>
            <a:r>
              <a:rPr lang="zh-CN" altLang="zh-CN" dirty="0" smtClean="0"/>
              <a:t>。</a:t>
            </a:r>
            <a:endParaRPr lang="en-US" altLang="zh-CN" dirty="0" smtClean="0"/>
          </a:p>
          <a:p>
            <a:endParaRPr lang="en-US" altLang="zh-CN" sz="1300" dirty="0" smtClean="0"/>
          </a:p>
          <a:p>
            <a:r>
              <a:rPr lang="zh-CN" altLang="zh-CN" dirty="0" smtClean="0"/>
              <a:t>但</a:t>
            </a:r>
            <a:r>
              <a:rPr lang="zh-CN" altLang="zh-CN" dirty="0"/>
              <a:t>“查全”与“查准”并不足以区分两种“导向”。因为根据研究的具体情况，“研究导向”的应用不仅需要“查全”，也常常需要“查准”。例如研究离合词的习得情况，不仅要检索出所有的离合词，有时也要单独看看某一个离合词的具体使用情况，例如“帮忙”。而“教学导向”的应用，也不仅需要“查准”，有时也要“查全”。例如在进行离合词“帮忙”的教学时，也要联系其他离合词来说明其特点与用法。从这个角度看，所谓的</a:t>
            </a:r>
            <a:r>
              <a:rPr lang="zh-CN" altLang="zh-CN" dirty="0">
                <a:solidFill>
                  <a:srgbClr val="FF0000"/>
                </a:solidFill>
              </a:rPr>
              <a:t>“研究导向”与“教学导向”并非对立关系，而是你中有我、我中有你、难以明确划出界线的同一关系，二者是密不可分的</a:t>
            </a:r>
            <a:r>
              <a:rPr lang="zh-CN" altLang="zh-CN" dirty="0"/>
              <a:t>。即使是教学中要从语料库里找个例子，也要看看该例与要说明的问题是否合适与恰当，讲解时是否便于讲清楚，都要经过一个研究的</a:t>
            </a:r>
            <a:r>
              <a:rPr lang="zh-CN" altLang="zh-CN" dirty="0" smtClean="0"/>
              <a:t>过程。</a:t>
            </a:r>
            <a:endParaRPr lang="en-US" altLang="zh-CN" dirty="0" smtClean="0"/>
          </a:p>
          <a:p>
            <a:endParaRPr lang="en-US" altLang="zh-CN" sz="1300" dirty="0" smtClean="0"/>
          </a:p>
          <a:p>
            <a:r>
              <a:rPr lang="zh-CN" altLang="zh-CN" dirty="0" smtClean="0">
                <a:solidFill>
                  <a:srgbClr val="FF0000"/>
                </a:solidFill>
              </a:rPr>
              <a:t>与</a:t>
            </a:r>
            <a:r>
              <a:rPr lang="zh-CN" altLang="zh-CN" dirty="0">
                <a:solidFill>
                  <a:srgbClr val="FF0000"/>
                </a:solidFill>
              </a:rPr>
              <a:t>“研究导向”完全分离的“教学导向”是根本不存在的</a:t>
            </a:r>
            <a:r>
              <a:rPr lang="zh-CN" altLang="zh-CN" dirty="0" smtClean="0"/>
              <a:t>。</a:t>
            </a:r>
            <a:endParaRPr lang="zh-CN" altLang="zh-CN" dirty="0"/>
          </a:p>
        </p:txBody>
      </p:sp>
    </p:spTree>
    <p:extLst>
      <p:ext uri="{BB962C8B-B14F-4D97-AF65-F5344CB8AC3E}">
        <p14:creationId xmlns:p14="http://schemas.microsoft.com/office/powerpoint/2010/main" val="1232278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a:xfrm>
            <a:off x="457200" y="1484784"/>
            <a:ext cx="8229600" cy="5112568"/>
          </a:xfrm>
        </p:spPr>
        <p:txBody>
          <a:bodyPr>
            <a:normAutofit/>
          </a:bodyPr>
          <a:lstStyle/>
          <a:p>
            <a:r>
              <a:rPr lang="en-US" altLang="zh-CN" dirty="0"/>
              <a:t>2</a:t>
            </a:r>
            <a:r>
              <a:rPr lang="zh-CN" altLang="zh-CN" dirty="0"/>
              <a:t>．</a:t>
            </a:r>
            <a:r>
              <a:rPr lang="en-US" altLang="zh-CN" dirty="0"/>
              <a:t>3</a:t>
            </a:r>
            <a:r>
              <a:rPr lang="zh-CN" altLang="zh-CN" dirty="0"/>
              <a:t>．</a:t>
            </a:r>
            <a:r>
              <a:rPr lang="en-US" altLang="zh-CN" dirty="0"/>
              <a:t>2</a:t>
            </a:r>
            <a:r>
              <a:rPr lang="zh-CN" altLang="zh-CN" dirty="0"/>
              <a:t>教师的职业特征</a:t>
            </a:r>
          </a:p>
          <a:p>
            <a:r>
              <a:rPr lang="zh-CN" altLang="zh-CN" dirty="0" smtClean="0"/>
              <a:t>个体性</a:t>
            </a:r>
            <a:r>
              <a:rPr lang="zh-CN" altLang="en-US" dirty="0" smtClean="0"/>
              <a:t>：</a:t>
            </a:r>
            <a:r>
              <a:rPr lang="zh-CN" altLang="zh-CN" dirty="0" smtClean="0"/>
              <a:t>决定</a:t>
            </a:r>
            <a:r>
              <a:rPr lang="zh-CN" altLang="zh-CN" dirty="0"/>
              <a:t>了教师在课堂上不可能得到别人的及时帮助，遇到问题只能自己</a:t>
            </a:r>
            <a:r>
              <a:rPr lang="zh-CN" altLang="zh-CN" dirty="0" smtClean="0"/>
              <a:t>解决</a:t>
            </a:r>
            <a:r>
              <a:rPr lang="zh-CN" altLang="en-US" dirty="0" smtClean="0"/>
              <a:t>。</a:t>
            </a:r>
            <a:endParaRPr lang="en-US" altLang="zh-CN" dirty="0" smtClean="0"/>
          </a:p>
          <a:p>
            <a:r>
              <a:rPr lang="zh-CN" altLang="zh-CN" dirty="0" smtClean="0"/>
              <a:t>创造性</a:t>
            </a:r>
            <a:r>
              <a:rPr lang="zh-CN" altLang="en-US" dirty="0" smtClean="0"/>
              <a:t>：</a:t>
            </a:r>
            <a:r>
              <a:rPr lang="zh-CN" altLang="zh-CN" dirty="0" smtClean="0"/>
              <a:t>决定</a:t>
            </a:r>
            <a:r>
              <a:rPr lang="zh-CN" altLang="zh-CN" dirty="0"/>
              <a:t>了教师生涯的辛勤，在教学的各个环节中都要付出艰辛的劳动。</a:t>
            </a:r>
          </a:p>
          <a:p>
            <a:r>
              <a:rPr lang="zh-CN" altLang="zh-CN" dirty="0" smtClean="0"/>
              <a:t>要</a:t>
            </a:r>
            <a:r>
              <a:rPr lang="zh-CN" altLang="en-US" dirty="0" smtClean="0"/>
              <a:t>想</a:t>
            </a:r>
            <a:r>
              <a:rPr lang="zh-CN" altLang="zh-CN" dirty="0" smtClean="0"/>
              <a:t>取得</a:t>
            </a:r>
            <a:r>
              <a:rPr lang="zh-CN" altLang="zh-CN" dirty="0"/>
              <a:t>好的学习效果</a:t>
            </a:r>
            <a:r>
              <a:rPr lang="zh-CN" altLang="zh-CN" dirty="0" smtClean="0"/>
              <a:t>，必须</a:t>
            </a:r>
            <a:r>
              <a:rPr lang="zh-CN" altLang="zh-CN" dirty="0"/>
              <a:t>踏下心来，开动脑筋，认真备课，努力钻研，</a:t>
            </a:r>
            <a:r>
              <a:rPr lang="zh-CN" altLang="zh-CN" dirty="0">
                <a:solidFill>
                  <a:srgbClr val="FF0000"/>
                </a:solidFill>
              </a:rPr>
              <a:t>“研究导向”必不可少</a:t>
            </a:r>
            <a:r>
              <a:rPr lang="zh-CN" altLang="zh-CN" dirty="0" smtClean="0"/>
              <a:t>。</a:t>
            </a:r>
            <a:endParaRPr lang="zh-CN" altLang="zh-CN" dirty="0"/>
          </a:p>
        </p:txBody>
      </p:sp>
    </p:spTree>
    <p:extLst>
      <p:ext uri="{BB962C8B-B14F-4D97-AF65-F5344CB8AC3E}">
        <p14:creationId xmlns:p14="http://schemas.microsoft.com/office/powerpoint/2010/main" val="3451094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a:xfrm>
            <a:off x="457200" y="1484784"/>
            <a:ext cx="8229600" cy="5112568"/>
          </a:xfrm>
        </p:spPr>
        <p:txBody>
          <a:bodyPr>
            <a:normAutofit fontScale="92500" lnSpcReduction="10000"/>
          </a:bodyPr>
          <a:lstStyle/>
          <a:p>
            <a:r>
              <a:rPr lang="zh-CN" altLang="zh-CN" dirty="0"/>
              <a:t>卢福波（</a:t>
            </a:r>
            <a:r>
              <a:rPr lang="en-US" altLang="zh-CN" dirty="0"/>
              <a:t>2002</a:t>
            </a:r>
            <a:r>
              <a:rPr lang="zh-CN" altLang="zh-CN" dirty="0" smtClean="0"/>
              <a:t>）：</a:t>
            </a:r>
            <a:r>
              <a:rPr lang="zh-CN" altLang="zh-CN" dirty="0"/>
              <a:t>“对外汉语语法教学难就难在要把那些研究得较深、较难的问题，用浅显明白的语言讲出来，用适当的方法让外国学生理解和会用。”“从事对外汉语语法教学首先就要经历这种在深入研究汉语语法本体的前提下反复咀嚼和内化的过程，使所教内容科学地浅化和简化</a:t>
            </a:r>
            <a:r>
              <a:rPr lang="zh-CN" altLang="zh-CN" dirty="0" smtClean="0"/>
              <a:t>，</a:t>
            </a:r>
            <a:r>
              <a:rPr lang="en-US" altLang="zh-CN" dirty="0" smtClean="0"/>
              <a:t>……</a:t>
            </a:r>
            <a:r>
              <a:rPr lang="zh-CN" altLang="zh-CN" dirty="0" smtClean="0"/>
              <a:t>”</a:t>
            </a:r>
            <a:endParaRPr lang="en-US" altLang="zh-CN" dirty="0" smtClean="0"/>
          </a:p>
          <a:p>
            <a:r>
              <a:rPr lang="zh-CN" altLang="zh-CN" dirty="0" smtClean="0"/>
              <a:t>这种</a:t>
            </a:r>
            <a:r>
              <a:rPr lang="zh-CN" altLang="zh-CN" dirty="0">
                <a:solidFill>
                  <a:srgbClr val="FF0000"/>
                </a:solidFill>
              </a:rPr>
              <a:t>对汉语本体知识的“咀嚼和内化的过程”是任何一名汉语教师都无法回避的</a:t>
            </a:r>
            <a:r>
              <a:rPr lang="zh-CN" altLang="zh-CN" dirty="0"/>
              <a:t>；这种</a:t>
            </a:r>
            <a:r>
              <a:rPr lang="zh-CN" altLang="zh-CN" dirty="0">
                <a:solidFill>
                  <a:srgbClr val="FF0000"/>
                </a:solidFill>
              </a:rPr>
              <a:t>对知识的“浅化和简化”之功，更非不经刻苦钻研所能具备</a:t>
            </a:r>
            <a:r>
              <a:rPr lang="zh-CN" altLang="zh-CN" dirty="0"/>
              <a:t>。</a:t>
            </a:r>
          </a:p>
          <a:p>
            <a:endParaRPr lang="zh-CN" altLang="zh-CN" dirty="0"/>
          </a:p>
        </p:txBody>
      </p:sp>
    </p:spTree>
    <p:extLst>
      <p:ext uri="{BB962C8B-B14F-4D97-AF65-F5344CB8AC3E}">
        <p14:creationId xmlns:p14="http://schemas.microsoft.com/office/powerpoint/2010/main" val="28665991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a:xfrm>
            <a:off x="457200" y="1484784"/>
            <a:ext cx="8229600" cy="5112568"/>
          </a:xfrm>
        </p:spPr>
        <p:txBody>
          <a:bodyPr>
            <a:normAutofit fontScale="85000" lnSpcReduction="10000"/>
          </a:bodyPr>
          <a:lstStyle/>
          <a:p>
            <a:r>
              <a:rPr lang="en-US" altLang="zh-CN" dirty="0"/>
              <a:t>2</a:t>
            </a:r>
            <a:r>
              <a:rPr lang="zh-CN" altLang="zh-CN" dirty="0"/>
              <a:t>．</a:t>
            </a:r>
            <a:r>
              <a:rPr lang="en-US" altLang="zh-CN" dirty="0"/>
              <a:t>3</a:t>
            </a:r>
            <a:r>
              <a:rPr lang="zh-CN" altLang="zh-CN" dirty="0"/>
              <a:t>．</a:t>
            </a:r>
            <a:r>
              <a:rPr lang="en-US" altLang="zh-CN" dirty="0"/>
              <a:t>3</a:t>
            </a:r>
            <a:r>
              <a:rPr lang="zh-CN" altLang="zh-CN" dirty="0"/>
              <a:t>语料库的功能</a:t>
            </a:r>
          </a:p>
          <a:p>
            <a:r>
              <a:rPr lang="zh-CN" altLang="zh-CN" dirty="0"/>
              <a:t>如果上述观点成立，似乎可以很自然地得出这样的结论：感觉“建设汉语中介语语料库似乎更多是为了科研的需要，与课堂教学关系不大”的教师</a:t>
            </a:r>
            <a:r>
              <a:rPr lang="zh-CN" altLang="zh-CN" dirty="0">
                <a:solidFill>
                  <a:srgbClr val="FF0000"/>
                </a:solidFill>
              </a:rPr>
              <a:t>比较缺乏研究意识</a:t>
            </a:r>
            <a:r>
              <a:rPr lang="zh-CN" altLang="zh-CN" dirty="0"/>
              <a:t>，对语料库缺乏必要的了解，以为拿来就可以用于教学，帮助教学。而当他们发现事实并非如此的时候，便对语料库产生了“疏离倾向”。随着这种疏离</a:t>
            </a:r>
            <a:r>
              <a:rPr lang="zh-CN" altLang="zh-CN" dirty="0" smtClean="0"/>
              <a:t>的</a:t>
            </a:r>
            <a:r>
              <a:rPr lang="zh-CN" altLang="en-US" dirty="0" smtClean="0"/>
              <a:t>不断加深</a:t>
            </a:r>
            <a:r>
              <a:rPr lang="zh-CN" altLang="zh-CN" dirty="0" smtClean="0"/>
              <a:t>，</a:t>
            </a:r>
            <a:r>
              <a:rPr lang="zh-CN" altLang="zh-CN" dirty="0"/>
              <a:t>“一些关于汉语中介语的研究成果”便“无法及时反馈并充实到课堂教学信息中去。”而原因正是</a:t>
            </a:r>
            <a:r>
              <a:rPr lang="zh-CN" altLang="zh-CN" dirty="0">
                <a:solidFill>
                  <a:srgbClr val="FF0000"/>
                </a:solidFill>
              </a:rPr>
              <a:t>这些教师放弃了对语料库相关研究成果的“咀嚼和内化的过程”</a:t>
            </a:r>
            <a:r>
              <a:rPr lang="zh-CN" altLang="zh-CN" dirty="0"/>
              <a:t>，更</a:t>
            </a:r>
            <a:r>
              <a:rPr lang="zh-CN" altLang="zh-CN" dirty="0">
                <a:solidFill>
                  <a:srgbClr val="FF0000"/>
                </a:solidFill>
              </a:rPr>
              <a:t>没有通过自己对这些知识的“浅化和简化”将其用于教学</a:t>
            </a:r>
            <a:r>
              <a:rPr lang="zh-CN" altLang="zh-CN" dirty="0"/>
              <a:t>。</a:t>
            </a:r>
          </a:p>
          <a:p>
            <a:endParaRPr lang="zh-CN" altLang="zh-CN" dirty="0"/>
          </a:p>
        </p:txBody>
      </p:sp>
    </p:spTree>
    <p:extLst>
      <p:ext uri="{BB962C8B-B14F-4D97-AF65-F5344CB8AC3E}">
        <p14:creationId xmlns:p14="http://schemas.microsoft.com/office/powerpoint/2010/main" val="18017629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solidFill>
                  <a:srgbClr val="FF0000"/>
                </a:solidFill>
              </a:rPr>
              <a:t>2</a:t>
            </a:r>
            <a:r>
              <a:rPr lang="zh-CN" altLang="zh-CN" dirty="0" smtClean="0">
                <a:solidFill>
                  <a:srgbClr val="FF0000"/>
                </a:solidFill>
              </a:rPr>
              <a:t>．语料库的建设目的与应用方式</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fontScale="92500" lnSpcReduction="10000"/>
          </a:bodyPr>
          <a:lstStyle/>
          <a:p>
            <a:r>
              <a:rPr lang="zh-CN" altLang="zh-CN" dirty="0"/>
              <a:t>诚然，“语料库是语言知识的宝库，是最重要的语言资源。</a:t>
            </a:r>
            <a:r>
              <a:rPr lang="zh-CN" altLang="zh-CN" dirty="0" smtClean="0"/>
              <a:t>”（</a:t>
            </a:r>
            <a:r>
              <a:rPr lang="zh-CN" altLang="zh-CN" dirty="0"/>
              <a:t>冯志伟，</a:t>
            </a:r>
            <a:r>
              <a:rPr lang="en-US" altLang="zh-CN" dirty="0"/>
              <a:t>2006</a:t>
            </a:r>
            <a:r>
              <a:rPr lang="zh-CN" altLang="zh-CN" dirty="0"/>
              <a:t>：</a:t>
            </a:r>
            <a:r>
              <a:rPr lang="en-US" altLang="zh-CN" dirty="0"/>
              <a:t>14</a:t>
            </a:r>
            <a:r>
              <a:rPr lang="zh-CN" altLang="zh-CN" dirty="0"/>
              <a:t>）但是归根结底</a:t>
            </a:r>
            <a:r>
              <a:rPr lang="zh-CN" altLang="zh-CN" dirty="0" smtClean="0"/>
              <a:t>，</a:t>
            </a:r>
            <a:r>
              <a:rPr lang="zh-CN" altLang="en-US" dirty="0"/>
              <a:t>它</a:t>
            </a:r>
            <a:r>
              <a:rPr lang="zh-CN" altLang="en-US" dirty="0" smtClean="0"/>
              <a:t>也只是语言资源，</a:t>
            </a:r>
            <a:r>
              <a:rPr lang="zh-CN" altLang="zh-CN" dirty="0" smtClean="0">
                <a:solidFill>
                  <a:srgbClr val="FF0000"/>
                </a:solidFill>
              </a:rPr>
              <a:t>只是</a:t>
            </a:r>
            <a:r>
              <a:rPr lang="zh-CN" altLang="zh-CN" dirty="0">
                <a:solidFill>
                  <a:srgbClr val="FF0000"/>
                </a:solidFill>
              </a:rPr>
              <a:t>“储存语言材料的仓库”</a:t>
            </a:r>
            <a:r>
              <a:rPr lang="zh-CN" altLang="zh-CN" dirty="0"/>
              <a:t>（黄昌宁、李涓子，</a:t>
            </a:r>
            <a:r>
              <a:rPr lang="en-US" altLang="zh-CN" dirty="0"/>
              <a:t>2002</a:t>
            </a:r>
            <a:r>
              <a:rPr lang="zh-CN" altLang="zh-CN" dirty="0"/>
              <a:t>：</a:t>
            </a:r>
            <a:r>
              <a:rPr lang="en-US" altLang="zh-CN" dirty="0"/>
              <a:t>1</a:t>
            </a:r>
            <a:r>
              <a:rPr lang="zh-CN" altLang="zh-CN" dirty="0"/>
              <a:t>），</a:t>
            </a:r>
            <a:r>
              <a:rPr lang="zh-CN" altLang="zh-CN" dirty="0">
                <a:solidFill>
                  <a:srgbClr val="FF0000"/>
                </a:solidFill>
              </a:rPr>
              <a:t>只是为语言研究、语言教学研究和习得研究提供了收集和检索语料的方便，并不能代替这些研究，更不能</a:t>
            </a:r>
            <a:r>
              <a:rPr lang="zh-CN" altLang="zh-CN" dirty="0" smtClean="0">
                <a:solidFill>
                  <a:srgbClr val="FF0000"/>
                </a:solidFill>
              </a:rPr>
              <a:t>简单</a:t>
            </a:r>
            <a:r>
              <a:rPr lang="zh-CN" altLang="en-US" dirty="0" smtClean="0">
                <a:solidFill>
                  <a:srgbClr val="FF0000"/>
                </a:solidFill>
              </a:rPr>
              <a:t>地</a:t>
            </a:r>
            <a:r>
              <a:rPr lang="zh-CN" altLang="zh-CN" dirty="0" smtClean="0">
                <a:solidFill>
                  <a:srgbClr val="FF0000"/>
                </a:solidFill>
              </a:rPr>
              <a:t>将</a:t>
            </a:r>
            <a:r>
              <a:rPr lang="zh-CN" altLang="zh-CN" dirty="0">
                <a:solidFill>
                  <a:srgbClr val="FF0000"/>
                </a:solidFill>
              </a:rPr>
              <a:t>其“直接”应用于课堂教学</a:t>
            </a:r>
            <a:r>
              <a:rPr lang="zh-CN" altLang="zh-CN" dirty="0"/>
              <a:t>。</a:t>
            </a:r>
          </a:p>
          <a:p>
            <a:r>
              <a:rPr lang="zh-CN" altLang="zh-CN" dirty="0"/>
              <a:t>要想“加强”“汉语中介语语料库建设与课堂教学的对接与融合”，必须通过学界的努力，特别是广大教师们与教学相结合的深入钻研。</a:t>
            </a:r>
          </a:p>
          <a:p>
            <a:endParaRPr lang="zh-CN" altLang="zh-CN" dirty="0"/>
          </a:p>
        </p:txBody>
      </p:sp>
    </p:spTree>
    <p:extLst>
      <p:ext uri="{BB962C8B-B14F-4D97-AF65-F5344CB8AC3E}">
        <p14:creationId xmlns:p14="http://schemas.microsoft.com/office/powerpoint/2010/main" val="21820723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p>
        </p:txBody>
      </p:sp>
      <p:sp>
        <p:nvSpPr>
          <p:cNvPr id="3" name="内容占位符 2"/>
          <p:cNvSpPr>
            <a:spLocks noGrp="1"/>
          </p:cNvSpPr>
          <p:nvPr>
            <p:ph idx="1"/>
          </p:nvPr>
        </p:nvSpPr>
        <p:spPr>
          <a:xfrm>
            <a:off x="457200" y="1484784"/>
            <a:ext cx="8229600" cy="5040560"/>
          </a:xfrm>
        </p:spPr>
        <p:txBody>
          <a:bodyPr>
            <a:normAutofit/>
          </a:bodyPr>
          <a:lstStyle/>
          <a:p>
            <a:r>
              <a:rPr lang="en-US" altLang="zh-CN" dirty="0"/>
              <a:t>3</a:t>
            </a:r>
            <a:r>
              <a:rPr lang="zh-CN" altLang="zh-CN" dirty="0"/>
              <a:t>．</a:t>
            </a:r>
            <a:r>
              <a:rPr lang="en-US" altLang="zh-CN" dirty="0"/>
              <a:t>1</a:t>
            </a:r>
            <a:r>
              <a:rPr lang="zh-CN" altLang="zh-CN" dirty="0"/>
              <a:t>数据驱动学习</a:t>
            </a:r>
          </a:p>
          <a:p>
            <a:r>
              <a:rPr lang="zh-CN" altLang="zh-CN" dirty="0"/>
              <a:t>数据驱动学习方法</a:t>
            </a:r>
            <a:r>
              <a:rPr lang="en-US" altLang="zh-CN" dirty="0"/>
              <a:t>(data-driven learning, </a:t>
            </a:r>
            <a:r>
              <a:rPr lang="zh-CN" altLang="zh-CN" dirty="0"/>
              <a:t>简称</a:t>
            </a:r>
            <a:r>
              <a:rPr lang="en-US" altLang="zh-CN" dirty="0"/>
              <a:t>DDL)</a:t>
            </a:r>
            <a:r>
              <a:rPr lang="zh-CN" altLang="zh-CN" dirty="0"/>
              <a:t>是一种新的基于语料库数据的外语学习方法。该方法于</a:t>
            </a:r>
            <a:r>
              <a:rPr lang="en-US" altLang="zh-CN" dirty="0"/>
              <a:t>20</a:t>
            </a:r>
            <a:r>
              <a:rPr lang="zh-CN" altLang="zh-CN" dirty="0"/>
              <a:t>世纪</a:t>
            </a:r>
            <a:r>
              <a:rPr lang="en-US" altLang="zh-CN" dirty="0"/>
              <a:t>90</a:t>
            </a:r>
            <a:r>
              <a:rPr lang="zh-CN" altLang="zh-CN" dirty="0"/>
              <a:t>年代初由</a:t>
            </a:r>
            <a:r>
              <a:rPr lang="en-US" altLang="zh-CN" dirty="0"/>
              <a:t>Tim Johns</a:t>
            </a:r>
            <a:r>
              <a:rPr lang="zh-CN" altLang="zh-CN" dirty="0"/>
              <a:t>提出。它的主要思想是</a:t>
            </a:r>
            <a:r>
              <a:rPr lang="zh-CN" altLang="zh-CN" dirty="0">
                <a:solidFill>
                  <a:srgbClr val="FF0000"/>
                </a:solidFill>
              </a:rPr>
              <a:t>指引学生基于大量的语料库数据观察、概括和归纳语言使用现象</a:t>
            </a:r>
            <a:r>
              <a:rPr lang="en-US" altLang="zh-CN" dirty="0">
                <a:solidFill>
                  <a:srgbClr val="FF0000"/>
                </a:solidFill>
              </a:rPr>
              <a:t>,</a:t>
            </a:r>
            <a:r>
              <a:rPr lang="zh-CN" altLang="zh-CN" dirty="0">
                <a:solidFill>
                  <a:srgbClr val="FF0000"/>
                </a:solidFill>
              </a:rPr>
              <a:t>自我发现语法规则、意义表达及语用特征</a:t>
            </a:r>
            <a:r>
              <a:rPr lang="zh-CN" altLang="zh-CN" dirty="0"/>
              <a:t>。（甄凤超，</a:t>
            </a:r>
            <a:r>
              <a:rPr lang="en-US" altLang="zh-CN" dirty="0"/>
              <a:t>2005</a:t>
            </a:r>
            <a:r>
              <a:rPr lang="zh-CN" altLang="zh-CN" dirty="0" smtClean="0"/>
              <a:t>）</a:t>
            </a:r>
            <a:endParaRPr lang="zh-CN" altLang="zh-CN" dirty="0"/>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fontScale="85000" lnSpcReduction="20000"/>
          </a:bodyPr>
          <a:lstStyle/>
          <a:p>
            <a:r>
              <a:rPr lang="zh-CN" altLang="zh-CN" dirty="0"/>
              <a:t>贾蕊（</a:t>
            </a:r>
            <a:r>
              <a:rPr lang="en-US" altLang="zh-CN" dirty="0"/>
              <a:t>2016</a:t>
            </a:r>
            <a:r>
              <a:rPr lang="zh-CN" altLang="zh-CN" dirty="0" smtClean="0"/>
              <a:t>）</a:t>
            </a:r>
            <a:r>
              <a:rPr lang="zh-CN" altLang="en-US" dirty="0" smtClean="0"/>
              <a:t>：此</a:t>
            </a:r>
            <a:r>
              <a:rPr lang="zh-CN" altLang="en-US" dirty="0"/>
              <a:t>法</a:t>
            </a:r>
            <a:r>
              <a:rPr lang="zh-CN" altLang="zh-CN" dirty="0" smtClean="0"/>
              <a:t>在</a:t>
            </a:r>
            <a:r>
              <a:rPr lang="zh-CN" altLang="zh-CN" dirty="0"/>
              <a:t>汉语中介语易混淆词辨析中具有</a:t>
            </a:r>
            <a:r>
              <a:rPr lang="zh-CN" altLang="zh-CN" dirty="0">
                <a:solidFill>
                  <a:srgbClr val="FF0000"/>
                </a:solidFill>
              </a:rPr>
              <a:t>优势</a:t>
            </a:r>
            <a:r>
              <a:rPr lang="zh-CN" altLang="zh-CN" dirty="0" smtClean="0"/>
              <a:t>：</a:t>
            </a:r>
            <a:endParaRPr lang="en-US" altLang="zh-CN" dirty="0" smtClean="0"/>
          </a:p>
          <a:p>
            <a:r>
              <a:rPr lang="en-US" altLang="zh-CN" dirty="0" smtClean="0"/>
              <a:t>1</a:t>
            </a:r>
            <a:r>
              <a:rPr lang="zh-CN" altLang="zh-CN" dirty="0"/>
              <a:t>）确定词语的易混淆点，使教学更具有</a:t>
            </a:r>
            <a:r>
              <a:rPr lang="zh-CN" altLang="zh-CN" dirty="0" smtClean="0"/>
              <a:t>针对性</a:t>
            </a:r>
            <a:r>
              <a:rPr lang="zh-CN" altLang="zh-CN" dirty="0"/>
              <a:t>；</a:t>
            </a:r>
            <a:r>
              <a:rPr lang="zh-CN" altLang="zh-CN" dirty="0" smtClean="0"/>
              <a:t>例如</a:t>
            </a:r>
            <a:r>
              <a:rPr lang="zh-CN" altLang="zh-CN" dirty="0"/>
              <a:t>通过汉语中介语语料库可以发现，“常常”的易混淆词是“往往”，而非</a:t>
            </a:r>
            <a:r>
              <a:rPr lang="zh-CN" altLang="zh-CN" dirty="0" smtClean="0"/>
              <a:t>“通常”；</a:t>
            </a:r>
            <a:endParaRPr lang="en-US" altLang="zh-CN" dirty="0" smtClean="0"/>
          </a:p>
          <a:p>
            <a:r>
              <a:rPr lang="en-US" altLang="zh-CN" dirty="0" smtClean="0"/>
              <a:t>2</a:t>
            </a:r>
            <a:r>
              <a:rPr lang="zh-CN" altLang="zh-CN" dirty="0"/>
              <a:t>）数据驱动学习的辨析角度适合于易混淆词辨析</a:t>
            </a:r>
            <a:r>
              <a:rPr lang="zh-CN" altLang="zh-CN" dirty="0" smtClean="0"/>
              <a:t>；</a:t>
            </a:r>
            <a:endParaRPr lang="en-US" altLang="zh-CN" dirty="0" smtClean="0"/>
          </a:p>
          <a:p>
            <a:r>
              <a:rPr lang="en-US" altLang="zh-CN" dirty="0" smtClean="0"/>
              <a:t>3</a:t>
            </a:r>
            <a:r>
              <a:rPr lang="zh-CN" altLang="zh-CN" dirty="0"/>
              <a:t>）对于词典中没有进行区分的易混淆词，也能通过研究得出辨析重点</a:t>
            </a:r>
            <a:r>
              <a:rPr lang="zh-CN" altLang="zh-CN" dirty="0" smtClean="0"/>
              <a:t>；</a:t>
            </a:r>
            <a:endParaRPr lang="en-US" altLang="zh-CN" dirty="0" smtClean="0"/>
          </a:p>
          <a:p>
            <a:r>
              <a:rPr lang="en-US" altLang="zh-CN" dirty="0" smtClean="0"/>
              <a:t>4</a:t>
            </a:r>
            <a:r>
              <a:rPr lang="zh-CN" altLang="zh-CN" dirty="0"/>
              <a:t>）通过自主学习进行词汇对比更符合成年学生学习特点</a:t>
            </a:r>
            <a:r>
              <a:rPr lang="zh-CN" altLang="zh-CN" dirty="0" smtClean="0"/>
              <a:t>；</a:t>
            </a:r>
            <a:endParaRPr lang="en-US" altLang="zh-CN" dirty="0" smtClean="0"/>
          </a:p>
          <a:p>
            <a:r>
              <a:rPr lang="en-US" altLang="zh-CN" dirty="0" smtClean="0"/>
              <a:t>5</a:t>
            </a:r>
            <a:r>
              <a:rPr lang="zh-CN" altLang="zh-CN" dirty="0"/>
              <a:t>）可以多视角深度融合研究易混淆词</a:t>
            </a:r>
            <a:r>
              <a:rPr lang="zh-CN" altLang="zh-CN" dirty="0" smtClean="0"/>
              <a:t>。</a:t>
            </a:r>
            <a:endParaRPr lang="en-US" altLang="zh-CN" dirty="0" smtClean="0"/>
          </a:p>
          <a:p>
            <a:endParaRPr lang="en-US" altLang="zh-CN" sz="1000" dirty="0" smtClean="0"/>
          </a:p>
          <a:p>
            <a:r>
              <a:rPr lang="zh-CN" altLang="en-US" dirty="0" smtClean="0"/>
              <a:t>例如：</a:t>
            </a:r>
            <a:r>
              <a:rPr lang="zh-CN" altLang="zh-CN" dirty="0" smtClean="0"/>
              <a:t>不翼而飞</a:t>
            </a:r>
            <a:r>
              <a:rPr lang="zh-CN" altLang="en-US" dirty="0" smtClean="0"/>
              <a:t>、</a:t>
            </a:r>
            <a:r>
              <a:rPr lang="zh-CN" altLang="zh-CN" dirty="0" smtClean="0"/>
              <a:t>不胫而走。</a:t>
            </a:r>
            <a:endParaRPr lang="zh-CN" altLang="zh-CN" dirty="0"/>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zh-CN" altLang="zh-CN" dirty="0" smtClean="0"/>
              <a:t>《现代汉语词典》</a:t>
            </a:r>
            <a:r>
              <a:rPr lang="zh-CN" altLang="en-US" dirty="0" smtClean="0"/>
              <a:t>：</a:t>
            </a:r>
            <a:endParaRPr lang="zh-CN" altLang="zh-CN" dirty="0"/>
          </a:p>
          <a:p>
            <a:r>
              <a:rPr lang="zh-CN" altLang="zh-CN" dirty="0"/>
              <a:t>不翼而飞</a:t>
            </a:r>
            <a:r>
              <a:rPr lang="zh-CN" altLang="zh-CN" dirty="0" smtClean="0"/>
              <a:t>：</a:t>
            </a:r>
            <a:r>
              <a:rPr lang="en-US" altLang="zh-CN" dirty="0" smtClean="0"/>
              <a:t>1</a:t>
            </a:r>
            <a:r>
              <a:rPr lang="zh-CN" altLang="en-US" dirty="0" smtClean="0"/>
              <a:t>）</a:t>
            </a:r>
            <a:r>
              <a:rPr lang="zh-CN" altLang="zh-CN" dirty="0" smtClean="0"/>
              <a:t>比喻物品忽然丢失。</a:t>
            </a:r>
            <a:r>
              <a:rPr lang="en-US" altLang="zh-CN" dirty="0" smtClean="0"/>
              <a:t>2</a:t>
            </a:r>
            <a:r>
              <a:rPr lang="zh-CN" altLang="en-US" dirty="0" smtClean="0"/>
              <a:t>）</a:t>
            </a:r>
            <a:r>
              <a:rPr lang="zh-CN" altLang="zh-CN" dirty="0" smtClean="0">
                <a:solidFill>
                  <a:srgbClr val="FF0000"/>
                </a:solidFill>
              </a:rPr>
              <a:t>比喻事情传播</a:t>
            </a:r>
            <a:r>
              <a:rPr lang="zh-CN" altLang="zh-CN" dirty="0">
                <a:solidFill>
                  <a:srgbClr val="FF0000"/>
                </a:solidFill>
              </a:rPr>
              <a:t>得很迅速</a:t>
            </a:r>
            <a:r>
              <a:rPr lang="zh-CN" altLang="zh-CN" dirty="0"/>
              <a:t>。</a:t>
            </a:r>
          </a:p>
          <a:p>
            <a:r>
              <a:rPr lang="zh-CN" altLang="zh-CN" dirty="0"/>
              <a:t>不胫而走：比喻事物无需推行，就已</a:t>
            </a:r>
            <a:r>
              <a:rPr lang="zh-CN" altLang="zh-CN" dirty="0">
                <a:solidFill>
                  <a:srgbClr val="FF0000"/>
                </a:solidFill>
              </a:rPr>
              <a:t>迅速地传播开去</a:t>
            </a:r>
            <a:r>
              <a:rPr lang="zh-CN" altLang="zh-CN" dirty="0"/>
              <a:t>。</a:t>
            </a:r>
          </a:p>
          <a:p>
            <a:r>
              <a:rPr lang="zh-CN" altLang="zh-CN" dirty="0" smtClean="0"/>
              <a:t>“不翼而飞”</a:t>
            </a:r>
            <a:r>
              <a:rPr lang="zh-CN" altLang="zh-CN" dirty="0"/>
              <a:t>的近义词中有</a:t>
            </a:r>
            <a:r>
              <a:rPr lang="zh-CN" altLang="zh-CN" dirty="0" smtClean="0"/>
              <a:t>“不胫而走”</a:t>
            </a:r>
            <a:r>
              <a:rPr lang="zh-CN" altLang="en-US" dirty="0" smtClean="0"/>
              <a:t>；</a:t>
            </a:r>
            <a:r>
              <a:rPr lang="zh-CN" altLang="zh-CN" dirty="0" smtClean="0"/>
              <a:t>“不胫而走”</a:t>
            </a:r>
            <a:r>
              <a:rPr lang="zh-CN" altLang="zh-CN" dirty="0"/>
              <a:t>的近义词中有“不翼而飞”。</a:t>
            </a:r>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en-US" altLang="zh-CN" dirty="0"/>
              <a:t>1</a:t>
            </a:r>
            <a:r>
              <a:rPr lang="zh-CN" altLang="zh-CN" dirty="0"/>
              <a:t>）使用</a:t>
            </a:r>
            <a:r>
              <a:rPr lang="zh-CN" altLang="zh-CN" dirty="0" smtClean="0"/>
              <a:t>频次</a:t>
            </a:r>
            <a:r>
              <a:rPr lang="zh-CN" altLang="en-US" dirty="0" smtClean="0"/>
              <a:t>：</a:t>
            </a:r>
            <a:r>
              <a:rPr lang="zh-CN" altLang="zh-CN" dirty="0" smtClean="0"/>
              <a:t>检索</a:t>
            </a:r>
            <a:r>
              <a:rPr lang="en-US" altLang="zh-CN" dirty="0"/>
              <a:t>BCC</a:t>
            </a:r>
            <a:r>
              <a:rPr lang="zh-CN" altLang="zh-CN" dirty="0"/>
              <a:t>语料库，“不翼而飞”高于“不胫而走”</a:t>
            </a:r>
            <a:r>
              <a:rPr lang="zh-CN" altLang="zh-CN" dirty="0" smtClean="0"/>
              <a:t>。</a:t>
            </a:r>
            <a:endParaRPr lang="en-US" altLang="zh-CN" dirty="0" smtClean="0"/>
          </a:p>
          <a:p>
            <a:endParaRPr lang="en-US" altLang="zh-CN" dirty="0" smtClean="0"/>
          </a:p>
          <a:p>
            <a:endParaRPr lang="en-US" altLang="zh-CN" dirty="0"/>
          </a:p>
          <a:p>
            <a:endParaRPr lang="en-US" altLang="zh-CN" dirty="0" smtClean="0"/>
          </a:p>
          <a:p>
            <a:r>
              <a:rPr lang="zh-CN" altLang="zh-CN" dirty="0"/>
              <a:t>两词在“事情传播得很迅速”这个义项上存在混淆。</a:t>
            </a:r>
            <a:endParaRPr lang="en-US" altLang="zh-CN" dirty="0"/>
          </a:p>
          <a:p>
            <a:r>
              <a:rPr lang="en-US" altLang="zh-CN" dirty="0">
                <a:latin typeface="华文楷体" panose="02010600040101010101" pitchFamily="2" charset="-122"/>
                <a:ea typeface="华文楷体" panose="02010600040101010101" pitchFamily="2" charset="-122"/>
              </a:rPr>
              <a:t> </a:t>
            </a:r>
            <a:r>
              <a:rPr lang="zh-CN" altLang="zh-CN" dirty="0" smtClean="0">
                <a:latin typeface="华文楷体" panose="02010600040101010101" pitchFamily="2" charset="-122"/>
                <a:ea typeface="华文楷体" panose="02010600040101010101" pitchFamily="2" charset="-122"/>
              </a:rPr>
              <a:t>（</a:t>
            </a:r>
            <a:r>
              <a:rPr lang="en-US" altLang="zh-CN" dirty="0" smtClean="0">
                <a:latin typeface="华文楷体" panose="02010600040101010101" pitchFamily="2" charset="-122"/>
                <a:ea typeface="华文楷体" panose="02010600040101010101" pitchFamily="2" charset="-122"/>
              </a:rPr>
              <a:t>1</a:t>
            </a:r>
            <a:r>
              <a:rPr lang="zh-CN" altLang="zh-CN" dirty="0">
                <a:latin typeface="华文楷体" panose="02010600040101010101" pitchFamily="2" charset="-122"/>
                <a:ea typeface="华文楷体" panose="02010600040101010101" pitchFamily="2" charset="-122"/>
              </a:rPr>
              <a:t>）他要回国的消息</a:t>
            </a:r>
            <a:r>
              <a:rPr lang="zh-CN" altLang="zh-CN" u="sng" dirty="0">
                <a:latin typeface="华文楷体" panose="02010600040101010101" pitchFamily="2" charset="-122"/>
                <a:ea typeface="华文楷体" panose="02010600040101010101" pitchFamily="2" charset="-122"/>
              </a:rPr>
              <a:t>不翼而飞</a:t>
            </a:r>
            <a:r>
              <a:rPr lang="zh-CN" altLang="zh-CN" dirty="0">
                <a:latin typeface="华文楷体" panose="02010600040101010101" pitchFamily="2" charset="-122"/>
                <a:ea typeface="华文楷体" panose="02010600040101010101" pitchFamily="2" charset="-122"/>
              </a:rPr>
              <a:t>。</a:t>
            </a:r>
            <a:endParaRPr lang="en-US" altLang="zh-CN" dirty="0" smtClean="0">
              <a:latin typeface="华文楷体" panose="02010600040101010101" pitchFamily="2" charset="-122"/>
              <a:ea typeface="华文楷体" panose="02010600040101010101" pitchFamily="2" charset="-122"/>
            </a:endParaRPr>
          </a:p>
          <a:p>
            <a:endParaRPr lang="zh-CN" altLang="zh-CN" dirty="0"/>
          </a:p>
        </p:txBody>
      </p:sp>
      <p:graphicFrame>
        <p:nvGraphicFramePr>
          <p:cNvPr id="6" name="表格 5"/>
          <p:cNvGraphicFramePr>
            <a:graphicFrameLocks noGrp="1"/>
          </p:cNvGraphicFramePr>
          <p:nvPr>
            <p:extLst>
              <p:ext uri="{D42A27DB-BD31-4B8C-83A1-F6EECF244321}">
                <p14:modId xmlns:p14="http://schemas.microsoft.com/office/powerpoint/2010/main" val="178851959"/>
              </p:ext>
            </p:extLst>
          </p:nvPr>
        </p:nvGraphicFramePr>
        <p:xfrm>
          <a:off x="899591" y="2780928"/>
          <a:ext cx="7488833" cy="1440159"/>
        </p:xfrm>
        <a:graphic>
          <a:graphicData uri="http://schemas.openxmlformats.org/drawingml/2006/table">
            <a:tbl>
              <a:tblPr>
                <a:tableStyleId>{5C22544A-7EE6-4342-B048-85BDC9FD1C3A}</a:tableStyleId>
              </a:tblPr>
              <a:tblGrid>
                <a:gridCol w="1265821"/>
                <a:gridCol w="1296918"/>
                <a:gridCol w="1166129"/>
                <a:gridCol w="1296918"/>
                <a:gridCol w="1296004"/>
                <a:gridCol w="1167043"/>
              </a:tblGrid>
              <a:tr h="480053">
                <a:tc>
                  <a:txBody>
                    <a:bodyPr/>
                    <a:lstStyle/>
                    <a:p>
                      <a:pPr algn="just">
                        <a:spcAft>
                          <a:spcPts val="0"/>
                        </a:spcAft>
                      </a:pPr>
                      <a:r>
                        <a:rPr lang="en-US" sz="2000" kern="100" dirty="0">
                          <a:effectLst/>
                        </a:rPr>
                        <a:t> </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zh-CN" sz="2000" kern="100">
                          <a:effectLst/>
                        </a:rPr>
                        <a:t>综合</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zh-CN" sz="2000" kern="100" dirty="0">
                          <a:effectLst/>
                        </a:rPr>
                        <a:t>文学</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zh-CN" sz="2000" kern="100">
                          <a:effectLst/>
                        </a:rPr>
                        <a:t>报刊</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zh-CN" sz="2000" kern="100">
                          <a:effectLst/>
                        </a:rPr>
                        <a:t>微博</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zh-CN" sz="2000" kern="100">
                          <a:effectLst/>
                        </a:rPr>
                        <a:t>科技</a:t>
                      </a:r>
                      <a:endParaRPr lang="zh-CN" sz="2000" kern="100">
                        <a:effectLst/>
                        <a:latin typeface="Calibri"/>
                        <a:ea typeface="宋体"/>
                        <a:cs typeface="Times New Roman"/>
                      </a:endParaRPr>
                    </a:p>
                  </a:txBody>
                  <a:tcPr marL="68580" marR="68580" marT="0" marB="0"/>
                </a:tc>
              </a:tr>
              <a:tr h="480053">
                <a:tc>
                  <a:txBody>
                    <a:bodyPr/>
                    <a:lstStyle/>
                    <a:p>
                      <a:pPr algn="just">
                        <a:spcAft>
                          <a:spcPts val="0"/>
                        </a:spcAft>
                      </a:pPr>
                      <a:r>
                        <a:rPr lang="zh-CN" sz="2000" kern="100">
                          <a:effectLst/>
                        </a:rPr>
                        <a:t>不翼而飞</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1446</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1639</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a:effectLst/>
                        </a:rPr>
                        <a:t>1159</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a:effectLst/>
                        </a:rPr>
                        <a:t>954</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a:effectLst/>
                        </a:rPr>
                        <a:t>236</a:t>
                      </a:r>
                      <a:endParaRPr lang="zh-CN" sz="2000" kern="100">
                        <a:effectLst/>
                        <a:latin typeface="Calibri"/>
                        <a:ea typeface="宋体"/>
                        <a:cs typeface="Times New Roman"/>
                      </a:endParaRPr>
                    </a:p>
                  </a:txBody>
                  <a:tcPr marL="68580" marR="68580" marT="0" marB="0"/>
                </a:tc>
              </a:tr>
              <a:tr h="480053">
                <a:tc>
                  <a:txBody>
                    <a:bodyPr/>
                    <a:lstStyle/>
                    <a:p>
                      <a:pPr algn="just">
                        <a:spcAft>
                          <a:spcPts val="0"/>
                        </a:spcAft>
                      </a:pPr>
                      <a:r>
                        <a:rPr lang="zh-CN" sz="2000" kern="100">
                          <a:effectLst/>
                        </a:rPr>
                        <a:t>不胫而走</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a:effectLst/>
                        </a:rPr>
                        <a:t>971</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923</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642</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218</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solidFill>
                            <a:srgbClr val="FF0000"/>
                          </a:solidFill>
                          <a:effectLst/>
                        </a:rPr>
                        <a:t>393</a:t>
                      </a:r>
                      <a:endParaRPr lang="zh-CN" sz="2000" kern="100" dirty="0">
                        <a:solidFill>
                          <a:srgbClr val="FF0000"/>
                        </a:solidFill>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sp>
        <p:nvSpPr>
          <p:cNvPr id="3" name="内容占位符 2"/>
          <p:cNvSpPr>
            <a:spLocks noGrp="1"/>
          </p:cNvSpPr>
          <p:nvPr>
            <p:ph idx="1"/>
          </p:nvPr>
        </p:nvSpPr>
        <p:spPr/>
        <p:txBody>
          <a:bodyPr>
            <a:normAutofit fontScale="92500" lnSpcReduction="10000"/>
          </a:bodyPr>
          <a:lstStyle/>
          <a:p>
            <a:r>
              <a:rPr lang="zh-CN" altLang="zh-CN" dirty="0"/>
              <a:t>汉语中介语</a:t>
            </a:r>
            <a:r>
              <a:rPr lang="zh-CN" altLang="zh-CN" dirty="0" smtClean="0"/>
              <a:t>语料库</a:t>
            </a:r>
            <a:r>
              <a:rPr lang="zh-CN" altLang="en-US" dirty="0" smtClean="0"/>
              <a:t>的建设与应用研究</a:t>
            </a:r>
            <a:r>
              <a:rPr lang="en-US" altLang="zh-CN" dirty="0" smtClean="0"/>
              <a:t>20</a:t>
            </a:r>
            <a:r>
              <a:rPr lang="zh-CN" altLang="zh-CN" dirty="0" smtClean="0"/>
              <a:t>年</a:t>
            </a:r>
            <a:r>
              <a:rPr lang="zh-CN" altLang="en-US" dirty="0" smtClean="0"/>
              <a:t>来</a:t>
            </a:r>
            <a:r>
              <a:rPr lang="zh-CN" altLang="zh-CN" dirty="0" smtClean="0"/>
              <a:t>发展速度</a:t>
            </a:r>
            <a:r>
              <a:rPr lang="zh-CN" altLang="zh-CN" dirty="0"/>
              <a:t>之快，应用范围之广，影响范围之大，取得成果之多</a:t>
            </a:r>
            <a:r>
              <a:rPr lang="zh-CN" altLang="zh-CN" dirty="0" smtClean="0"/>
              <a:t>，令人瞩目。</a:t>
            </a:r>
            <a:endParaRPr lang="en-US" altLang="zh-CN" dirty="0" smtClean="0"/>
          </a:p>
          <a:p>
            <a:endParaRPr lang="en-US" altLang="zh-CN" sz="1100" dirty="0" smtClean="0"/>
          </a:p>
          <a:p>
            <a:r>
              <a:rPr lang="en-US" altLang="zh-CN" dirty="0" smtClean="0">
                <a:solidFill>
                  <a:srgbClr val="FF0000"/>
                </a:solidFill>
              </a:rPr>
              <a:t>“</a:t>
            </a:r>
            <a:r>
              <a:rPr lang="en-US" altLang="zh-CN" dirty="0">
                <a:solidFill>
                  <a:srgbClr val="FF0000"/>
                </a:solidFill>
              </a:rPr>
              <a:t>HSK</a:t>
            </a:r>
            <a:r>
              <a:rPr lang="zh-CN" altLang="zh-CN" dirty="0">
                <a:solidFill>
                  <a:srgbClr val="FF0000"/>
                </a:solidFill>
              </a:rPr>
              <a:t>动态作文语料库</a:t>
            </a:r>
            <a:r>
              <a:rPr lang="zh-CN" altLang="zh-CN" dirty="0" smtClean="0">
                <a:solidFill>
                  <a:srgbClr val="FF0000"/>
                </a:solidFill>
              </a:rPr>
              <a:t>”</a:t>
            </a:r>
            <a:r>
              <a:rPr lang="zh-CN" altLang="en-US" dirty="0" smtClean="0"/>
              <a:t>：</a:t>
            </a:r>
            <a:endParaRPr lang="en-US" altLang="zh-CN" dirty="0" smtClean="0"/>
          </a:p>
          <a:p>
            <a:r>
              <a:rPr lang="en-US" altLang="zh-CN" dirty="0" smtClean="0"/>
              <a:t>2006</a:t>
            </a:r>
            <a:r>
              <a:rPr lang="zh-CN" altLang="zh-CN" dirty="0"/>
              <a:t>年</a:t>
            </a:r>
            <a:r>
              <a:rPr lang="en-US" altLang="zh-CN" dirty="0"/>
              <a:t>12</a:t>
            </a:r>
            <a:r>
              <a:rPr lang="zh-CN" altLang="zh-CN" dirty="0"/>
              <a:t>月</a:t>
            </a:r>
            <a:r>
              <a:rPr lang="en-US" altLang="zh-CN" dirty="0"/>
              <a:t>24</a:t>
            </a:r>
            <a:r>
              <a:rPr lang="zh-CN" altLang="zh-CN" dirty="0" smtClean="0"/>
              <a:t>日</a:t>
            </a:r>
            <a:r>
              <a:rPr lang="zh-CN" altLang="en-US" dirty="0" smtClean="0"/>
              <a:t>建成上线。</a:t>
            </a:r>
            <a:endParaRPr lang="en-US" altLang="zh-CN" dirty="0" smtClean="0"/>
          </a:p>
          <a:p>
            <a:r>
              <a:rPr lang="zh-CN" altLang="zh-CN" dirty="0" smtClean="0"/>
              <a:t>海内外</a:t>
            </a:r>
            <a:r>
              <a:rPr lang="zh-CN" altLang="zh-CN" dirty="0"/>
              <a:t>注册</a:t>
            </a:r>
            <a:r>
              <a:rPr lang="zh-CN" altLang="zh-CN" dirty="0" smtClean="0"/>
              <a:t>用户</a:t>
            </a:r>
            <a:r>
              <a:rPr lang="zh-CN" altLang="en-US" dirty="0" smtClean="0"/>
              <a:t>：</a:t>
            </a:r>
            <a:r>
              <a:rPr lang="en-US" altLang="zh-CN" dirty="0" smtClean="0">
                <a:solidFill>
                  <a:srgbClr val="FF0000"/>
                </a:solidFill>
              </a:rPr>
              <a:t>40599</a:t>
            </a:r>
            <a:r>
              <a:rPr lang="zh-CN" altLang="zh-CN" dirty="0">
                <a:solidFill>
                  <a:srgbClr val="FF0000"/>
                </a:solidFill>
              </a:rPr>
              <a:t>人</a:t>
            </a:r>
            <a:r>
              <a:rPr lang="zh-CN" altLang="zh-CN" dirty="0" smtClean="0"/>
              <a:t>（</a:t>
            </a:r>
            <a:r>
              <a:rPr lang="zh-CN" altLang="en-US" dirty="0" smtClean="0"/>
              <a:t>截</a:t>
            </a:r>
            <a:r>
              <a:rPr lang="zh-CN" altLang="zh-CN" dirty="0" smtClean="0"/>
              <a:t>至</a:t>
            </a:r>
            <a:r>
              <a:rPr lang="en-US" altLang="zh-CN" dirty="0"/>
              <a:t>2016</a:t>
            </a:r>
            <a:r>
              <a:rPr lang="zh-CN" altLang="zh-CN" dirty="0"/>
              <a:t>年</a:t>
            </a:r>
            <a:r>
              <a:rPr lang="en-US" altLang="zh-CN" dirty="0"/>
              <a:t>7</a:t>
            </a:r>
            <a:r>
              <a:rPr lang="zh-CN" altLang="zh-CN" dirty="0"/>
              <a:t>月</a:t>
            </a:r>
            <a:r>
              <a:rPr lang="en-US" altLang="zh-CN" dirty="0"/>
              <a:t>27</a:t>
            </a:r>
            <a:r>
              <a:rPr lang="zh-CN" altLang="zh-CN" dirty="0"/>
              <a:t>日）</a:t>
            </a:r>
            <a:r>
              <a:rPr lang="zh-CN" altLang="zh-CN" dirty="0" smtClean="0"/>
              <a:t>；</a:t>
            </a:r>
            <a:endParaRPr lang="en-US" altLang="zh-CN" dirty="0" smtClean="0"/>
          </a:p>
          <a:p>
            <a:r>
              <a:rPr lang="zh-CN" altLang="zh-CN" dirty="0"/>
              <a:t>在</a:t>
            </a:r>
            <a:r>
              <a:rPr lang="en-US" altLang="zh-CN" dirty="0"/>
              <a:t>CNKI</a:t>
            </a:r>
            <a:r>
              <a:rPr lang="zh-CN" altLang="zh-CN" dirty="0"/>
              <a:t>中查询</a:t>
            </a:r>
            <a:r>
              <a:rPr lang="zh-CN" altLang="zh-CN" dirty="0" smtClean="0"/>
              <a:t>各</a:t>
            </a:r>
            <a:r>
              <a:rPr lang="zh-CN" altLang="zh-CN" dirty="0"/>
              <a:t>类</a:t>
            </a:r>
            <a:r>
              <a:rPr lang="zh-CN" altLang="zh-CN" dirty="0" smtClean="0"/>
              <a:t>论文</a:t>
            </a:r>
            <a:r>
              <a:rPr lang="zh-CN" altLang="en-US" dirty="0" smtClean="0"/>
              <a:t>：</a:t>
            </a:r>
            <a:r>
              <a:rPr lang="en-US" altLang="zh-CN" dirty="0" smtClean="0">
                <a:solidFill>
                  <a:srgbClr val="FF0000"/>
                </a:solidFill>
              </a:rPr>
              <a:t>2311 </a:t>
            </a:r>
            <a:r>
              <a:rPr lang="zh-CN" altLang="zh-CN" dirty="0">
                <a:solidFill>
                  <a:srgbClr val="FF0000"/>
                </a:solidFill>
              </a:rPr>
              <a:t>篇</a:t>
            </a:r>
            <a:r>
              <a:rPr lang="zh-CN" altLang="zh-CN" dirty="0"/>
              <a:t>（截至</a:t>
            </a:r>
            <a:r>
              <a:rPr lang="en-US" altLang="zh-CN" dirty="0"/>
              <a:t>2016</a:t>
            </a:r>
            <a:r>
              <a:rPr lang="zh-CN" altLang="zh-CN" dirty="0"/>
              <a:t>年</a:t>
            </a:r>
            <a:r>
              <a:rPr lang="en-US" altLang="zh-CN" dirty="0"/>
              <a:t>7</a:t>
            </a:r>
            <a:r>
              <a:rPr lang="zh-CN" altLang="zh-CN" dirty="0"/>
              <a:t>月</a:t>
            </a:r>
            <a:r>
              <a:rPr lang="en-US" altLang="zh-CN" dirty="0"/>
              <a:t>28</a:t>
            </a:r>
            <a:r>
              <a:rPr lang="zh-CN" altLang="zh-CN" dirty="0" smtClean="0"/>
              <a:t>日</a:t>
            </a:r>
            <a:r>
              <a:rPr lang="zh-CN" altLang="en-US" dirty="0" smtClean="0"/>
              <a:t>）</a:t>
            </a:r>
            <a:r>
              <a:rPr lang="zh-CN" altLang="zh-CN" dirty="0" smtClean="0"/>
              <a:t>。</a:t>
            </a:r>
            <a:endParaRPr lang="zh-CN" altLang="zh-CN" dirty="0"/>
          </a:p>
        </p:txBody>
      </p:sp>
    </p:spTree>
    <p:extLst>
      <p:ext uri="{BB962C8B-B14F-4D97-AF65-F5344CB8AC3E}">
        <p14:creationId xmlns:p14="http://schemas.microsoft.com/office/powerpoint/2010/main" val="2451609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lnSpcReduction="10000"/>
          </a:bodyPr>
          <a:lstStyle/>
          <a:p>
            <a:r>
              <a:rPr lang="zh-CN" altLang="zh-CN" dirty="0" smtClean="0"/>
              <a:t>“不翼而飞”</a:t>
            </a:r>
            <a:r>
              <a:rPr lang="zh-CN" altLang="zh-CN" dirty="0"/>
              <a:t>义项</a:t>
            </a:r>
            <a:r>
              <a:rPr lang="en-US" altLang="zh-CN" dirty="0" smtClean="0"/>
              <a:t>1</a:t>
            </a:r>
            <a:r>
              <a:rPr lang="zh-CN" altLang="en-US" dirty="0" smtClean="0"/>
              <a:t>和</a:t>
            </a:r>
            <a:r>
              <a:rPr lang="zh-CN" altLang="zh-CN" dirty="0" smtClean="0"/>
              <a:t>义项</a:t>
            </a:r>
            <a:r>
              <a:rPr lang="en-US" altLang="zh-CN" dirty="0" smtClean="0"/>
              <a:t>2</a:t>
            </a:r>
            <a:r>
              <a:rPr lang="zh-CN" altLang="en-US" dirty="0" smtClean="0"/>
              <a:t>的</a:t>
            </a:r>
            <a:r>
              <a:rPr lang="zh-CN" altLang="zh-CN" dirty="0" smtClean="0"/>
              <a:t>分布</a:t>
            </a:r>
            <a:r>
              <a:rPr lang="zh-CN" altLang="zh-CN" dirty="0"/>
              <a:t>：</a:t>
            </a:r>
          </a:p>
          <a:p>
            <a:endParaRPr lang="en-US" altLang="zh-CN" dirty="0" smtClean="0"/>
          </a:p>
          <a:p>
            <a:endParaRPr lang="en-US" altLang="zh-CN" dirty="0"/>
          </a:p>
          <a:p>
            <a:endParaRPr lang="en-US" altLang="zh-CN" dirty="0" smtClean="0"/>
          </a:p>
          <a:p>
            <a:endParaRPr lang="en-US" altLang="zh-CN" dirty="0"/>
          </a:p>
          <a:p>
            <a:endParaRPr lang="en-US" altLang="zh-CN" dirty="0" smtClean="0"/>
          </a:p>
          <a:p>
            <a:r>
              <a:rPr lang="zh-CN" altLang="zh-CN" dirty="0" smtClean="0"/>
              <a:t>结论：</a:t>
            </a:r>
            <a:r>
              <a:rPr lang="zh-CN" altLang="zh-CN" dirty="0"/>
              <a:t>“不翼而飞”的主要义项为“物品突然丢失”；“不胫而走”为“事情迅速传播”</a:t>
            </a:r>
            <a:r>
              <a:rPr lang="zh-CN" altLang="zh-CN" dirty="0" smtClean="0"/>
              <a:t>。</a:t>
            </a:r>
            <a:endParaRPr lang="zh-CN" altLang="zh-CN" dirty="0"/>
          </a:p>
        </p:txBody>
      </p:sp>
      <p:graphicFrame>
        <p:nvGraphicFramePr>
          <p:cNvPr id="10" name="表格 9"/>
          <p:cNvGraphicFramePr>
            <a:graphicFrameLocks noGrp="1"/>
          </p:cNvGraphicFramePr>
          <p:nvPr>
            <p:extLst>
              <p:ext uri="{D42A27DB-BD31-4B8C-83A1-F6EECF244321}">
                <p14:modId xmlns:p14="http://schemas.microsoft.com/office/powerpoint/2010/main" val="2739618941"/>
              </p:ext>
            </p:extLst>
          </p:nvPr>
        </p:nvGraphicFramePr>
        <p:xfrm>
          <a:off x="1043608" y="2492896"/>
          <a:ext cx="7488831" cy="2016222"/>
        </p:xfrm>
        <a:graphic>
          <a:graphicData uri="http://schemas.openxmlformats.org/drawingml/2006/table">
            <a:tbl>
              <a:tblPr>
                <a:tableStyleId>{5C22544A-7EE6-4342-B048-85BDC9FD1C3A}</a:tableStyleId>
              </a:tblPr>
              <a:tblGrid>
                <a:gridCol w="2950566"/>
                <a:gridCol w="2067895"/>
                <a:gridCol w="2470370"/>
              </a:tblGrid>
              <a:tr h="336037">
                <a:tc>
                  <a:txBody>
                    <a:bodyPr/>
                    <a:lstStyle/>
                    <a:p>
                      <a:pPr algn="ctr">
                        <a:spcAft>
                          <a:spcPts val="0"/>
                        </a:spcAft>
                      </a:pPr>
                      <a:r>
                        <a:rPr lang="zh-CN" sz="2000" kern="100" dirty="0">
                          <a:effectLst/>
                        </a:rPr>
                        <a:t>不翼而飞</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zh-CN" sz="2000" kern="100">
                          <a:effectLst/>
                        </a:rPr>
                        <a:t>义项</a:t>
                      </a:r>
                      <a:r>
                        <a:rPr lang="en-US" sz="2000" kern="100">
                          <a:effectLst/>
                        </a:rPr>
                        <a:t>1</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zh-CN" sz="2000" kern="100">
                          <a:effectLst/>
                        </a:rPr>
                        <a:t>义项</a:t>
                      </a:r>
                      <a:r>
                        <a:rPr lang="en-US" sz="2000" kern="100">
                          <a:effectLst/>
                        </a:rPr>
                        <a:t>2</a:t>
                      </a:r>
                      <a:endParaRPr lang="zh-CN" sz="2000" kern="100">
                        <a:effectLst/>
                        <a:latin typeface="Calibri"/>
                        <a:ea typeface="宋体"/>
                        <a:cs typeface="Times New Roman"/>
                      </a:endParaRPr>
                    </a:p>
                  </a:txBody>
                  <a:tcPr marL="68580" marR="68580" marT="0" marB="0"/>
                </a:tc>
              </a:tr>
              <a:tr h="336037">
                <a:tc>
                  <a:txBody>
                    <a:bodyPr/>
                    <a:lstStyle/>
                    <a:p>
                      <a:pPr algn="ctr">
                        <a:spcAft>
                          <a:spcPts val="0"/>
                        </a:spcAft>
                      </a:pPr>
                      <a:r>
                        <a:rPr lang="zh-CN" sz="2000" kern="100" dirty="0">
                          <a:effectLst/>
                        </a:rPr>
                        <a:t>综合（</a:t>
                      </a:r>
                      <a:r>
                        <a:rPr lang="en-US" sz="2000" kern="100" dirty="0">
                          <a:effectLst/>
                        </a:rPr>
                        <a:t>1446</a:t>
                      </a:r>
                      <a:r>
                        <a:rPr lang="zh-CN" sz="2000" kern="100" dirty="0">
                          <a:effectLst/>
                        </a:rPr>
                        <a:t>）</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1441</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a:effectLst/>
                        </a:rPr>
                        <a:t>5</a:t>
                      </a:r>
                      <a:endParaRPr lang="zh-CN" sz="2000" kern="100">
                        <a:effectLst/>
                        <a:latin typeface="Calibri"/>
                        <a:ea typeface="宋体"/>
                        <a:cs typeface="Times New Roman"/>
                      </a:endParaRPr>
                    </a:p>
                  </a:txBody>
                  <a:tcPr marL="68580" marR="68580" marT="0" marB="0"/>
                </a:tc>
              </a:tr>
              <a:tr h="336037">
                <a:tc>
                  <a:txBody>
                    <a:bodyPr/>
                    <a:lstStyle/>
                    <a:p>
                      <a:pPr algn="ctr">
                        <a:spcAft>
                          <a:spcPts val="0"/>
                        </a:spcAft>
                      </a:pPr>
                      <a:r>
                        <a:rPr lang="zh-CN" sz="2000" kern="100">
                          <a:effectLst/>
                        </a:rPr>
                        <a:t>文学（</a:t>
                      </a:r>
                      <a:r>
                        <a:rPr lang="en-US" sz="2000" kern="100">
                          <a:effectLst/>
                        </a:rPr>
                        <a:t>1639</a:t>
                      </a:r>
                      <a:r>
                        <a:rPr lang="zh-CN" sz="2000" kern="100">
                          <a:effectLst/>
                        </a:rPr>
                        <a:t>）</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1632</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7</a:t>
                      </a:r>
                      <a:endParaRPr lang="zh-CN" sz="2000" kern="100" dirty="0">
                        <a:effectLst/>
                        <a:latin typeface="Calibri"/>
                        <a:ea typeface="宋体"/>
                        <a:cs typeface="Times New Roman"/>
                      </a:endParaRPr>
                    </a:p>
                  </a:txBody>
                  <a:tcPr marL="68580" marR="68580" marT="0" marB="0"/>
                </a:tc>
              </a:tr>
              <a:tr h="336037">
                <a:tc>
                  <a:txBody>
                    <a:bodyPr/>
                    <a:lstStyle/>
                    <a:p>
                      <a:pPr algn="ctr">
                        <a:spcAft>
                          <a:spcPts val="0"/>
                        </a:spcAft>
                      </a:pPr>
                      <a:r>
                        <a:rPr lang="zh-CN" sz="2000" kern="100">
                          <a:effectLst/>
                        </a:rPr>
                        <a:t>报刊（</a:t>
                      </a:r>
                      <a:r>
                        <a:rPr lang="en-US" sz="2000" kern="100">
                          <a:effectLst/>
                        </a:rPr>
                        <a:t>1159</a:t>
                      </a:r>
                      <a:r>
                        <a:rPr lang="zh-CN" sz="2000" kern="100">
                          <a:effectLst/>
                        </a:rPr>
                        <a:t>）</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1149</a:t>
                      </a:r>
                      <a:endParaRPr lang="zh-CN" sz="2000" kern="100" dirty="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10</a:t>
                      </a:r>
                      <a:endParaRPr lang="zh-CN" sz="2000" kern="100" dirty="0">
                        <a:effectLst/>
                        <a:latin typeface="Calibri"/>
                        <a:ea typeface="宋体"/>
                        <a:cs typeface="Times New Roman"/>
                      </a:endParaRPr>
                    </a:p>
                  </a:txBody>
                  <a:tcPr marL="68580" marR="68580" marT="0" marB="0"/>
                </a:tc>
              </a:tr>
              <a:tr h="336037">
                <a:tc>
                  <a:txBody>
                    <a:bodyPr/>
                    <a:lstStyle/>
                    <a:p>
                      <a:pPr algn="ctr">
                        <a:spcAft>
                          <a:spcPts val="0"/>
                        </a:spcAft>
                      </a:pPr>
                      <a:r>
                        <a:rPr lang="zh-CN" sz="2000" kern="100">
                          <a:effectLst/>
                        </a:rPr>
                        <a:t>微博（</a:t>
                      </a:r>
                      <a:r>
                        <a:rPr lang="en-US" sz="2000" kern="100">
                          <a:effectLst/>
                        </a:rPr>
                        <a:t>954</a:t>
                      </a:r>
                      <a:r>
                        <a:rPr lang="zh-CN" sz="2000" kern="100">
                          <a:effectLst/>
                        </a:rPr>
                        <a:t>）</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a:effectLst/>
                        </a:rPr>
                        <a:t>954</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0</a:t>
                      </a:r>
                      <a:endParaRPr lang="zh-CN" sz="2000" kern="100" dirty="0">
                        <a:effectLst/>
                        <a:latin typeface="Calibri"/>
                        <a:ea typeface="宋体"/>
                        <a:cs typeface="Times New Roman"/>
                      </a:endParaRPr>
                    </a:p>
                  </a:txBody>
                  <a:tcPr marL="68580" marR="68580" marT="0" marB="0"/>
                </a:tc>
              </a:tr>
              <a:tr h="336037">
                <a:tc>
                  <a:txBody>
                    <a:bodyPr/>
                    <a:lstStyle/>
                    <a:p>
                      <a:pPr algn="ctr">
                        <a:spcAft>
                          <a:spcPts val="0"/>
                        </a:spcAft>
                      </a:pPr>
                      <a:r>
                        <a:rPr lang="zh-CN" sz="2000" kern="100">
                          <a:effectLst/>
                        </a:rPr>
                        <a:t>科技（</a:t>
                      </a:r>
                      <a:r>
                        <a:rPr lang="en-US" sz="2000" kern="100">
                          <a:effectLst/>
                        </a:rPr>
                        <a:t>236</a:t>
                      </a:r>
                      <a:r>
                        <a:rPr lang="zh-CN" sz="2000" kern="100">
                          <a:effectLst/>
                        </a:rPr>
                        <a:t>）</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a:effectLst/>
                        </a:rPr>
                        <a:t>233</a:t>
                      </a:r>
                      <a:endParaRPr lang="zh-CN" sz="2000" kern="100">
                        <a:effectLst/>
                        <a:latin typeface="Calibri"/>
                        <a:ea typeface="宋体"/>
                        <a:cs typeface="Times New Roman"/>
                      </a:endParaRPr>
                    </a:p>
                  </a:txBody>
                  <a:tcPr marL="68580" marR="68580" marT="0" marB="0"/>
                </a:tc>
                <a:tc>
                  <a:txBody>
                    <a:bodyPr/>
                    <a:lstStyle/>
                    <a:p>
                      <a:pPr algn="ctr">
                        <a:spcAft>
                          <a:spcPts val="0"/>
                        </a:spcAft>
                      </a:pPr>
                      <a:r>
                        <a:rPr lang="en-US" sz="2000" kern="100" dirty="0">
                          <a:effectLst/>
                        </a:rPr>
                        <a:t>3</a:t>
                      </a:r>
                      <a:endParaRPr lang="zh-CN" sz="20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en-US" altLang="zh-CN" dirty="0"/>
              <a:t>2</a:t>
            </a:r>
            <a:r>
              <a:rPr lang="zh-CN" altLang="zh-CN" dirty="0"/>
              <a:t>）</a:t>
            </a:r>
            <a:r>
              <a:rPr lang="zh-CN" altLang="zh-CN" dirty="0" smtClean="0"/>
              <a:t>搭配</a:t>
            </a:r>
            <a:r>
              <a:rPr lang="zh-CN" altLang="en-US" dirty="0" smtClean="0"/>
              <a:t>：</a:t>
            </a:r>
            <a:r>
              <a:rPr lang="zh-CN" altLang="zh-CN" dirty="0" smtClean="0"/>
              <a:t>“不翼而飞”</a:t>
            </a:r>
            <a:r>
              <a:rPr lang="zh-CN" altLang="en-US" dirty="0" smtClean="0"/>
              <a:t>常</a:t>
            </a:r>
            <a:r>
              <a:rPr lang="zh-CN" altLang="zh-CN" dirty="0" smtClean="0"/>
              <a:t>搭配</a:t>
            </a:r>
            <a:r>
              <a:rPr lang="zh-CN" altLang="en-US" dirty="0" smtClean="0"/>
              <a:t>“</a:t>
            </a:r>
            <a:r>
              <a:rPr lang="zh-CN" altLang="zh-CN" dirty="0" smtClean="0"/>
              <a:t>钱、文件</a:t>
            </a:r>
            <a:r>
              <a:rPr lang="zh-CN" altLang="en-US" dirty="0" smtClean="0"/>
              <a:t>”</a:t>
            </a:r>
            <a:r>
              <a:rPr lang="zh-CN" altLang="zh-CN" dirty="0" smtClean="0"/>
              <a:t>等</a:t>
            </a:r>
            <a:r>
              <a:rPr lang="zh-CN" altLang="en-US" dirty="0" smtClean="0"/>
              <a:t>具体名词；</a:t>
            </a:r>
            <a:r>
              <a:rPr lang="zh-CN" altLang="zh-CN" dirty="0" smtClean="0"/>
              <a:t>“不胫而走”常搭配</a:t>
            </a:r>
            <a:r>
              <a:rPr lang="zh-CN" altLang="en-US" dirty="0" smtClean="0"/>
              <a:t>“</a:t>
            </a:r>
            <a:r>
              <a:rPr lang="zh-CN" altLang="zh-CN" dirty="0" smtClean="0"/>
              <a:t>消息、谣言</a:t>
            </a:r>
            <a:r>
              <a:rPr lang="zh-CN" altLang="en-US" dirty="0" smtClean="0"/>
              <a:t>”</a:t>
            </a:r>
            <a:r>
              <a:rPr lang="zh-CN" altLang="zh-CN" dirty="0" smtClean="0"/>
              <a:t>等</a:t>
            </a:r>
            <a:r>
              <a:rPr lang="zh-CN" altLang="en-US" dirty="0" smtClean="0"/>
              <a:t>抽象名词</a:t>
            </a:r>
            <a:r>
              <a:rPr lang="zh-CN" altLang="zh-CN" dirty="0" smtClean="0"/>
              <a:t>。说明“不翼而飞” 主要</a:t>
            </a:r>
            <a:r>
              <a:rPr lang="zh-CN" altLang="en-US" dirty="0" smtClean="0"/>
              <a:t>用于</a:t>
            </a:r>
            <a:r>
              <a:rPr lang="zh-CN" altLang="zh-CN" dirty="0" smtClean="0"/>
              <a:t>“事物突然不见”。</a:t>
            </a:r>
            <a:endParaRPr lang="zh-CN" altLang="zh-CN" dirty="0"/>
          </a:p>
          <a:p>
            <a:endParaRPr lang="en-US" altLang="zh-CN" dirty="0" smtClean="0"/>
          </a:p>
          <a:p>
            <a:endParaRPr lang="en-US" altLang="zh-CN" dirty="0"/>
          </a:p>
          <a:p>
            <a:endParaRPr lang="zh-CN" altLang="zh-CN" dirty="0"/>
          </a:p>
        </p:txBody>
      </p:sp>
      <p:graphicFrame>
        <p:nvGraphicFramePr>
          <p:cNvPr id="4" name="表格 3"/>
          <p:cNvGraphicFramePr>
            <a:graphicFrameLocks noGrp="1"/>
          </p:cNvGraphicFramePr>
          <p:nvPr>
            <p:extLst>
              <p:ext uri="{D42A27DB-BD31-4B8C-83A1-F6EECF244321}">
                <p14:modId xmlns:p14="http://schemas.microsoft.com/office/powerpoint/2010/main" val="1301075744"/>
              </p:ext>
            </p:extLst>
          </p:nvPr>
        </p:nvGraphicFramePr>
        <p:xfrm>
          <a:off x="827584" y="3789040"/>
          <a:ext cx="7560840" cy="2324337"/>
        </p:xfrm>
        <a:graphic>
          <a:graphicData uri="http://schemas.openxmlformats.org/drawingml/2006/table">
            <a:tbl>
              <a:tblPr>
                <a:tableStyleId>{5C22544A-7EE6-4342-B048-85BDC9FD1C3A}</a:tableStyleId>
              </a:tblPr>
              <a:tblGrid>
                <a:gridCol w="1490376"/>
                <a:gridCol w="6070464"/>
              </a:tblGrid>
              <a:tr h="746003">
                <a:tc>
                  <a:txBody>
                    <a:bodyPr/>
                    <a:lstStyle/>
                    <a:p>
                      <a:pPr algn="just">
                        <a:spcAft>
                          <a:spcPts val="0"/>
                        </a:spcAft>
                      </a:pPr>
                      <a:r>
                        <a:rPr lang="en-US" sz="2400" kern="100" dirty="0">
                          <a:effectLst/>
                        </a:rPr>
                        <a:t> </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dirty="0">
                          <a:effectLst/>
                        </a:rPr>
                        <a:t>搭配词</a:t>
                      </a:r>
                      <a:endParaRPr lang="zh-CN" sz="2400" kern="100" dirty="0">
                        <a:effectLst/>
                        <a:latin typeface="Calibri"/>
                        <a:ea typeface="宋体"/>
                        <a:cs typeface="Times New Roman"/>
                      </a:endParaRPr>
                    </a:p>
                  </a:txBody>
                  <a:tcPr marL="68580" marR="68580" marT="0" marB="0"/>
                </a:tc>
              </a:tr>
              <a:tr h="423407">
                <a:tc>
                  <a:txBody>
                    <a:bodyPr/>
                    <a:lstStyle/>
                    <a:p>
                      <a:pPr algn="just">
                        <a:spcAft>
                          <a:spcPts val="0"/>
                        </a:spcAft>
                      </a:pPr>
                      <a:r>
                        <a:rPr lang="zh-CN" sz="2400" kern="100">
                          <a:effectLst/>
                        </a:rPr>
                        <a:t>不翼而飞</a:t>
                      </a:r>
                      <a:endParaRPr lang="zh-CN" sz="2400" kern="100">
                        <a:effectLst/>
                        <a:latin typeface="Calibri"/>
                        <a:ea typeface="宋体"/>
                        <a:cs typeface="Times New Roman"/>
                      </a:endParaRPr>
                    </a:p>
                  </a:txBody>
                  <a:tcPr marL="68580" marR="68580" marT="0" marB="0"/>
                </a:tc>
                <a:tc>
                  <a:txBody>
                    <a:bodyPr/>
                    <a:lstStyle/>
                    <a:p>
                      <a:pPr algn="just">
                        <a:spcAft>
                          <a:spcPts val="0"/>
                        </a:spcAft>
                      </a:pPr>
                      <a:r>
                        <a:rPr lang="zh-CN" sz="2400" kern="100" dirty="0">
                          <a:effectLst/>
                        </a:rPr>
                        <a:t>钱、东西、文件、材料、巨款、钱包、流量、文字</a:t>
                      </a:r>
                      <a:endParaRPr lang="zh-CN" sz="2400" kern="100" dirty="0">
                        <a:effectLst/>
                        <a:latin typeface="Calibri"/>
                        <a:ea typeface="宋体"/>
                        <a:cs typeface="Times New Roman"/>
                      </a:endParaRPr>
                    </a:p>
                  </a:txBody>
                  <a:tcPr marL="68580" marR="68580" marT="0" marB="0"/>
                </a:tc>
              </a:tr>
              <a:tr h="846814">
                <a:tc>
                  <a:txBody>
                    <a:bodyPr/>
                    <a:lstStyle/>
                    <a:p>
                      <a:pPr algn="just">
                        <a:spcAft>
                          <a:spcPts val="0"/>
                        </a:spcAft>
                      </a:pPr>
                      <a:r>
                        <a:rPr lang="zh-CN" sz="2400" kern="100">
                          <a:effectLst/>
                        </a:rPr>
                        <a:t>不胫而走</a:t>
                      </a:r>
                      <a:endParaRPr lang="zh-CN" sz="2400" kern="100">
                        <a:effectLst/>
                        <a:latin typeface="Calibri"/>
                        <a:ea typeface="宋体"/>
                        <a:cs typeface="Times New Roman"/>
                      </a:endParaRPr>
                    </a:p>
                  </a:txBody>
                  <a:tcPr marL="68580" marR="68580" marT="0" marB="0"/>
                </a:tc>
                <a:tc>
                  <a:txBody>
                    <a:bodyPr/>
                    <a:lstStyle/>
                    <a:p>
                      <a:pPr algn="just">
                        <a:spcAft>
                          <a:spcPts val="0"/>
                        </a:spcAft>
                      </a:pPr>
                      <a:r>
                        <a:rPr lang="zh-CN" sz="2400" kern="100" dirty="0">
                          <a:effectLst/>
                        </a:rPr>
                        <a:t>消息、说法、美名、谣言</a:t>
                      </a:r>
                      <a:r>
                        <a:rPr lang="zh-CN" sz="2400" kern="100" dirty="0" smtClean="0">
                          <a:effectLst/>
                        </a:rPr>
                        <a:t>、事迹</a:t>
                      </a:r>
                      <a:r>
                        <a:rPr lang="zh-CN" sz="2400" kern="100" dirty="0">
                          <a:effectLst/>
                        </a:rPr>
                        <a:t>、成效、</a:t>
                      </a:r>
                      <a:r>
                        <a:rPr lang="zh-CN" sz="2400" kern="100" dirty="0" smtClean="0">
                          <a:effectLst/>
                        </a:rPr>
                        <a:t>声誉</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zh-CN" altLang="zh-CN" dirty="0" smtClean="0"/>
              <a:t>“不翼而飞”</a:t>
            </a:r>
            <a:r>
              <a:rPr lang="zh-CN" altLang="en-US" dirty="0" smtClean="0"/>
              <a:t>也可搭配</a:t>
            </a:r>
            <a:r>
              <a:rPr lang="zh-CN" altLang="zh-CN" dirty="0" smtClean="0"/>
              <a:t>抽象</a:t>
            </a:r>
            <a:r>
              <a:rPr lang="zh-CN" altLang="zh-CN" dirty="0"/>
              <a:t>意义的</a:t>
            </a:r>
            <a:r>
              <a:rPr lang="zh-CN" altLang="zh-CN" dirty="0" smtClean="0"/>
              <a:t>名词，</a:t>
            </a:r>
            <a:r>
              <a:rPr lang="zh-CN" altLang="zh-CN" dirty="0"/>
              <a:t>多用在文学作品中</a:t>
            </a:r>
            <a:r>
              <a:rPr lang="zh-CN" altLang="zh-CN" dirty="0" smtClean="0"/>
              <a:t>，使</a:t>
            </a:r>
            <a:r>
              <a:rPr lang="zh-CN" altLang="zh-CN" dirty="0"/>
              <a:t>语言表达更生动。例如：</a:t>
            </a:r>
          </a:p>
          <a:p>
            <a:r>
              <a:rPr lang="zh-CN" altLang="zh-CN" dirty="0" smtClean="0">
                <a:latin typeface="华文楷体" panose="02010600040101010101" pitchFamily="2" charset="-122"/>
                <a:ea typeface="华文楷体" panose="02010600040101010101" pitchFamily="2" charset="-122"/>
              </a:rPr>
              <a:t>（</a:t>
            </a:r>
            <a:r>
              <a:rPr lang="en-US" altLang="zh-CN" dirty="0" smtClean="0">
                <a:latin typeface="华文楷体" panose="02010600040101010101" pitchFamily="2" charset="-122"/>
                <a:ea typeface="华文楷体" panose="02010600040101010101" pitchFamily="2" charset="-122"/>
              </a:rPr>
              <a:t>2</a:t>
            </a:r>
            <a:r>
              <a:rPr lang="zh-CN" altLang="zh-CN" dirty="0" smtClean="0">
                <a:latin typeface="华文楷体" panose="02010600040101010101" pitchFamily="2" charset="-122"/>
                <a:ea typeface="华文楷体" panose="02010600040101010101" pitchFamily="2" charset="-122"/>
              </a:rPr>
              <a:t>）</a:t>
            </a:r>
            <a:r>
              <a:rPr lang="zh-CN" altLang="zh-CN" dirty="0">
                <a:latin typeface="华文楷体" panose="02010600040101010101" pitchFamily="2" charset="-122"/>
                <a:ea typeface="华文楷体" panose="02010600040101010101" pitchFamily="2" charset="-122"/>
              </a:rPr>
              <a:t>众人大笑，离别的</a:t>
            </a:r>
            <a:r>
              <a:rPr lang="zh-CN" altLang="zh-CN" u="sng" dirty="0">
                <a:latin typeface="华文楷体" panose="02010600040101010101" pitchFamily="2" charset="-122"/>
                <a:ea typeface="华文楷体" panose="02010600040101010101" pitchFamily="2" charset="-122"/>
              </a:rPr>
              <a:t>愁思</a:t>
            </a:r>
            <a:r>
              <a:rPr lang="zh-CN" altLang="zh-CN" dirty="0">
                <a:latin typeface="华文楷体" panose="02010600040101010101" pitchFamily="2" charset="-122"/>
                <a:ea typeface="华文楷体" panose="02010600040101010101" pitchFamily="2" charset="-122"/>
              </a:rPr>
              <a:t>顿时不翼而飞。</a:t>
            </a:r>
          </a:p>
          <a:p>
            <a:r>
              <a:rPr lang="zh-CN" altLang="zh-CN" dirty="0" smtClean="0">
                <a:latin typeface="华文楷体" panose="02010600040101010101" pitchFamily="2" charset="-122"/>
                <a:ea typeface="华文楷体" panose="02010600040101010101" pitchFamily="2" charset="-122"/>
              </a:rPr>
              <a:t>（</a:t>
            </a:r>
            <a:r>
              <a:rPr lang="en-US" altLang="zh-CN" dirty="0" smtClean="0">
                <a:latin typeface="华文楷体" panose="02010600040101010101" pitchFamily="2" charset="-122"/>
                <a:ea typeface="华文楷体" panose="02010600040101010101" pitchFamily="2" charset="-122"/>
              </a:rPr>
              <a:t>3</a:t>
            </a:r>
            <a:r>
              <a:rPr lang="zh-CN" altLang="zh-CN" dirty="0" smtClean="0">
                <a:latin typeface="华文楷体" panose="02010600040101010101" pitchFamily="2" charset="-122"/>
                <a:ea typeface="华文楷体" panose="02010600040101010101" pitchFamily="2" charset="-122"/>
              </a:rPr>
              <a:t>）</a:t>
            </a:r>
            <a:r>
              <a:rPr lang="zh-CN" altLang="zh-CN" dirty="0">
                <a:latin typeface="华文楷体" panose="02010600040101010101" pitchFamily="2" charset="-122"/>
                <a:ea typeface="华文楷体" panose="02010600040101010101" pitchFamily="2" charset="-122"/>
              </a:rPr>
              <a:t>看到这样的情形，刚才的</a:t>
            </a:r>
            <a:r>
              <a:rPr lang="zh-CN" altLang="zh-CN" u="sng" dirty="0">
                <a:latin typeface="华文楷体" panose="02010600040101010101" pitchFamily="2" charset="-122"/>
                <a:ea typeface="华文楷体" panose="02010600040101010101" pitchFamily="2" charset="-122"/>
              </a:rPr>
              <a:t>兴奋和喜悦</a:t>
            </a:r>
            <a:r>
              <a:rPr lang="zh-CN" altLang="zh-CN" dirty="0">
                <a:latin typeface="华文楷体" panose="02010600040101010101" pitchFamily="2" charset="-122"/>
                <a:ea typeface="华文楷体" panose="02010600040101010101" pitchFamily="2" charset="-122"/>
              </a:rPr>
              <a:t>早已不翼而飞。</a:t>
            </a:r>
          </a:p>
          <a:p>
            <a:r>
              <a:rPr lang="zh-CN" altLang="zh-CN" dirty="0" smtClean="0">
                <a:latin typeface="华文楷体" panose="02010600040101010101" pitchFamily="2" charset="-122"/>
                <a:ea typeface="华文楷体" panose="02010600040101010101" pitchFamily="2" charset="-122"/>
              </a:rPr>
              <a:t>（</a:t>
            </a:r>
            <a:r>
              <a:rPr lang="en-US" altLang="zh-CN" dirty="0" smtClean="0">
                <a:latin typeface="华文楷体" panose="02010600040101010101" pitchFamily="2" charset="-122"/>
                <a:ea typeface="华文楷体" panose="02010600040101010101" pitchFamily="2" charset="-122"/>
              </a:rPr>
              <a:t>4</a:t>
            </a:r>
            <a:r>
              <a:rPr lang="zh-CN" altLang="zh-CN" dirty="0" smtClean="0">
                <a:latin typeface="华文楷体" panose="02010600040101010101" pitchFamily="2" charset="-122"/>
                <a:ea typeface="华文楷体" panose="02010600040101010101" pitchFamily="2" charset="-122"/>
              </a:rPr>
              <a:t>）</a:t>
            </a:r>
            <a:r>
              <a:rPr lang="zh-CN" altLang="zh-CN" dirty="0">
                <a:latin typeface="华文楷体" panose="02010600040101010101" pitchFamily="2" charset="-122"/>
                <a:ea typeface="华文楷体" panose="02010600040101010101" pitchFamily="2" charset="-122"/>
              </a:rPr>
              <a:t>口中连声称谢，看着丹药的刹那间，刚才的</a:t>
            </a:r>
            <a:r>
              <a:rPr lang="zh-CN" altLang="zh-CN" u="sng" dirty="0">
                <a:latin typeface="华文楷体" panose="02010600040101010101" pitchFamily="2" charset="-122"/>
                <a:ea typeface="华文楷体" panose="02010600040101010101" pitchFamily="2" charset="-122"/>
              </a:rPr>
              <a:t>失望</a:t>
            </a:r>
            <a:r>
              <a:rPr lang="zh-CN" altLang="zh-CN" dirty="0">
                <a:latin typeface="华文楷体" panose="02010600040101010101" pitchFamily="2" charset="-122"/>
                <a:ea typeface="华文楷体" panose="02010600040101010101" pitchFamily="2" charset="-122"/>
              </a:rPr>
              <a:t>全都</a:t>
            </a:r>
            <a:r>
              <a:rPr lang="zh-CN" altLang="zh-CN" dirty="0" smtClean="0">
                <a:latin typeface="华文楷体" panose="02010600040101010101" pitchFamily="2" charset="-122"/>
                <a:ea typeface="华文楷体" panose="02010600040101010101" pitchFamily="2" charset="-122"/>
              </a:rPr>
              <a:t>不翼而飞。</a:t>
            </a:r>
          </a:p>
          <a:p>
            <a:pPr marL="0" indent="0">
              <a:buNone/>
            </a:pPr>
            <a:endParaRPr lang="en-US" altLang="zh-CN" dirty="0" smtClean="0"/>
          </a:p>
          <a:p>
            <a:endParaRPr lang="en-US" altLang="zh-CN" dirty="0" smtClean="0"/>
          </a:p>
          <a:p>
            <a:endParaRPr lang="zh-CN"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endParaRPr lang="zh-CN" altLang="zh-CN" dirty="0"/>
          </a:p>
        </p:txBody>
      </p:sp>
    </p:spTree>
    <p:extLst>
      <p:ext uri="{BB962C8B-B14F-4D97-AF65-F5344CB8AC3E}">
        <p14:creationId xmlns:p14="http://schemas.microsoft.com/office/powerpoint/2010/main" val="3722891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pPr marL="0" indent="0">
              <a:buNone/>
            </a:pPr>
            <a:r>
              <a:rPr lang="zh-CN" altLang="en-US" dirty="0" smtClean="0"/>
              <a:t>但搭配抽象名词的情况很少：</a:t>
            </a:r>
            <a:endParaRPr lang="en-US" altLang="zh-CN" dirty="0" smtClean="0"/>
          </a:p>
          <a:p>
            <a:endParaRPr lang="en-US" altLang="zh-CN" dirty="0" smtClean="0"/>
          </a:p>
          <a:p>
            <a:endParaRPr lang="zh-CN"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endParaRPr lang="zh-CN" altLang="zh-CN" dirty="0"/>
          </a:p>
        </p:txBody>
      </p:sp>
      <p:graphicFrame>
        <p:nvGraphicFramePr>
          <p:cNvPr id="4" name="表格 3"/>
          <p:cNvGraphicFramePr>
            <a:graphicFrameLocks noGrp="1"/>
          </p:cNvGraphicFramePr>
          <p:nvPr>
            <p:extLst>
              <p:ext uri="{D42A27DB-BD31-4B8C-83A1-F6EECF244321}">
                <p14:modId xmlns:p14="http://schemas.microsoft.com/office/powerpoint/2010/main" val="3401016057"/>
              </p:ext>
            </p:extLst>
          </p:nvPr>
        </p:nvGraphicFramePr>
        <p:xfrm>
          <a:off x="755576" y="2492894"/>
          <a:ext cx="7920880" cy="3096345"/>
        </p:xfrm>
        <a:graphic>
          <a:graphicData uri="http://schemas.openxmlformats.org/drawingml/2006/table">
            <a:tbl>
              <a:tblPr>
                <a:tableStyleId>{5C22544A-7EE6-4342-B048-85BDC9FD1C3A}</a:tableStyleId>
              </a:tblPr>
              <a:tblGrid>
                <a:gridCol w="2249118"/>
                <a:gridCol w="2835881"/>
                <a:gridCol w="2835881"/>
              </a:tblGrid>
              <a:tr h="442335">
                <a:tc rowSpan="2">
                  <a:txBody>
                    <a:bodyPr/>
                    <a:lstStyle/>
                    <a:p>
                      <a:pPr algn="ctr">
                        <a:spcAft>
                          <a:spcPts val="0"/>
                        </a:spcAft>
                      </a:pPr>
                      <a:r>
                        <a:rPr lang="zh-CN" sz="2400" kern="100" dirty="0">
                          <a:effectLst/>
                        </a:rPr>
                        <a:t>不翼而飞</a:t>
                      </a:r>
                      <a:endParaRPr lang="zh-CN" sz="2400" kern="100" dirty="0">
                        <a:effectLst/>
                        <a:latin typeface="Calibri"/>
                        <a:ea typeface="宋体"/>
                        <a:cs typeface="Times New Roman"/>
                      </a:endParaRPr>
                    </a:p>
                  </a:txBody>
                  <a:tcPr marL="68580" marR="68580" marT="0" marB="0"/>
                </a:tc>
                <a:tc gridSpan="2">
                  <a:txBody>
                    <a:bodyPr/>
                    <a:lstStyle/>
                    <a:p>
                      <a:pPr algn="ctr">
                        <a:spcAft>
                          <a:spcPts val="0"/>
                        </a:spcAft>
                      </a:pPr>
                      <a:r>
                        <a:rPr lang="zh-CN" sz="2400" kern="100">
                          <a:effectLst/>
                        </a:rPr>
                        <a:t>义项</a:t>
                      </a:r>
                      <a:r>
                        <a:rPr lang="en-US" sz="2400" kern="100">
                          <a:effectLst/>
                        </a:rPr>
                        <a:t>1</a:t>
                      </a:r>
                      <a:endParaRPr lang="zh-CN" sz="2400" kern="100">
                        <a:effectLst/>
                        <a:latin typeface="Calibri"/>
                        <a:ea typeface="宋体"/>
                        <a:cs typeface="Times New Roman"/>
                      </a:endParaRPr>
                    </a:p>
                  </a:txBody>
                  <a:tcPr marL="68580" marR="68580" marT="0" marB="0"/>
                </a:tc>
                <a:tc hMerge="1">
                  <a:txBody>
                    <a:bodyPr/>
                    <a:lstStyle/>
                    <a:p>
                      <a:endParaRPr lang="zh-CN" altLang="en-US"/>
                    </a:p>
                  </a:txBody>
                  <a:tcPr/>
                </a:tc>
              </a:tr>
              <a:tr h="442335">
                <a:tc vMerge="1">
                  <a:txBody>
                    <a:bodyPr/>
                    <a:lstStyle/>
                    <a:p>
                      <a:endParaRPr lang="zh-CN" altLang="en-US"/>
                    </a:p>
                  </a:txBody>
                  <a:tcPr/>
                </a:tc>
                <a:tc>
                  <a:txBody>
                    <a:bodyPr/>
                    <a:lstStyle/>
                    <a:p>
                      <a:pPr algn="ctr">
                        <a:spcAft>
                          <a:spcPts val="0"/>
                        </a:spcAft>
                      </a:pPr>
                      <a:r>
                        <a:rPr lang="zh-CN" sz="2400" kern="100" dirty="0">
                          <a:effectLst/>
                        </a:rPr>
                        <a:t>具体事物</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a:effectLst/>
                        </a:rPr>
                        <a:t>抽象事物</a:t>
                      </a:r>
                      <a:endParaRPr lang="zh-CN" sz="2400" kern="100">
                        <a:effectLst/>
                        <a:latin typeface="Calibri"/>
                        <a:ea typeface="宋体"/>
                        <a:cs typeface="Times New Roman"/>
                      </a:endParaRPr>
                    </a:p>
                  </a:txBody>
                  <a:tcPr marL="68580" marR="68580" marT="0" marB="0"/>
                </a:tc>
              </a:tr>
              <a:tr h="442335">
                <a:tc>
                  <a:txBody>
                    <a:bodyPr/>
                    <a:lstStyle/>
                    <a:p>
                      <a:pPr algn="ctr">
                        <a:spcAft>
                          <a:spcPts val="0"/>
                        </a:spcAft>
                      </a:pPr>
                      <a:r>
                        <a:rPr lang="zh-CN" sz="2400" kern="100">
                          <a:effectLst/>
                        </a:rPr>
                        <a:t>综合（</a:t>
                      </a:r>
                      <a:r>
                        <a:rPr lang="en-US" sz="2400" kern="100">
                          <a:effectLst/>
                        </a:rPr>
                        <a:t>1446</a:t>
                      </a:r>
                      <a:r>
                        <a:rPr lang="zh-CN" sz="2400" kern="100">
                          <a:effectLst/>
                        </a:rPr>
                        <a:t>）</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1346</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en-US" sz="2400" kern="100">
                          <a:effectLst/>
                        </a:rPr>
                        <a:t>95</a:t>
                      </a:r>
                      <a:endParaRPr lang="zh-CN" sz="2400" kern="100">
                        <a:effectLst/>
                        <a:latin typeface="Calibri"/>
                        <a:ea typeface="宋体"/>
                        <a:cs typeface="Times New Roman"/>
                      </a:endParaRPr>
                    </a:p>
                  </a:txBody>
                  <a:tcPr marL="68580" marR="68580" marT="0" marB="0"/>
                </a:tc>
              </a:tr>
              <a:tr h="442335">
                <a:tc>
                  <a:txBody>
                    <a:bodyPr/>
                    <a:lstStyle/>
                    <a:p>
                      <a:pPr algn="ctr">
                        <a:spcAft>
                          <a:spcPts val="0"/>
                        </a:spcAft>
                      </a:pPr>
                      <a:r>
                        <a:rPr lang="zh-CN" sz="2400" kern="100">
                          <a:effectLst/>
                        </a:rPr>
                        <a:t>文学（</a:t>
                      </a:r>
                      <a:r>
                        <a:rPr lang="en-US" sz="2400" kern="100">
                          <a:effectLst/>
                        </a:rPr>
                        <a:t>1639</a:t>
                      </a:r>
                      <a:r>
                        <a:rPr lang="zh-CN" sz="2400" kern="100">
                          <a:effectLst/>
                        </a:rPr>
                        <a:t>）</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1304</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328</a:t>
                      </a:r>
                      <a:endParaRPr lang="zh-CN" sz="2400" kern="100" dirty="0">
                        <a:effectLst/>
                        <a:latin typeface="Calibri"/>
                        <a:ea typeface="宋体"/>
                        <a:cs typeface="Times New Roman"/>
                      </a:endParaRPr>
                    </a:p>
                  </a:txBody>
                  <a:tcPr marL="68580" marR="68580" marT="0" marB="0"/>
                </a:tc>
              </a:tr>
              <a:tr h="442335">
                <a:tc>
                  <a:txBody>
                    <a:bodyPr/>
                    <a:lstStyle/>
                    <a:p>
                      <a:pPr algn="ctr">
                        <a:spcAft>
                          <a:spcPts val="0"/>
                        </a:spcAft>
                      </a:pPr>
                      <a:r>
                        <a:rPr lang="zh-CN" sz="2400" kern="100">
                          <a:effectLst/>
                        </a:rPr>
                        <a:t>报刊（</a:t>
                      </a:r>
                      <a:r>
                        <a:rPr lang="en-US" sz="2400" kern="100">
                          <a:effectLst/>
                        </a:rPr>
                        <a:t>1159</a:t>
                      </a:r>
                      <a:r>
                        <a:rPr lang="zh-CN" sz="2400" kern="100">
                          <a:effectLst/>
                        </a:rPr>
                        <a:t>）</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a:effectLst/>
                        </a:rPr>
                        <a:t>1145</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4</a:t>
                      </a:r>
                      <a:endParaRPr lang="zh-CN" sz="2400" kern="100" dirty="0">
                        <a:effectLst/>
                        <a:latin typeface="Calibri"/>
                        <a:ea typeface="宋体"/>
                        <a:cs typeface="Times New Roman"/>
                      </a:endParaRPr>
                    </a:p>
                  </a:txBody>
                  <a:tcPr marL="68580" marR="68580" marT="0" marB="0"/>
                </a:tc>
              </a:tr>
              <a:tr h="442335">
                <a:tc>
                  <a:txBody>
                    <a:bodyPr/>
                    <a:lstStyle/>
                    <a:p>
                      <a:pPr algn="ctr">
                        <a:spcAft>
                          <a:spcPts val="0"/>
                        </a:spcAft>
                      </a:pPr>
                      <a:r>
                        <a:rPr lang="zh-CN" sz="2400" kern="100">
                          <a:effectLst/>
                        </a:rPr>
                        <a:t>微博（</a:t>
                      </a:r>
                      <a:r>
                        <a:rPr lang="en-US" sz="2400" kern="100">
                          <a:effectLst/>
                        </a:rPr>
                        <a:t>954</a:t>
                      </a:r>
                      <a:r>
                        <a:rPr lang="zh-CN" sz="2400" kern="100">
                          <a:effectLst/>
                        </a:rPr>
                        <a:t>）</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a:effectLst/>
                        </a:rPr>
                        <a:t>934</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20</a:t>
                      </a:r>
                      <a:endParaRPr lang="zh-CN" sz="2400" kern="100" dirty="0">
                        <a:effectLst/>
                        <a:latin typeface="Calibri"/>
                        <a:ea typeface="宋体"/>
                        <a:cs typeface="Times New Roman"/>
                      </a:endParaRPr>
                    </a:p>
                  </a:txBody>
                  <a:tcPr marL="68580" marR="68580" marT="0" marB="0"/>
                </a:tc>
              </a:tr>
              <a:tr h="442335">
                <a:tc>
                  <a:txBody>
                    <a:bodyPr/>
                    <a:lstStyle/>
                    <a:p>
                      <a:pPr algn="ctr">
                        <a:spcAft>
                          <a:spcPts val="0"/>
                        </a:spcAft>
                      </a:pPr>
                      <a:r>
                        <a:rPr lang="zh-CN" sz="2400" kern="100">
                          <a:effectLst/>
                        </a:rPr>
                        <a:t>科技（</a:t>
                      </a:r>
                      <a:r>
                        <a:rPr lang="en-US" sz="2400" kern="100">
                          <a:effectLst/>
                        </a:rPr>
                        <a:t>236</a:t>
                      </a:r>
                      <a:r>
                        <a:rPr lang="zh-CN" sz="2400" kern="100">
                          <a:effectLst/>
                        </a:rPr>
                        <a:t>）</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a:effectLst/>
                        </a:rPr>
                        <a:t>213</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20</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33959393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en-US" altLang="zh-CN" sz="2800" dirty="0"/>
              <a:t>3</a:t>
            </a:r>
            <a:r>
              <a:rPr lang="zh-CN" altLang="zh-CN" sz="2800" dirty="0"/>
              <a:t>）语义</a:t>
            </a:r>
            <a:r>
              <a:rPr lang="zh-CN" altLang="zh-CN" sz="2800" dirty="0" smtClean="0"/>
              <a:t>韵</a:t>
            </a:r>
            <a:r>
              <a:rPr lang="zh-CN" altLang="en-US" sz="2800" dirty="0" smtClean="0"/>
              <a:t>：</a:t>
            </a:r>
            <a:r>
              <a:rPr lang="zh-CN" altLang="zh-CN" sz="2800" dirty="0" smtClean="0"/>
              <a:t>指</a:t>
            </a:r>
            <a:r>
              <a:rPr lang="zh-CN" altLang="zh-CN" sz="2800" dirty="0"/>
              <a:t>某一词汇习惯与某些具有特定或相似语义范畴的词项构成搭配关系，久而久之该词自身就染上了相关的语义特点，从而整个语境便弥漫一种特定的语义氛围，即语义韵。（卫乃兴，</a:t>
            </a:r>
            <a:r>
              <a:rPr lang="en-US" altLang="zh-CN" sz="2800" dirty="0"/>
              <a:t>2002</a:t>
            </a:r>
            <a:r>
              <a:rPr lang="zh-CN" altLang="zh-CN" sz="2800" dirty="0"/>
              <a:t>）</a:t>
            </a:r>
          </a:p>
          <a:p>
            <a:r>
              <a:rPr lang="zh-CN" altLang="zh-CN" sz="2800" dirty="0"/>
              <a:t>“不翼而飞”的语义倾向统计：</a:t>
            </a:r>
          </a:p>
          <a:p>
            <a:pPr marL="0" indent="0">
              <a:buNone/>
            </a:pPr>
            <a:endParaRPr lang="en-US" altLang="zh-CN" dirty="0" smtClean="0"/>
          </a:p>
          <a:p>
            <a:endParaRPr lang="en-US" altLang="zh-CN" dirty="0" smtClean="0"/>
          </a:p>
          <a:p>
            <a:endParaRPr lang="zh-CN" altLang="zh-CN" dirty="0"/>
          </a:p>
          <a:p>
            <a:endParaRPr lang="en-US" altLang="zh-CN" dirty="0" smtClean="0"/>
          </a:p>
          <a:p>
            <a:endParaRPr lang="en-US" altLang="zh-CN" dirty="0"/>
          </a:p>
          <a:p>
            <a:endParaRPr lang="en-US" altLang="zh-CN" dirty="0" smtClean="0"/>
          </a:p>
          <a:p>
            <a:endParaRPr lang="en-US" altLang="zh-CN" dirty="0" smtClean="0"/>
          </a:p>
          <a:p>
            <a:endParaRPr lang="en-US" altLang="zh-CN" dirty="0"/>
          </a:p>
          <a:p>
            <a:endParaRPr lang="zh-CN" altLang="zh-CN" dirty="0"/>
          </a:p>
        </p:txBody>
      </p:sp>
      <p:graphicFrame>
        <p:nvGraphicFramePr>
          <p:cNvPr id="4" name="表格 3"/>
          <p:cNvGraphicFramePr>
            <a:graphicFrameLocks noGrp="1"/>
          </p:cNvGraphicFramePr>
          <p:nvPr>
            <p:extLst>
              <p:ext uri="{D42A27DB-BD31-4B8C-83A1-F6EECF244321}">
                <p14:modId xmlns:p14="http://schemas.microsoft.com/office/powerpoint/2010/main" val="2775876298"/>
              </p:ext>
            </p:extLst>
          </p:nvPr>
        </p:nvGraphicFramePr>
        <p:xfrm>
          <a:off x="1043608" y="4509120"/>
          <a:ext cx="7272808" cy="1523608"/>
        </p:xfrm>
        <a:graphic>
          <a:graphicData uri="http://schemas.openxmlformats.org/drawingml/2006/table">
            <a:tbl>
              <a:tblPr>
                <a:tableStyleId>{5C22544A-7EE6-4342-B048-85BDC9FD1C3A}</a:tableStyleId>
              </a:tblPr>
              <a:tblGrid>
                <a:gridCol w="1658512"/>
                <a:gridCol w="1658512"/>
                <a:gridCol w="1659291"/>
                <a:gridCol w="2296493"/>
              </a:tblGrid>
              <a:tr h="380902">
                <a:tc>
                  <a:txBody>
                    <a:bodyPr/>
                    <a:lstStyle/>
                    <a:p>
                      <a:pPr algn="ctr">
                        <a:spcAft>
                          <a:spcPts val="0"/>
                        </a:spcAft>
                      </a:pPr>
                      <a:r>
                        <a:rPr lang="zh-CN" sz="2400" kern="100" dirty="0">
                          <a:effectLst/>
                        </a:rPr>
                        <a:t>序号</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a:effectLst/>
                        </a:rPr>
                        <a:t>倾向</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a:effectLst/>
                        </a:rPr>
                        <a:t>例句数</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a:effectLst/>
                        </a:rPr>
                        <a:t>百分比</a:t>
                      </a:r>
                      <a:endParaRPr lang="zh-CN" sz="2400" kern="100">
                        <a:effectLst/>
                        <a:latin typeface="Calibri"/>
                        <a:ea typeface="宋体"/>
                        <a:cs typeface="Times New Roman"/>
                      </a:endParaRPr>
                    </a:p>
                  </a:txBody>
                  <a:tcPr marL="68580" marR="68580" marT="0" marB="0"/>
                </a:tc>
              </a:tr>
              <a:tr h="380902">
                <a:tc>
                  <a:txBody>
                    <a:bodyPr/>
                    <a:lstStyle/>
                    <a:p>
                      <a:pPr algn="ctr">
                        <a:spcAft>
                          <a:spcPts val="0"/>
                        </a:spcAft>
                      </a:pPr>
                      <a:r>
                        <a:rPr lang="en-US" sz="2400" kern="100" dirty="0">
                          <a:effectLst/>
                        </a:rPr>
                        <a:t>1</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dirty="0">
                          <a:solidFill>
                            <a:srgbClr val="FF0000"/>
                          </a:solidFill>
                          <a:effectLst/>
                        </a:rPr>
                        <a:t>消极类</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a:solidFill>
                            <a:srgbClr val="FF0000"/>
                          </a:solidFill>
                          <a:effectLst/>
                        </a:rPr>
                        <a:t>1720</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a:solidFill>
                            <a:srgbClr val="FF0000"/>
                          </a:solidFill>
                          <a:effectLst/>
                        </a:rPr>
                        <a:t>86%</a:t>
                      </a:r>
                      <a:endParaRPr lang="zh-CN" sz="2400" kern="100" dirty="0">
                        <a:solidFill>
                          <a:srgbClr val="FF0000"/>
                        </a:solidFill>
                        <a:effectLst/>
                        <a:latin typeface="Calibri"/>
                        <a:ea typeface="宋体"/>
                        <a:cs typeface="Times New Roman"/>
                      </a:endParaRPr>
                    </a:p>
                  </a:txBody>
                  <a:tcPr marL="68580" marR="68580" marT="0" marB="0"/>
                </a:tc>
              </a:tr>
              <a:tr h="380902">
                <a:tc>
                  <a:txBody>
                    <a:bodyPr/>
                    <a:lstStyle/>
                    <a:p>
                      <a:pPr algn="ctr">
                        <a:spcAft>
                          <a:spcPts val="0"/>
                        </a:spcAft>
                      </a:pPr>
                      <a:r>
                        <a:rPr lang="en-US" sz="2400" kern="100" dirty="0">
                          <a:effectLst/>
                        </a:rPr>
                        <a:t>2</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a:effectLst/>
                        </a:rPr>
                        <a:t>中性类</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100</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5%</a:t>
                      </a:r>
                      <a:endParaRPr lang="zh-CN" sz="2400" kern="100" dirty="0">
                        <a:effectLst/>
                        <a:latin typeface="Calibri"/>
                        <a:ea typeface="宋体"/>
                        <a:cs typeface="Times New Roman"/>
                      </a:endParaRPr>
                    </a:p>
                  </a:txBody>
                  <a:tcPr marL="68580" marR="68580" marT="0" marB="0"/>
                </a:tc>
              </a:tr>
              <a:tr h="380902">
                <a:tc>
                  <a:txBody>
                    <a:bodyPr/>
                    <a:lstStyle/>
                    <a:p>
                      <a:pPr algn="ctr">
                        <a:spcAft>
                          <a:spcPts val="0"/>
                        </a:spcAft>
                      </a:pPr>
                      <a:r>
                        <a:rPr lang="en-US" sz="2400" kern="100" dirty="0">
                          <a:effectLst/>
                        </a:rPr>
                        <a:t>3</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a:effectLst/>
                        </a:rPr>
                        <a:t>积极类</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a:effectLst/>
                        </a:rPr>
                        <a:t>180</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9%</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17503654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zh-CN" altLang="zh-CN" sz="2800" dirty="0"/>
              <a:t>“不胫而走”的语义倾向统计</a:t>
            </a:r>
            <a:r>
              <a:rPr lang="zh-CN" altLang="zh-CN" sz="2800" dirty="0" smtClean="0"/>
              <a:t>：</a:t>
            </a:r>
            <a:endParaRPr lang="en-US" altLang="zh-CN" sz="2800" dirty="0" smtClean="0"/>
          </a:p>
          <a:p>
            <a:endParaRPr lang="en-US" altLang="zh-CN" sz="2800" dirty="0"/>
          </a:p>
          <a:p>
            <a:endParaRPr lang="zh-CN" altLang="zh-CN" sz="2800" dirty="0"/>
          </a:p>
          <a:p>
            <a:pPr marL="0" indent="0">
              <a:buNone/>
            </a:pPr>
            <a:endParaRPr lang="en-US" altLang="zh-CN" dirty="0" smtClean="0"/>
          </a:p>
          <a:p>
            <a:endParaRPr lang="en-US" altLang="zh-CN" dirty="0" smtClean="0"/>
          </a:p>
          <a:p>
            <a:endParaRPr lang="en-US" altLang="zh-CN" dirty="0"/>
          </a:p>
          <a:p>
            <a:endParaRPr lang="zh-CN" altLang="zh-CN" dirty="0"/>
          </a:p>
        </p:txBody>
      </p:sp>
      <p:graphicFrame>
        <p:nvGraphicFramePr>
          <p:cNvPr id="5" name="表格 4"/>
          <p:cNvGraphicFramePr>
            <a:graphicFrameLocks noGrp="1"/>
          </p:cNvGraphicFramePr>
          <p:nvPr>
            <p:extLst>
              <p:ext uri="{D42A27DB-BD31-4B8C-83A1-F6EECF244321}">
                <p14:modId xmlns:p14="http://schemas.microsoft.com/office/powerpoint/2010/main" val="1101488476"/>
              </p:ext>
            </p:extLst>
          </p:nvPr>
        </p:nvGraphicFramePr>
        <p:xfrm>
          <a:off x="755577" y="2348878"/>
          <a:ext cx="7848870" cy="1960232"/>
        </p:xfrm>
        <a:graphic>
          <a:graphicData uri="http://schemas.openxmlformats.org/drawingml/2006/table">
            <a:tbl>
              <a:tblPr>
                <a:tableStyleId>{5C22544A-7EE6-4342-B048-85BDC9FD1C3A}</a:tableStyleId>
              </a:tblPr>
              <a:tblGrid>
                <a:gridCol w="1961757"/>
                <a:gridCol w="1961757"/>
                <a:gridCol w="1962678"/>
                <a:gridCol w="1962678"/>
              </a:tblGrid>
              <a:tr h="490058">
                <a:tc>
                  <a:txBody>
                    <a:bodyPr/>
                    <a:lstStyle/>
                    <a:p>
                      <a:pPr algn="ctr">
                        <a:spcAft>
                          <a:spcPts val="0"/>
                        </a:spcAft>
                      </a:pPr>
                      <a:r>
                        <a:rPr lang="zh-CN" sz="2400" kern="100" dirty="0">
                          <a:effectLst/>
                        </a:rPr>
                        <a:t>序号</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dirty="0">
                          <a:effectLst/>
                        </a:rPr>
                        <a:t>倾向</a:t>
                      </a:r>
                      <a:endParaRPr lang="zh-CN" sz="2400" kern="100" dirty="0">
                        <a:effectLst/>
                        <a:latin typeface="Calibri"/>
                        <a:ea typeface="宋体"/>
                        <a:cs typeface="Times New Roman"/>
                      </a:endParaRPr>
                    </a:p>
                  </a:txBody>
                  <a:tcPr marL="68580" marR="68580" marT="0" marB="0"/>
                </a:tc>
                <a:tc>
                  <a:txBody>
                    <a:bodyPr/>
                    <a:lstStyle/>
                    <a:p>
                      <a:pPr algn="ctr">
                        <a:spcAft>
                          <a:spcPts val="0"/>
                        </a:spcAft>
                      </a:pPr>
                      <a:r>
                        <a:rPr lang="zh-CN" sz="2400" kern="100">
                          <a:effectLst/>
                        </a:rPr>
                        <a:t>例句数</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a:effectLst/>
                        </a:rPr>
                        <a:t>百分比</a:t>
                      </a:r>
                      <a:endParaRPr lang="zh-CN" sz="2400" kern="100">
                        <a:effectLst/>
                        <a:latin typeface="Calibri"/>
                        <a:ea typeface="宋体"/>
                        <a:cs typeface="Times New Roman"/>
                      </a:endParaRPr>
                    </a:p>
                  </a:txBody>
                  <a:tcPr marL="68580" marR="68580" marT="0" marB="0"/>
                </a:tc>
              </a:tr>
              <a:tr h="490058">
                <a:tc>
                  <a:txBody>
                    <a:bodyPr/>
                    <a:lstStyle/>
                    <a:p>
                      <a:pPr algn="ctr">
                        <a:spcAft>
                          <a:spcPts val="0"/>
                        </a:spcAft>
                      </a:pPr>
                      <a:r>
                        <a:rPr lang="en-US" sz="2400" kern="100">
                          <a:effectLst/>
                        </a:rPr>
                        <a:t>1</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dirty="0">
                          <a:solidFill>
                            <a:srgbClr val="FF0000"/>
                          </a:solidFill>
                          <a:effectLst/>
                        </a:rPr>
                        <a:t>积极类</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a:solidFill>
                            <a:srgbClr val="FF0000"/>
                          </a:solidFill>
                          <a:effectLst/>
                        </a:rPr>
                        <a:t>860</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smtClean="0">
                          <a:solidFill>
                            <a:srgbClr val="FF0000"/>
                          </a:solidFill>
                          <a:effectLst/>
                        </a:rPr>
                        <a:t>44%</a:t>
                      </a:r>
                      <a:endParaRPr lang="zh-CN" sz="2400" kern="100" dirty="0">
                        <a:solidFill>
                          <a:srgbClr val="FF0000"/>
                        </a:solidFill>
                        <a:effectLst/>
                        <a:latin typeface="Calibri"/>
                        <a:ea typeface="宋体"/>
                        <a:cs typeface="Times New Roman"/>
                      </a:endParaRPr>
                    </a:p>
                  </a:txBody>
                  <a:tcPr marL="68580" marR="68580" marT="0" marB="0"/>
                </a:tc>
              </a:tr>
              <a:tr h="490058">
                <a:tc>
                  <a:txBody>
                    <a:bodyPr/>
                    <a:lstStyle/>
                    <a:p>
                      <a:pPr algn="ctr">
                        <a:spcAft>
                          <a:spcPts val="0"/>
                        </a:spcAft>
                      </a:pPr>
                      <a:r>
                        <a:rPr lang="en-US" sz="2400" kern="100">
                          <a:effectLst/>
                        </a:rPr>
                        <a:t>2</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dirty="0">
                          <a:solidFill>
                            <a:srgbClr val="FF0000"/>
                          </a:solidFill>
                          <a:effectLst/>
                        </a:rPr>
                        <a:t>中性类</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a:solidFill>
                            <a:srgbClr val="FF0000"/>
                          </a:solidFill>
                          <a:effectLst/>
                        </a:rPr>
                        <a:t>740</a:t>
                      </a:r>
                      <a:endParaRPr lang="zh-CN" sz="2400" kern="100" dirty="0">
                        <a:solidFill>
                          <a:srgbClr val="FF0000"/>
                        </a:solidFill>
                        <a:effectLst/>
                        <a:latin typeface="Calibri"/>
                        <a:ea typeface="宋体"/>
                        <a:cs typeface="Times New Roman"/>
                      </a:endParaRPr>
                    </a:p>
                  </a:txBody>
                  <a:tcPr marL="68580" marR="68580" marT="0" marB="0"/>
                </a:tc>
                <a:tc>
                  <a:txBody>
                    <a:bodyPr/>
                    <a:lstStyle/>
                    <a:p>
                      <a:pPr algn="ctr">
                        <a:spcAft>
                          <a:spcPts val="0"/>
                        </a:spcAft>
                      </a:pPr>
                      <a:r>
                        <a:rPr lang="en-US" sz="2400" kern="100" dirty="0" smtClean="0">
                          <a:solidFill>
                            <a:srgbClr val="FF0000"/>
                          </a:solidFill>
                          <a:effectLst/>
                        </a:rPr>
                        <a:t>38%</a:t>
                      </a:r>
                      <a:endParaRPr lang="zh-CN" sz="2400" kern="100" dirty="0">
                        <a:solidFill>
                          <a:srgbClr val="FF0000"/>
                        </a:solidFill>
                        <a:effectLst/>
                        <a:latin typeface="Calibri"/>
                        <a:ea typeface="宋体"/>
                        <a:cs typeface="Times New Roman"/>
                      </a:endParaRPr>
                    </a:p>
                  </a:txBody>
                  <a:tcPr marL="68580" marR="68580" marT="0" marB="0"/>
                </a:tc>
              </a:tr>
              <a:tr h="490058">
                <a:tc>
                  <a:txBody>
                    <a:bodyPr/>
                    <a:lstStyle/>
                    <a:p>
                      <a:pPr algn="ctr">
                        <a:spcAft>
                          <a:spcPts val="0"/>
                        </a:spcAft>
                      </a:pPr>
                      <a:r>
                        <a:rPr lang="en-US" sz="2400" kern="100">
                          <a:effectLst/>
                        </a:rPr>
                        <a:t>3</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zh-CN" sz="2400" kern="100">
                          <a:effectLst/>
                        </a:rPr>
                        <a:t>消极类</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a:effectLst/>
                        </a:rPr>
                        <a:t>360</a:t>
                      </a:r>
                      <a:endParaRPr lang="zh-CN" sz="2400" kern="100">
                        <a:effectLst/>
                        <a:latin typeface="Calibri"/>
                        <a:ea typeface="宋体"/>
                        <a:cs typeface="Times New Roman"/>
                      </a:endParaRPr>
                    </a:p>
                  </a:txBody>
                  <a:tcPr marL="68580" marR="68580" marT="0" marB="0"/>
                </a:tc>
                <a:tc>
                  <a:txBody>
                    <a:bodyPr/>
                    <a:lstStyle/>
                    <a:p>
                      <a:pPr algn="ctr">
                        <a:spcAft>
                          <a:spcPts val="0"/>
                        </a:spcAft>
                      </a:pPr>
                      <a:r>
                        <a:rPr lang="en-US" sz="2400" kern="100" dirty="0">
                          <a:effectLst/>
                        </a:rPr>
                        <a:t>18%</a:t>
                      </a:r>
                      <a:endParaRPr lang="zh-CN" sz="2400" kern="100" dirty="0">
                        <a:effectLst/>
                        <a:latin typeface="Calibri"/>
                        <a:ea typeface="宋体"/>
                        <a:cs typeface="Times New Roman"/>
                      </a:endParaRPr>
                    </a:p>
                  </a:txBody>
                  <a:tcPr marL="68580" marR="68580" marT="0" marB="0"/>
                </a:tc>
              </a:tr>
            </a:tbl>
          </a:graphicData>
        </a:graphic>
      </p:graphicFrame>
    </p:spTree>
    <p:extLst>
      <p:ext uri="{BB962C8B-B14F-4D97-AF65-F5344CB8AC3E}">
        <p14:creationId xmlns:p14="http://schemas.microsoft.com/office/powerpoint/2010/main" val="41350214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a:bodyPr>
          <a:lstStyle/>
          <a:p>
            <a:r>
              <a:rPr lang="zh-CN" altLang="zh-CN" dirty="0" smtClean="0"/>
              <a:t>结论：</a:t>
            </a:r>
            <a:endParaRPr lang="en-US" altLang="zh-CN" dirty="0" smtClean="0"/>
          </a:p>
          <a:p>
            <a:r>
              <a:rPr lang="zh-CN" altLang="zh-CN" dirty="0" smtClean="0"/>
              <a:t>表达“消息传播迅速” ，现代汉语常用</a:t>
            </a:r>
            <a:r>
              <a:rPr lang="zh-CN" altLang="zh-CN" dirty="0"/>
              <a:t>“不胫而走”，其常用搭配词为“消息、名声、传言”</a:t>
            </a:r>
            <a:r>
              <a:rPr lang="zh-CN" altLang="zh-CN" dirty="0" smtClean="0"/>
              <a:t>等</a:t>
            </a:r>
            <a:r>
              <a:rPr lang="zh-CN" altLang="en-US" dirty="0" smtClean="0"/>
              <a:t>；主要表达积极和中性意义。</a:t>
            </a:r>
            <a:endParaRPr lang="en-US" altLang="zh-CN" dirty="0" smtClean="0"/>
          </a:p>
          <a:p>
            <a:r>
              <a:rPr lang="zh-CN" altLang="zh-CN" dirty="0" smtClean="0"/>
              <a:t>“不翼而飞”常用义项</a:t>
            </a:r>
            <a:r>
              <a:rPr lang="zh-CN" altLang="zh-CN" dirty="0"/>
              <a:t>为“事物突然消失”，其搭配</a:t>
            </a:r>
            <a:r>
              <a:rPr lang="zh-CN" altLang="zh-CN" dirty="0" smtClean="0"/>
              <a:t>词</a:t>
            </a:r>
            <a:r>
              <a:rPr lang="zh-CN" altLang="en-US" dirty="0" smtClean="0"/>
              <a:t>多</a:t>
            </a:r>
            <a:r>
              <a:rPr lang="zh-CN" altLang="zh-CN" dirty="0" smtClean="0"/>
              <a:t>表示</a:t>
            </a:r>
            <a:r>
              <a:rPr lang="zh-CN" altLang="zh-CN" dirty="0"/>
              <a:t>具体</a:t>
            </a:r>
            <a:r>
              <a:rPr lang="zh-CN" altLang="zh-CN" dirty="0" smtClean="0"/>
              <a:t>事物，</a:t>
            </a:r>
            <a:r>
              <a:rPr lang="zh-CN" altLang="zh-CN" dirty="0"/>
              <a:t>也有一些表达抽象意义</a:t>
            </a:r>
            <a:r>
              <a:rPr lang="zh-CN" altLang="zh-CN" dirty="0" smtClean="0"/>
              <a:t>的</a:t>
            </a:r>
            <a:r>
              <a:rPr lang="zh-CN" altLang="en-US" dirty="0" smtClean="0"/>
              <a:t>；</a:t>
            </a:r>
            <a:r>
              <a:rPr lang="zh-CN" altLang="zh-CN" dirty="0" smtClean="0"/>
              <a:t>表达</a:t>
            </a:r>
            <a:r>
              <a:rPr lang="zh-CN" altLang="zh-CN" dirty="0"/>
              <a:t>倾向上主要为消极意义。</a:t>
            </a:r>
          </a:p>
          <a:p>
            <a:endParaRPr lang="zh-CN" altLang="zh-CN" dirty="0"/>
          </a:p>
        </p:txBody>
      </p:sp>
    </p:spTree>
    <p:extLst>
      <p:ext uri="{BB962C8B-B14F-4D97-AF65-F5344CB8AC3E}">
        <p14:creationId xmlns:p14="http://schemas.microsoft.com/office/powerpoint/2010/main" val="34413107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p:txBody>
          <a:bodyPr>
            <a:normAutofit fontScale="92500" lnSpcReduction="20000"/>
          </a:bodyPr>
          <a:lstStyle/>
          <a:p>
            <a:r>
              <a:rPr lang="zh-CN" altLang="zh-CN" dirty="0"/>
              <a:t>目前，中国学者对数据驱动学习在语言教学领域的应用主要集中在英语教学研究方面。在对外汉语教学领域的研究尚不多见，在课堂教学中的应用尚付阙如</a:t>
            </a:r>
            <a:r>
              <a:rPr lang="zh-CN" altLang="zh-CN" dirty="0" smtClean="0"/>
              <a:t>。</a:t>
            </a:r>
            <a:endParaRPr lang="en-US" altLang="zh-CN" dirty="0" smtClean="0"/>
          </a:p>
          <a:p>
            <a:r>
              <a:rPr lang="zh-CN" altLang="zh-CN" dirty="0" smtClean="0"/>
              <a:t>“</a:t>
            </a:r>
            <a:r>
              <a:rPr lang="zh-CN" altLang="zh-CN" dirty="0"/>
              <a:t>数据驱动学习是公认的学习语言的有效模式，</a:t>
            </a:r>
            <a:r>
              <a:rPr lang="zh-CN" altLang="zh-CN" dirty="0">
                <a:solidFill>
                  <a:srgbClr val="FF0000"/>
                </a:solidFill>
              </a:rPr>
              <a:t>可以通过学习者的学习构建，在对外汉语的词汇教学、错误分析、中介语对比及自主学习等不同层面起到积极的辅助作用</a:t>
            </a:r>
            <a:r>
              <a:rPr lang="zh-CN" altLang="zh-CN" dirty="0"/>
              <a:t>。”（焦彬凯，</a:t>
            </a:r>
            <a:r>
              <a:rPr lang="en-US" altLang="zh-CN" dirty="0"/>
              <a:t>2013</a:t>
            </a:r>
            <a:r>
              <a:rPr lang="zh-CN" altLang="zh-CN" dirty="0" smtClean="0"/>
              <a:t>）</a:t>
            </a:r>
            <a:endParaRPr lang="en-US" altLang="zh-CN" dirty="0" smtClean="0"/>
          </a:p>
          <a:p>
            <a:r>
              <a:rPr lang="zh-CN" altLang="zh-CN" dirty="0" smtClean="0"/>
              <a:t>这</a:t>
            </a:r>
            <a:r>
              <a:rPr lang="zh-CN" altLang="zh-CN" dirty="0"/>
              <a:t>需要汉语教师们的努力，首先是对这种学习模式的了解与研究，然后将其引进课堂教学</a:t>
            </a:r>
            <a:r>
              <a:rPr lang="zh-CN" altLang="zh-CN" dirty="0" smtClean="0"/>
              <a:t>。</a:t>
            </a:r>
            <a:endParaRPr lang="zh-CN" altLang="zh-CN" dirty="0"/>
          </a:p>
        </p:txBody>
      </p:sp>
    </p:spTree>
    <p:extLst>
      <p:ext uri="{BB962C8B-B14F-4D97-AF65-F5344CB8AC3E}">
        <p14:creationId xmlns:p14="http://schemas.microsoft.com/office/powerpoint/2010/main" val="22678579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a:xfrm>
            <a:off x="457200" y="1484784"/>
            <a:ext cx="8229600" cy="5112568"/>
          </a:xfrm>
        </p:spPr>
        <p:txBody>
          <a:bodyPr>
            <a:normAutofit fontScale="85000" lnSpcReduction="10000"/>
          </a:bodyPr>
          <a:lstStyle/>
          <a:p>
            <a:r>
              <a:rPr lang="en-US" altLang="zh-CN" dirty="0"/>
              <a:t>3</a:t>
            </a:r>
            <a:r>
              <a:rPr lang="zh-CN" altLang="zh-CN" dirty="0"/>
              <a:t>．</a:t>
            </a:r>
            <a:r>
              <a:rPr lang="en-US" altLang="zh-CN" dirty="0"/>
              <a:t>2</a:t>
            </a:r>
            <a:r>
              <a:rPr lang="zh-CN" altLang="zh-CN" dirty="0"/>
              <a:t>翻转课堂</a:t>
            </a:r>
          </a:p>
          <a:p>
            <a:r>
              <a:rPr lang="zh-CN" altLang="zh-CN" dirty="0" smtClean="0"/>
              <a:t>当前</a:t>
            </a:r>
            <a:r>
              <a:rPr lang="zh-CN" altLang="zh-CN" dirty="0"/>
              <a:t>技术与课程融合得最为高效的教学模式之一是“翻转课堂”</a:t>
            </a:r>
            <a:r>
              <a:rPr lang="en-US" altLang="zh-CN" dirty="0"/>
              <a:t>(the Flipped Classroom) </a:t>
            </a:r>
            <a:r>
              <a:rPr lang="zh-CN" altLang="zh-CN" dirty="0"/>
              <a:t>模式。所谓“翻转课堂”模式是指将传统的“课堂教学，课下练习”的模式，转变为“课下学习，课堂练习”的模式。（龙藜，</a:t>
            </a:r>
            <a:r>
              <a:rPr lang="en-US" altLang="zh-CN" dirty="0"/>
              <a:t>2015</a:t>
            </a:r>
            <a:r>
              <a:rPr lang="zh-CN" altLang="zh-CN" dirty="0" smtClean="0"/>
              <a:t>）</a:t>
            </a:r>
            <a:endParaRPr lang="en-US" altLang="zh-CN" dirty="0" smtClean="0"/>
          </a:p>
          <a:p>
            <a:r>
              <a:rPr lang="zh-CN" altLang="zh-CN" dirty="0" smtClean="0"/>
              <a:t>传统</a:t>
            </a:r>
            <a:r>
              <a:rPr lang="zh-CN" altLang="zh-CN" dirty="0"/>
              <a:t>教学过程通常包括知识传授和知识内化两个阶段。知识</a:t>
            </a:r>
            <a:r>
              <a:rPr lang="zh-CN" altLang="zh-CN" dirty="0" smtClean="0"/>
              <a:t>传授是通过</a:t>
            </a:r>
            <a:r>
              <a:rPr lang="zh-CN" altLang="zh-CN" dirty="0"/>
              <a:t>教师在课堂中的讲授来完成，知识内化则需要学生在课后通过作业、操作或者实践来</a:t>
            </a:r>
            <a:r>
              <a:rPr lang="zh-CN" altLang="zh-CN" dirty="0" smtClean="0"/>
              <a:t>完成的。</a:t>
            </a:r>
            <a:r>
              <a:rPr lang="zh-CN" altLang="zh-CN" dirty="0"/>
              <a:t>在翻转课堂上，这种形式受到了颠覆，</a:t>
            </a:r>
            <a:r>
              <a:rPr lang="zh-CN" altLang="zh-CN" dirty="0">
                <a:solidFill>
                  <a:srgbClr val="FF0000"/>
                </a:solidFill>
              </a:rPr>
              <a:t>知识传授通过信息技术的辅助在课后完成</a:t>
            </a:r>
            <a:r>
              <a:rPr lang="zh-CN" altLang="zh-CN" dirty="0"/>
              <a:t>，</a:t>
            </a:r>
            <a:r>
              <a:rPr lang="zh-CN" altLang="zh-CN" dirty="0">
                <a:solidFill>
                  <a:srgbClr val="FF0000"/>
                </a:solidFill>
              </a:rPr>
              <a:t>知识内化则在课堂中经老师的帮助与同学的协助而</a:t>
            </a:r>
            <a:r>
              <a:rPr lang="zh-CN" altLang="zh-CN" dirty="0" smtClean="0">
                <a:solidFill>
                  <a:srgbClr val="FF0000"/>
                </a:solidFill>
              </a:rPr>
              <a:t>完成</a:t>
            </a:r>
            <a:r>
              <a:rPr lang="zh-CN" altLang="zh-CN" dirty="0" smtClean="0"/>
              <a:t>的，</a:t>
            </a:r>
            <a:r>
              <a:rPr lang="en-US" altLang="zh-CN" dirty="0" smtClean="0"/>
              <a:t>……</a:t>
            </a:r>
            <a:r>
              <a:rPr lang="zh-CN" altLang="zh-CN" dirty="0" smtClean="0"/>
              <a:t>（</a:t>
            </a:r>
            <a:r>
              <a:rPr lang="zh-CN" altLang="zh-CN" dirty="0"/>
              <a:t>张金磊、王颖、张宝辉，</a:t>
            </a:r>
            <a:r>
              <a:rPr lang="en-US" altLang="zh-CN" dirty="0"/>
              <a:t>2012</a:t>
            </a:r>
            <a:r>
              <a:rPr lang="zh-CN" altLang="zh-CN" dirty="0" smtClean="0"/>
              <a:t>）</a:t>
            </a:r>
            <a:r>
              <a:rPr lang="en-US" altLang="zh-CN" dirty="0" smtClean="0"/>
              <a:t> </a:t>
            </a:r>
            <a:endParaRPr lang="zh-CN" altLang="zh-CN" dirty="0"/>
          </a:p>
        </p:txBody>
      </p:sp>
    </p:spTree>
    <p:extLst>
      <p:ext uri="{BB962C8B-B14F-4D97-AF65-F5344CB8AC3E}">
        <p14:creationId xmlns:p14="http://schemas.microsoft.com/office/powerpoint/2010/main" val="361727713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a:xfrm>
            <a:off x="457200" y="1484784"/>
            <a:ext cx="8229600" cy="5112568"/>
          </a:xfrm>
        </p:spPr>
        <p:txBody>
          <a:bodyPr>
            <a:normAutofit/>
          </a:bodyPr>
          <a:lstStyle/>
          <a:p>
            <a:r>
              <a:rPr lang="zh-CN" altLang="en-US" dirty="0" smtClean="0"/>
              <a:t>例如</a:t>
            </a:r>
            <a:r>
              <a:rPr lang="zh-CN" altLang="zh-CN" dirty="0" smtClean="0"/>
              <a:t>“是……的”句</a:t>
            </a:r>
            <a:r>
              <a:rPr lang="zh-CN" altLang="en-US" dirty="0" smtClean="0"/>
              <a:t>：</a:t>
            </a:r>
            <a:endParaRPr lang="en-US" altLang="zh-CN" dirty="0" smtClean="0"/>
          </a:p>
          <a:p>
            <a:r>
              <a:rPr lang="zh-CN" altLang="zh-CN" dirty="0" smtClean="0"/>
              <a:t>在</a:t>
            </a:r>
            <a:r>
              <a:rPr lang="zh-CN" altLang="zh-CN" dirty="0"/>
              <a:t>应用“翻转课堂”模式</a:t>
            </a:r>
            <a:r>
              <a:rPr lang="zh-CN" altLang="zh-CN" dirty="0" smtClean="0"/>
              <a:t>进行教学</a:t>
            </a:r>
            <a:r>
              <a:rPr lang="zh-CN" altLang="zh-CN" dirty="0"/>
              <a:t>时，教师在</a:t>
            </a:r>
            <a:r>
              <a:rPr lang="zh-CN" altLang="zh-CN" dirty="0">
                <a:solidFill>
                  <a:srgbClr val="FF0000"/>
                </a:solidFill>
              </a:rPr>
              <a:t>课前</a:t>
            </a:r>
            <a:r>
              <a:rPr lang="zh-CN" altLang="zh-CN" dirty="0"/>
              <a:t>发给学生的学习材料中，应该从“是”“的”的性质、两种“是……的”句的句式义、“是……的”句（一）的下位句式等角度交代清楚“是……的”句（一）和“是……的”句（二）以及以“的”字</a:t>
            </a:r>
            <a:r>
              <a:rPr lang="zh-CN" altLang="zh-CN" dirty="0" smtClean="0"/>
              <a:t>短语</a:t>
            </a:r>
            <a:r>
              <a:rPr lang="zh-CN" altLang="en-US" dirty="0" smtClean="0"/>
              <a:t>做</a:t>
            </a:r>
            <a:r>
              <a:rPr lang="zh-CN" altLang="zh-CN" dirty="0" smtClean="0"/>
              <a:t>宾语</a:t>
            </a:r>
            <a:r>
              <a:rPr lang="zh-CN" altLang="zh-CN" dirty="0"/>
              <a:t>的“是”字句之间的联系与区别</a:t>
            </a:r>
            <a:r>
              <a:rPr lang="zh-CN" altLang="zh-CN" dirty="0" smtClean="0"/>
              <a:t>，</a:t>
            </a:r>
            <a:r>
              <a:rPr lang="zh-CN" altLang="zh-CN" dirty="0" smtClean="0">
                <a:solidFill>
                  <a:srgbClr val="FF0000"/>
                </a:solidFill>
              </a:rPr>
              <a:t>三</a:t>
            </a:r>
            <a:r>
              <a:rPr lang="zh-CN" altLang="zh-CN" dirty="0">
                <a:solidFill>
                  <a:srgbClr val="FF0000"/>
                </a:solidFill>
              </a:rPr>
              <a:t>者的</a:t>
            </a:r>
            <a:r>
              <a:rPr lang="zh-CN" altLang="zh-CN" dirty="0" smtClean="0">
                <a:solidFill>
                  <a:srgbClr val="FF0000"/>
                </a:solidFill>
              </a:rPr>
              <a:t>区别</a:t>
            </a:r>
            <a:r>
              <a:rPr lang="zh-CN" altLang="zh-CN" dirty="0">
                <a:solidFill>
                  <a:srgbClr val="FF0000"/>
                </a:solidFill>
              </a:rPr>
              <a:t>是</a:t>
            </a:r>
            <a:r>
              <a:rPr lang="zh-CN" altLang="zh-CN" dirty="0" smtClean="0">
                <a:solidFill>
                  <a:srgbClr val="FF0000"/>
                </a:solidFill>
              </a:rPr>
              <a:t>重点</a:t>
            </a:r>
            <a:r>
              <a:rPr lang="zh-CN" altLang="zh-CN" dirty="0" smtClean="0"/>
              <a:t>。</a:t>
            </a:r>
            <a:endParaRPr lang="zh-CN" altLang="zh-CN" dirty="0"/>
          </a:p>
        </p:txBody>
      </p:sp>
    </p:spTree>
    <p:extLst>
      <p:ext uri="{BB962C8B-B14F-4D97-AF65-F5344CB8AC3E}">
        <p14:creationId xmlns:p14="http://schemas.microsoft.com/office/powerpoint/2010/main" val="1807734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graphicFrame>
        <p:nvGraphicFramePr>
          <p:cNvPr id="4" name="内容占位符 3"/>
          <p:cNvGraphicFramePr>
            <a:graphicFrameLocks noGrp="1"/>
          </p:cNvGraphicFramePr>
          <p:nvPr>
            <p:ph idx="1"/>
          </p:nvPr>
        </p:nvGraphicFramePr>
        <p:xfrm>
          <a:off x="457200" y="1600200"/>
          <a:ext cx="8229600" cy="468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09798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a:xfrm>
            <a:off x="457200" y="1484784"/>
            <a:ext cx="8229600" cy="5112568"/>
          </a:xfrm>
        </p:spPr>
        <p:txBody>
          <a:bodyPr>
            <a:normAutofit/>
          </a:bodyPr>
          <a:lstStyle/>
          <a:p>
            <a:r>
              <a:rPr lang="zh-CN" altLang="zh-CN" dirty="0" smtClean="0"/>
              <a:t>学习</a:t>
            </a:r>
            <a:r>
              <a:rPr lang="zh-CN" altLang="zh-CN" dirty="0"/>
              <a:t>材料应包括在</a:t>
            </a:r>
            <a:r>
              <a:rPr lang="zh-CN" altLang="zh-CN" dirty="0">
                <a:solidFill>
                  <a:srgbClr val="FF0000"/>
                </a:solidFill>
              </a:rPr>
              <a:t>不同场景中使用这三种不同句式的视频材料</a:t>
            </a:r>
            <a:r>
              <a:rPr lang="zh-CN" altLang="zh-CN" dirty="0"/>
              <a:t>，以提供不同句式的真实使用场景，便于学生理解</a:t>
            </a:r>
            <a:r>
              <a:rPr lang="zh-CN" altLang="zh-CN" dirty="0" smtClean="0"/>
              <a:t>。</a:t>
            </a:r>
            <a:endParaRPr lang="en-US" altLang="zh-CN" dirty="0" smtClean="0"/>
          </a:p>
          <a:p>
            <a:r>
              <a:rPr lang="zh-CN" altLang="zh-CN" dirty="0" smtClean="0"/>
              <a:t>然后</a:t>
            </a:r>
            <a:r>
              <a:rPr lang="zh-CN" altLang="zh-CN" dirty="0"/>
              <a:t>让学生在教师发给他们的一些句子中，筛选出三种句式，并</a:t>
            </a:r>
            <a:r>
              <a:rPr lang="zh-CN" altLang="zh-CN" dirty="0" smtClean="0"/>
              <a:t>进行分类</a:t>
            </a:r>
            <a:r>
              <a:rPr lang="zh-CN" altLang="zh-CN" dirty="0"/>
              <a:t>。在完成这一任务过程中，</a:t>
            </a:r>
            <a:r>
              <a:rPr lang="zh-CN" altLang="zh-CN" dirty="0">
                <a:solidFill>
                  <a:srgbClr val="FF0000"/>
                </a:solidFill>
              </a:rPr>
              <a:t>学生与学生、学生与教师可以通过在线方式进行研讨</a:t>
            </a:r>
            <a:r>
              <a:rPr lang="zh-CN" altLang="zh-CN" dirty="0" smtClean="0">
                <a:solidFill>
                  <a:srgbClr val="FF0000"/>
                </a:solidFill>
              </a:rPr>
              <a:t>。</a:t>
            </a:r>
            <a:endParaRPr lang="zh-CN" altLang="zh-CN" dirty="0">
              <a:solidFill>
                <a:srgbClr val="FF0000"/>
              </a:solidFill>
            </a:endParaRPr>
          </a:p>
        </p:txBody>
      </p:sp>
    </p:spTree>
    <p:extLst>
      <p:ext uri="{BB962C8B-B14F-4D97-AF65-F5344CB8AC3E}">
        <p14:creationId xmlns:p14="http://schemas.microsoft.com/office/powerpoint/2010/main" val="34966704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a:xfrm>
            <a:off x="457200" y="1484784"/>
            <a:ext cx="8229600" cy="5112568"/>
          </a:xfrm>
        </p:spPr>
        <p:txBody>
          <a:bodyPr>
            <a:normAutofit fontScale="85000" lnSpcReduction="20000"/>
          </a:bodyPr>
          <a:lstStyle/>
          <a:p>
            <a:r>
              <a:rPr lang="zh-CN" altLang="zh-CN" dirty="0" smtClean="0">
                <a:solidFill>
                  <a:srgbClr val="FF0000"/>
                </a:solidFill>
              </a:rPr>
              <a:t>课上</a:t>
            </a:r>
            <a:r>
              <a:rPr lang="zh-CN" altLang="en-US" dirty="0" smtClean="0"/>
              <a:t>：</a:t>
            </a:r>
            <a:r>
              <a:rPr lang="zh-CN" altLang="zh-CN" dirty="0" smtClean="0"/>
              <a:t>首先</a:t>
            </a:r>
            <a:r>
              <a:rPr lang="zh-CN" altLang="zh-CN" dirty="0"/>
              <a:t>对学生完成任务的情况进行</a:t>
            </a:r>
            <a:r>
              <a:rPr lang="zh-CN" altLang="zh-CN" dirty="0">
                <a:solidFill>
                  <a:srgbClr val="FF0000"/>
                </a:solidFill>
              </a:rPr>
              <a:t>检查、讲评与反馈</a:t>
            </a:r>
            <a:r>
              <a:rPr lang="zh-CN" altLang="zh-CN" dirty="0"/>
              <a:t>，能正确分清三种句子的学生说明已基本掌握了这些句式；未分清的则还存在问题，需要在下边的学习活动中进一步解决</a:t>
            </a:r>
            <a:r>
              <a:rPr lang="zh-CN" altLang="zh-CN" dirty="0" smtClean="0"/>
              <a:t>。</a:t>
            </a:r>
            <a:endParaRPr lang="en-US" altLang="zh-CN" dirty="0" smtClean="0"/>
          </a:p>
          <a:p>
            <a:r>
              <a:rPr lang="zh-CN" altLang="zh-CN" dirty="0" smtClean="0"/>
              <a:t>下一步教师可以首先和学生们一起，在</a:t>
            </a:r>
            <a:r>
              <a:rPr lang="zh-CN" altLang="zh-CN" dirty="0" smtClean="0">
                <a:solidFill>
                  <a:srgbClr val="FF0000"/>
                </a:solidFill>
              </a:rPr>
              <a:t>汉语母语者语料库</a:t>
            </a:r>
            <a:r>
              <a:rPr lang="zh-CN" altLang="zh-CN" dirty="0"/>
              <a:t>中，选出一些句中有“是”并以“的”结尾的句子，做更多的句式辨别与分类练习，以强化对句式的理解与认识，并解决课前学习中遗留的各种问题</a:t>
            </a:r>
            <a:r>
              <a:rPr lang="zh-CN" altLang="zh-CN" dirty="0" smtClean="0"/>
              <a:t>。</a:t>
            </a:r>
            <a:endParaRPr lang="en-US" altLang="zh-CN" dirty="0" smtClean="0"/>
          </a:p>
          <a:p>
            <a:r>
              <a:rPr lang="zh-CN" altLang="zh-CN" dirty="0" smtClean="0"/>
              <a:t>然后</a:t>
            </a:r>
            <a:r>
              <a:rPr lang="zh-CN" altLang="zh-CN" dirty="0"/>
              <a:t>在</a:t>
            </a:r>
            <a:r>
              <a:rPr lang="zh-CN" altLang="zh-CN" dirty="0">
                <a:solidFill>
                  <a:srgbClr val="FF0000"/>
                </a:solidFill>
              </a:rPr>
              <a:t>汉语中介语</a:t>
            </a:r>
            <a:r>
              <a:rPr lang="zh-CN" altLang="zh-CN" dirty="0" smtClean="0">
                <a:solidFill>
                  <a:srgbClr val="FF0000"/>
                </a:solidFill>
              </a:rPr>
              <a:t>语料库</a:t>
            </a:r>
            <a:r>
              <a:rPr lang="zh-CN" altLang="zh-CN" dirty="0"/>
              <a:t>中检索</a:t>
            </a:r>
            <a:r>
              <a:rPr lang="zh-CN" altLang="zh-CN" dirty="0" smtClean="0"/>
              <a:t>并</a:t>
            </a:r>
            <a:r>
              <a:rPr lang="zh-CN" altLang="en-US" dirty="0"/>
              <a:t>筛</a:t>
            </a:r>
            <a:r>
              <a:rPr lang="zh-CN" altLang="zh-CN" dirty="0" smtClean="0"/>
              <a:t>选出</a:t>
            </a:r>
            <a:r>
              <a:rPr lang="zh-CN" altLang="zh-CN" dirty="0"/>
              <a:t>一些偏误句，让学生指出偏误并进行修改。这些练习可以采取个人、小组、全体做的形式</a:t>
            </a:r>
            <a:r>
              <a:rPr lang="zh-CN" altLang="zh-CN" dirty="0" smtClean="0"/>
              <a:t>。</a:t>
            </a:r>
            <a:endParaRPr lang="en-US" altLang="zh-CN" dirty="0" smtClean="0"/>
          </a:p>
          <a:p>
            <a:r>
              <a:rPr lang="zh-CN" altLang="zh-CN" dirty="0" smtClean="0"/>
              <a:t>最后</a:t>
            </a:r>
            <a:r>
              <a:rPr lang="zh-CN" altLang="zh-CN" dirty="0"/>
              <a:t>还可以通过特定情境</a:t>
            </a:r>
            <a:r>
              <a:rPr lang="zh-CN" altLang="zh-CN" dirty="0" smtClean="0"/>
              <a:t>造句</a:t>
            </a:r>
            <a:r>
              <a:rPr lang="zh-CN" altLang="en-US" dirty="0" smtClean="0"/>
              <a:t>、成段表达</a:t>
            </a:r>
            <a:r>
              <a:rPr lang="zh-CN" altLang="zh-CN" dirty="0" smtClean="0"/>
              <a:t>的</a:t>
            </a:r>
            <a:r>
              <a:rPr lang="zh-CN" altLang="zh-CN" dirty="0"/>
              <a:t>方式进行产出性练习，以进一步掌握这些句式。</a:t>
            </a:r>
          </a:p>
        </p:txBody>
      </p:sp>
    </p:spTree>
    <p:extLst>
      <p:ext uri="{BB962C8B-B14F-4D97-AF65-F5344CB8AC3E}">
        <p14:creationId xmlns:p14="http://schemas.microsoft.com/office/powerpoint/2010/main" val="25741346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3</a:t>
            </a:r>
            <a:r>
              <a:rPr lang="zh-CN" altLang="zh-CN" dirty="0">
                <a:solidFill>
                  <a:srgbClr val="FF0000"/>
                </a:solidFill>
              </a:rPr>
              <a:t>．面向课堂教学的语料库应用</a:t>
            </a:r>
            <a:endParaRPr lang="zh-CN" altLang="zh-CN" dirty="0"/>
          </a:p>
        </p:txBody>
      </p:sp>
      <p:sp>
        <p:nvSpPr>
          <p:cNvPr id="3" name="内容占位符 2"/>
          <p:cNvSpPr>
            <a:spLocks noGrp="1"/>
          </p:cNvSpPr>
          <p:nvPr>
            <p:ph idx="1"/>
          </p:nvPr>
        </p:nvSpPr>
        <p:spPr>
          <a:xfrm>
            <a:off x="457200" y="1484784"/>
            <a:ext cx="8229600" cy="5112568"/>
          </a:xfrm>
        </p:spPr>
        <p:txBody>
          <a:bodyPr>
            <a:normAutofit fontScale="92500" lnSpcReduction="20000"/>
          </a:bodyPr>
          <a:lstStyle/>
          <a:p>
            <a:r>
              <a:rPr lang="zh-CN" altLang="zh-CN" dirty="0" smtClean="0"/>
              <a:t>（</a:t>
            </a:r>
            <a:r>
              <a:rPr lang="en-US" altLang="zh-CN" dirty="0" smtClean="0"/>
              <a:t>5</a:t>
            </a:r>
            <a:r>
              <a:rPr lang="zh-CN" altLang="zh-CN" dirty="0" smtClean="0"/>
              <a:t>）</a:t>
            </a:r>
            <a:r>
              <a:rPr lang="zh-CN" altLang="zh-CN" dirty="0"/>
              <a:t>这本书是学校的</a:t>
            </a:r>
            <a:r>
              <a:rPr lang="zh-CN" altLang="zh-CN" dirty="0" smtClean="0"/>
              <a:t>。</a:t>
            </a:r>
            <a:endParaRPr lang="en-US" altLang="zh-CN" dirty="0" smtClean="0"/>
          </a:p>
          <a:p>
            <a:r>
              <a:rPr lang="zh-CN" altLang="zh-CN" dirty="0" smtClean="0"/>
              <a:t>（</a:t>
            </a:r>
            <a:r>
              <a:rPr lang="en-US" altLang="zh-CN" dirty="0" smtClean="0"/>
              <a:t>6</a:t>
            </a:r>
            <a:r>
              <a:rPr lang="zh-CN" altLang="zh-CN" dirty="0" smtClean="0"/>
              <a:t>）</a:t>
            </a:r>
            <a:r>
              <a:rPr lang="zh-CN" altLang="zh-CN" dirty="0"/>
              <a:t>我是去年毕业的</a:t>
            </a:r>
            <a:r>
              <a:rPr lang="zh-CN" altLang="zh-CN" dirty="0" smtClean="0"/>
              <a:t>。</a:t>
            </a:r>
            <a:endParaRPr lang="en-US" altLang="zh-CN" dirty="0" smtClean="0"/>
          </a:p>
          <a:p>
            <a:r>
              <a:rPr lang="zh-CN" altLang="zh-CN" dirty="0" smtClean="0"/>
              <a:t>（</a:t>
            </a:r>
            <a:r>
              <a:rPr lang="en-US" altLang="zh-CN" dirty="0" smtClean="0"/>
              <a:t>7</a:t>
            </a:r>
            <a:r>
              <a:rPr lang="zh-CN" altLang="zh-CN" dirty="0" smtClean="0"/>
              <a:t>）</a:t>
            </a:r>
            <a:r>
              <a:rPr lang="zh-CN" altLang="zh-CN" dirty="0"/>
              <a:t>问题是可以解决的</a:t>
            </a:r>
            <a:r>
              <a:rPr lang="zh-CN" altLang="zh-CN" dirty="0" smtClean="0"/>
              <a:t>。</a:t>
            </a:r>
            <a:endParaRPr lang="en-US" altLang="zh-CN" dirty="0" smtClean="0"/>
          </a:p>
          <a:p>
            <a:endParaRPr lang="zh-CN" altLang="zh-CN" sz="2400" dirty="0"/>
          </a:p>
          <a:p>
            <a:r>
              <a:rPr lang="zh-CN" altLang="zh-CN" dirty="0" smtClean="0"/>
              <a:t>（</a:t>
            </a:r>
            <a:r>
              <a:rPr lang="en-US" altLang="zh-CN" dirty="0" smtClean="0"/>
              <a:t>8</a:t>
            </a:r>
            <a:r>
              <a:rPr lang="zh-CN" altLang="zh-CN" dirty="0" smtClean="0"/>
              <a:t>）</a:t>
            </a:r>
            <a:r>
              <a:rPr lang="zh-CN" altLang="zh-CN" dirty="0"/>
              <a:t>青少年是如何学抽烟（ ）呢</a:t>
            </a:r>
            <a:r>
              <a:rPr lang="zh-CN" altLang="zh-CN" dirty="0" smtClean="0"/>
              <a:t>？</a:t>
            </a:r>
            <a:endParaRPr lang="zh-CN" altLang="zh-CN" dirty="0"/>
          </a:p>
          <a:p>
            <a:r>
              <a:rPr lang="zh-CN" altLang="zh-CN" dirty="0" smtClean="0"/>
              <a:t>（</a:t>
            </a:r>
            <a:r>
              <a:rPr lang="en-US" altLang="zh-CN" dirty="0" smtClean="0"/>
              <a:t>9</a:t>
            </a:r>
            <a:r>
              <a:rPr lang="zh-CN" altLang="zh-CN" dirty="0" smtClean="0"/>
              <a:t>）</a:t>
            </a:r>
            <a:r>
              <a:rPr lang="zh-CN" altLang="zh-CN" dirty="0"/>
              <a:t>我还记得那里的房子差不多都（ ）用干的草和泥做的</a:t>
            </a:r>
            <a:r>
              <a:rPr lang="zh-CN" altLang="zh-CN" dirty="0" smtClean="0"/>
              <a:t>。</a:t>
            </a:r>
            <a:endParaRPr lang="en-US" altLang="zh-CN" dirty="0" smtClean="0"/>
          </a:p>
          <a:p>
            <a:r>
              <a:rPr lang="zh-CN" altLang="zh-CN" dirty="0" smtClean="0"/>
              <a:t>（</a:t>
            </a:r>
            <a:r>
              <a:rPr lang="en-US" altLang="zh-CN" dirty="0" smtClean="0"/>
              <a:t>10</a:t>
            </a:r>
            <a:r>
              <a:rPr lang="zh-CN" altLang="zh-CN" dirty="0" smtClean="0"/>
              <a:t>）</a:t>
            </a:r>
            <a:r>
              <a:rPr lang="zh-CN" altLang="zh-CN" dirty="0"/>
              <a:t>我觉得绿色食品和不挨饿是同样重要（ ）</a:t>
            </a:r>
            <a:r>
              <a:rPr lang="zh-CN" altLang="zh-CN" dirty="0" smtClean="0"/>
              <a:t>。</a:t>
            </a:r>
            <a:endParaRPr lang="en-US" altLang="zh-CN" dirty="0" smtClean="0"/>
          </a:p>
          <a:p>
            <a:r>
              <a:rPr lang="zh-CN" altLang="zh-CN" dirty="0" smtClean="0"/>
              <a:t>（</a:t>
            </a:r>
            <a:r>
              <a:rPr lang="en-US" altLang="zh-CN" dirty="0" smtClean="0"/>
              <a:t>11</a:t>
            </a:r>
            <a:r>
              <a:rPr lang="zh-CN" altLang="zh-CN" dirty="0" smtClean="0"/>
              <a:t>）</a:t>
            </a:r>
            <a:r>
              <a:rPr lang="zh-CN" altLang="zh-CN" dirty="0"/>
              <a:t>城市生活，乡村生活都（ ）“有利有弊”的</a:t>
            </a:r>
            <a:r>
              <a:rPr lang="zh-CN" altLang="zh-CN" dirty="0" smtClean="0"/>
              <a:t>。</a:t>
            </a:r>
            <a:endParaRPr lang="en-US" altLang="zh-CN" dirty="0" smtClean="0"/>
          </a:p>
          <a:p>
            <a:r>
              <a:rPr lang="zh-CN" altLang="zh-CN" dirty="0" smtClean="0"/>
              <a:t>（</a:t>
            </a:r>
            <a:r>
              <a:rPr lang="en-US" altLang="zh-CN" dirty="0" smtClean="0"/>
              <a:t>12</a:t>
            </a:r>
            <a:r>
              <a:rPr lang="zh-CN" altLang="zh-CN" dirty="0" smtClean="0"/>
              <a:t>）</a:t>
            </a:r>
            <a:r>
              <a:rPr lang="zh-CN" altLang="zh-CN" dirty="0"/>
              <a:t>后来大部分人都</a:t>
            </a:r>
            <a:r>
              <a:rPr lang="zh-CN" altLang="zh-CN" u="sng" dirty="0"/>
              <a:t>是戒烟的</a:t>
            </a:r>
            <a:r>
              <a:rPr lang="zh-CN" altLang="zh-CN" dirty="0" smtClean="0"/>
              <a:t>。</a:t>
            </a:r>
            <a:endParaRPr lang="en-US" altLang="zh-CN" dirty="0" smtClean="0"/>
          </a:p>
        </p:txBody>
      </p:sp>
    </p:spTree>
    <p:extLst>
      <p:ext uri="{BB962C8B-B14F-4D97-AF65-F5344CB8AC3E}">
        <p14:creationId xmlns:p14="http://schemas.microsoft.com/office/powerpoint/2010/main" val="7913335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．基于语料库的综合教学</a:t>
            </a:r>
            <a:r>
              <a:rPr lang="zh-CN" altLang="zh-CN" dirty="0" smtClean="0">
                <a:solidFill>
                  <a:srgbClr val="FF0000"/>
                </a:solidFill>
              </a:rPr>
              <a:t>服务</a:t>
            </a:r>
            <a:r>
              <a:rPr lang="zh-CN" altLang="en-US" dirty="0" smtClean="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a:bodyPr>
          <a:lstStyle/>
          <a:p>
            <a:r>
              <a:rPr lang="en-US" altLang="zh-CN" dirty="0"/>
              <a:t>4</a:t>
            </a:r>
            <a:r>
              <a:rPr lang="zh-CN" altLang="zh-CN" dirty="0"/>
              <a:t>．</a:t>
            </a:r>
            <a:r>
              <a:rPr lang="en-US" altLang="zh-CN" dirty="0"/>
              <a:t>1</a:t>
            </a:r>
            <a:r>
              <a:rPr lang="zh-CN" altLang="zh-CN" dirty="0"/>
              <a:t>教学</a:t>
            </a:r>
            <a:r>
              <a:rPr lang="zh-CN" altLang="zh-CN" dirty="0" smtClean="0"/>
              <a:t>需求</a:t>
            </a:r>
            <a:endParaRPr lang="en-US" altLang="zh-CN" dirty="0" smtClean="0"/>
          </a:p>
          <a:p>
            <a:endParaRPr lang="zh-CN" altLang="zh-CN" sz="1000" dirty="0"/>
          </a:p>
          <a:p>
            <a:r>
              <a:rPr lang="en-US" altLang="zh-CN" dirty="0"/>
              <a:t>4</a:t>
            </a:r>
            <a:r>
              <a:rPr lang="zh-CN" altLang="zh-CN" dirty="0"/>
              <a:t>．</a:t>
            </a:r>
            <a:r>
              <a:rPr lang="en-US" altLang="zh-CN" dirty="0"/>
              <a:t>1</a:t>
            </a:r>
            <a:r>
              <a:rPr lang="zh-CN" altLang="zh-CN" dirty="0"/>
              <a:t>．</a:t>
            </a:r>
            <a:r>
              <a:rPr lang="en-US" altLang="zh-CN" dirty="0"/>
              <a:t>1</a:t>
            </a:r>
            <a:r>
              <a:rPr lang="zh-CN" altLang="zh-CN" dirty="0"/>
              <a:t>对语料库的</a:t>
            </a:r>
            <a:r>
              <a:rPr lang="zh-CN" altLang="zh-CN" dirty="0" smtClean="0"/>
              <a:t>需求</a:t>
            </a:r>
            <a:endParaRPr lang="en-US" altLang="zh-CN" dirty="0" smtClean="0"/>
          </a:p>
          <a:p>
            <a:endParaRPr lang="zh-CN" altLang="zh-CN" sz="1000" dirty="0"/>
          </a:p>
          <a:p>
            <a:r>
              <a:rPr lang="zh-CN" altLang="zh-CN" dirty="0"/>
              <a:t>汉语中介语语料库建设要为汉语教学，特别是为一线课堂教学</a:t>
            </a:r>
            <a:r>
              <a:rPr lang="zh-CN" altLang="zh-CN" dirty="0" smtClean="0"/>
              <a:t>服务。</a:t>
            </a:r>
            <a:endParaRPr lang="en-US" altLang="zh-CN" dirty="0" smtClean="0"/>
          </a:p>
          <a:p>
            <a:endParaRPr lang="en-US" altLang="zh-CN" sz="1000" dirty="0" smtClean="0"/>
          </a:p>
          <a:p>
            <a:r>
              <a:rPr lang="zh-CN" altLang="zh-CN" dirty="0" smtClean="0">
                <a:solidFill>
                  <a:srgbClr val="FF0000"/>
                </a:solidFill>
              </a:rPr>
              <a:t>教学</a:t>
            </a:r>
            <a:r>
              <a:rPr lang="zh-CN" altLang="zh-CN" dirty="0">
                <a:solidFill>
                  <a:srgbClr val="FF0000"/>
                </a:solidFill>
              </a:rPr>
              <a:t>上对语料库建设有什么需求，语料库建设就应该想方设方地去满足这种需求</a:t>
            </a:r>
            <a:r>
              <a:rPr lang="zh-CN" altLang="zh-CN" dirty="0"/>
              <a:t>。</a:t>
            </a:r>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fontScale="70000" lnSpcReduction="20000"/>
          </a:bodyPr>
          <a:lstStyle/>
          <a:p>
            <a:r>
              <a:rPr lang="zh-CN" altLang="zh-CN" dirty="0" smtClean="0"/>
              <a:t>任务</a:t>
            </a:r>
            <a:r>
              <a:rPr lang="zh-CN" altLang="zh-CN" dirty="0"/>
              <a:t>教学（</a:t>
            </a:r>
            <a:r>
              <a:rPr lang="en-US" altLang="zh-CN" dirty="0"/>
              <a:t>Task-based Language </a:t>
            </a:r>
            <a:r>
              <a:rPr lang="en-US" altLang="zh-CN" dirty="0" err="1"/>
              <a:t>Teaching,TBLT</a:t>
            </a:r>
            <a:r>
              <a:rPr lang="zh-CN" altLang="zh-CN" dirty="0" smtClean="0"/>
              <a:t>）</a:t>
            </a:r>
            <a:r>
              <a:rPr lang="zh-CN" altLang="en-US" dirty="0" smtClean="0"/>
              <a:t>：</a:t>
            </a:r>
            <a:endParaRPr lang="en-US" altLang="zh-CN" dirty="0" smtClean="0"/>
          </a:p>
          <a:p>
            <a:r>
              <a:rPr lang="zh-CN" altLang="zh-CN" dirty="0" smtClean="0"/>
              <a:t>在</a:t>
            </a:r>
            <a:r>
              <a:rPr lang="zh-CN" altLang="zh-CN" dirty="0"/>
              <a:t>国际上已经成为一项重要的前沿课题。其最大的特点是以目标任务为单位，以话语分析为载体，因此其对基于任务的语料库需求极大。由于缺乏此类语料库的支持，当前的任务教学研究在进行话语分析时往往不得不实地采样，费时费力。另一方面，学习者的任务需求包罗广泛，如果没有大规模的基于任务的语料库的支持，仅凭单个的孤立的研究，很难将需求分析所掌握的目标任务实体化、系统化，因此建构任务大纲、编写任务教材时都将面临捉襟见肘的困境。</a:t>
            </a:r>
            <a:r>
              <a:rPr lang="zh-CN" altLang="zh-CN" dirty="0">
                <a:solidFill>
                  <a:srgbClr val="FF0000"/>
                </a:solidFill>
              </a:rPr>
              <a:t>按照任务教学研究的步骤，建设系统的、成规模的、基于任务的汉语语料库，既弥补了国内语料库建设的空白，也有利于推动汉语教学界在任务教学领域的尝试，在国际范围内对任务教学做出理论和应用上的贡献</a:t>
            </a:r>
            <a:r>
              <a:rPr lang="zh-CN" altLang="zh-CN" dirty="0" smtClean="0"/>
              <a:t>。（易维，</a:t>
            </a:r>
            <a:r>
              <a:rPr lang="en-US" altLang="zh-CN" dirty="0" smtClean="0"/>
              <a:t>2015</a:t>
            </a:r>
            <a:r>
              <a:rPr lang="zh-CN" altLang="zh-CN" dirty="0" smtClean="0"/>
              <a:t>）</a:t>
            </a:r>
            <a:endParaRPr lang="en-US" altLang="zh-CN" dirty="0" smtClean="0"/>
          </a:p>
          <a:p>
            <a:r>
              <a:rPr lang="zh-CN" altLang="zh-CN" dirty="0" smtClean="0"/>
              <a:t>这</a:t>
            </a:r>
            <a:r>
              <a:rPr lang="zh-CN" altLang="zh-CN" dirty="0"/>
              <a:t>是任务教学对特定用途语料库、亦即汉语专用型语料库建设提出的新课题，意义重大</a:t>
            </a:r>
            <a:r>
              <a:rPr lang="zh-CN" altLang="zh-CN" dirty="0" smtClean="0"/>
              <a:t>。</a:t>
            </a:r>
            <a:r>
              <a:rPr lang="zh-CN" altLang="en-US" dirty="0" smtClean="0"/>
              <a:t>满足这种需求</a:t>
            </a:r>
            <a:r>
              <a:rPr lang="zh-CN" altLang="zh-CN" dirty="0" smtClean="0"/>
              <a:t>，</a:t>
            </a:r>
            <a:r>
              <a:rPr lang="zh-CN" altLang="zh-CN" dirty="0"/>
              <a:t>是汉语语料库建设者责无旁贷的责任与义务</a:t>
            </a:r>
            <a:r>
              <a:rPr lang="zh-CN" altLang="zh-CN" dirty="0" smtClean="0"/>
              <a:t>，</a:t>
            </a:r>
            <a:r>
              <a:rPr lang="zh-CN" altLang="en-US" dirty="0" smtClean="0"/>
              <a:t>应</a:t>
            </a:r>
            <a:r>
              <a:rPr lang="zh-CN" altLang="zh-CN" dirty="0" smtClean="0"/>
              <a:t>尽快</a:t>
            </a:r>
            <a:r>
              <a:rPr lang="zh-CN" altLang="zh-CN" dirty="0"/>
              <a:t>予以落实</a:t>
            </a:r>
            <a:r>
              <a:rPr lang="zh-CN" altLang="zh-CN" dirty="0" smtClean="0"/>
              <a:t>。</a:t>
            </a:r>
            <a:endParaRPr lang="zh-CN" altLang="zh-CN" dirty="0"/>
          </a:p>
        </p:txBody>
      </p:sp>
    </p:spTree>
    <p:extLst>
      <p:ext uri="{BB962C8B-B14F-4D97-AF65-F5344CB8AC3E}">
        <p14:creationId xmlns:p14="http://schemas.microsoft.com/office/powerpoint/2010/main" val="4839426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fontScale="85000" lnSpcReduction="20000"/>
          </a:bodyPr>
          <a:lstStyle/>
          <a:p>
            <a:r>
              <a:rPr lang="zh-CN" altLang="zh-CN" dirty="0"/>
              <a:t>从口语语料库的建设情况看，中国大陆目前虽然有几个宣称已建成并可以使用的语料库，但由于其并不开放，情况究竟如何，完全无法证明</a:t>
            </a:r>
            <a:r>
              <a:rPr lang="zh-CN" altLang="zh-CN" dirty="0" smtClean="0"/>
              <a:t>。</a:t>
            </a:r>
            <a:endParaRPr lang="en-US" altLang="zh-CN" dirty="0" smtClean="0"/>
          </a:p>
          <a:p>
            <a:r>
              <a:rPr lang="zh-CN" altLang="zh-CN" dirty="0" smtClean="0"/>
              <a:t>唯一</a:t>
            </a:r>
            <a:r>
              <a:rPr lang="zh-CN" altLang="zh-CN" dirty="0"/>
              <a:t>开放的汉语口语中介语语料库是暨南大学华文学院的外国留学生语料库，但它只是一个生语料库，文字转写没有体现外国人学汉语的口语特征</a:t>
            </a:r>
            <a:r>
              <a:rPr lang="zh-CN" altLang="zh-CN" dirty="0" smtClean="0"/>
              <a:t>，不</a:t>
            </a:r>
            <a:r>
              <a:rPr lang="zh-CN" altLang="zh-CN" dirty="0"/>
              <a:t>正常的停顿、声韵调的偏误等都被略去了，因而</a:t>
            </a:r>
            <a:r>
              <a:rPr lang="zh-CN" altLang="zh-CN" dirty="0" smtClean="0"/>
              <a:t>无法</a:t>
            </a:r>
            <a:r>
              <a:rPr lang="zh-CN" altLang="en-US" dirty="0" smtClean="0"/>
              <a:t>从中</a:t>
            </a:r>
            <a:r>
              <a:rPr lang="zh-CN" altLang="zh-CN" dirty="0" smtClean="0"/>
              <a:t>了解</a:t>
            </a:r>
            <a:r>
              <a:rPr lang="zh-CN" altLang="zh-CN" dirty="0"/>
              <a:t>学习者错误的发音</a:t>
            </a:r>
            <a:r>
              <a:rPr lang="zh-CN" altLang="zh-CN" dirty="0" smtClean="0"/>
              <a:t>。</a:t>
            </a:r>
            <a:endParaRPr lang="en-US" altLang="zh-CN" dirty="0" smtClean="0"/>
          </a:p>
          <a:p>
            <a:r>
              <a:rPr lang="zh-CN" altLang="zh-CN" dirty="0" smtClean="0"/>
              <a:t>另一方面</a:t>
            </a:r>
            <a:r>
              <a:rPr lang="zh-CN" altLang="zh-CN" dirty="0"/>
              <a:t>，一个口语语料库如果只有语音方面的标注，其用途也是非常受限的，即只能做语音方面的偏误分析</a:t>
            </a:r>
            <a:r>
              <a:rPr lang="zh-CN" altLang="zh-CN" dirty="0" smtClean="0"/>
              <a:t>，</a:t>
            </a:r>
            <a:r>
              <a:rPr lang="zh-CN" altLang="en-US" dirty="0" smtClean="0"/>
              <a:t>却</a:t>
            </a:r>
            <a:r>
              <a:rPr lang="zh-CN" altLang="zh-CN" dirty="0" smtClean="0"/>
              <a:t>无法</a:t>
            </a:r>
            <a:r>
              <a:rPr lang="zh-CN" altLang="zh-CN" dirty="0"/>
              <a:t>了解学习者口语中词汇、语法、修辞格</a:t>
            </a:r>
            <a:r>
              <a:rPr lang="zh-CN" altLang="zh-CN" dirty="0" smtClean="0"/>
              <a:t>等</a:t>
            </a:r>
            <a:r>
              <a:rPr lang="zh-CN" altLang="en-US" dirty="0" smtClean="0"/>
              <a:t>方面</a:t>
            </a:r>
            <a:r>
              <a:rPr lang="zh-CN" altLang="zh-CN" dirty="0" smtClean="0"/>
              <a:t>的</a:t>
            </a:r>
            <a:r>
              <a:rPr lang="zh-CN" altLang="zh-CN" dirty="0"/>
              <a:t>使用情况，这显然</a:t>
            </a:r>
            <a:r>
              <a:rPr lang="zh-CN" altLang="zh-CN" dirty="0" smtClean="0"/>
              <a:t>也无法</a:t>
            </a:r>
            <a:r>
              <a:rPr lang="zh-CN" altLang="zh-CN" dirty="0"/>
              <a:t>为教学提供多方面的</a:t>
            </a:r>
            <a:r>
              <a:rPr lang="zh-CN" altLang="zh-CN" dirty="0" smtClean="0"/>
              <a:t>帮助。</a:t>
            </a:r>
            <a:endParaRPr lang="zh-CN" altLang="zh-CN" dirty="0"/>
          </a:p>
        </p:txBody>
      </p:sp>
    </p:spTree>
    <p:extLst>
      <p:ext uri="{BB962C8B-B14F-4D97-AF65-F5344CB8AC3E}">
        <p14:creationId xmlns:p14="http://schemas.microsoft.com/office/powerpoint/2010/main" val="26492880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fontScale="85000" lnSpcReduction="20000"/>
          </a:bodyPr>
          <a:lstStyle/>
          <a:p>
            <a:r>
              <a:rPr lang="en-US" altLang="zh-CN" dirty="0"/>
              <a:t>4</a:t>
            </a:r>
            <a:r>
              <a:rPr lang="zh-CN" altLang="zh-CN" dirty="0"/>
              <a:t>．</a:t>
            </a:r>
            <a:r>
              <a:rPr lang="en-US" altLang="zh-CN" dirty="0"/>
              <a:t>1</a:t>
            </a:r>
            <a:r>
              <a:rPr lang="zh-CN" altLang="zh-CN" dirty="0"/>
              <a:t>．</a:t>
            </a:r>
            <a:r>
              <a:rPr lang="en-US" altLang="zh-CN" dirty="0"/>
              <a:t>2</a:t>
            </a:r>
            <a:r>
              <a:rPr lang="zh-CN" altLang="zh-CN" dirty="0"/>
              <a:t>其他</a:t>
            </a:r>
            <a:r>
              <a:rPr lang="zh-CN" altLang="zh-CN" dirty="0" smtClean="0"/>
              <a:t>需求</a:t>
            </a:r>
            <a:endParaRPr lang="en-US" altLang="zh-CN" dirty="0" smtClean="0"/>
          </a:p>
          <a:p>
            <a:endParaRPr lang="zh-CN" altLang="zh-CN" sz="1400" dirty="0"/>
          </a:p>
          <a:p>
            <a:r>
              <a:rPr lang="en-US" altLang="zh-CN" dirty="0"/>
              <a:t>4</a:t>
            </a:r>
            <a:r>
              <a:rPr lang="zh-CN" altLang="zh-CN" dirty="0"/>
              <a:t>．</a:t>
            </a:r>
            <a:r>
              <a:rPr lang="en-US" altLang="zh-CN" dirty="0"/>
              <a:t>1</a:t>
            </a:r>
            <a:r>
              <a:rPr lang="zh-CN" altLang="zh-CN" dirty="0"/>
              <a:t>．</a:t>
            </a:r>
            <a:r>
              <a:rPr lang="en-US" altLang="zh-CN" dirty="0"/>
              <a:t>2</a:t>
            </a:r>
            <a:r>
              <a:rPr lang="zh-CN" altLang="zh-CN" dirty="0"/>
              <a:t>．</a:t>
            </a:r>
            <a:r>
              <a:rPr lang="en-US" altLang="zh-CN" dirty="0"/>
              <a:t>1</a:t>
            </a:r>
            <a:r>
              <a:rPr lang="zh-CN" altLang="zh-CN" dirty="0"/>
              <a:t>教师的</a:t>
            </a:r>
            <a:r>
              <a:rPr lang="zh-CN" altLang="zh-CN" dirty="0" smtClean="0"/>
              <a:t>需求</a:t>
            </a:r>
            <a:endParaRPr lang="en-US" altLang="zh-CN" dirty="0" smtClean="0"/>
          </a:p>
          <a:p>
            <a:endParaRPr lang="zh-CN" altLang="zh-CN" sz="1300" dirty="0"/>
          </a:p>
          <a:p>
            <a:r>
              <a:rPr lang="zh-CN" altLang="zh-CN" dirty="0"/>
              <a:t>从备课、讲解、练习、考试等整个教学</a:t>
            </a:r>
            <a:r>
              <a:rPr lang="zh-CN" altLang="zh-CN" dirty="0" smtClean="0"/>
              <a:t>过程</a:t>
            </a:r>
            <a:r>
              <a:rPr lang="zh-CN" altLang="en-US" dirty="0" smtClean="0"/>
              <a:t>来</a:t>
            </a:r>
            <a:r>
              <a:rPr lang="zh-CN" altLang="zh-CN" dirty="0" smtClean="0"/>
              <a:t>看</a:t>
            </a:r>
            <a:r>
              <a:rPr lang="zh-CN" altLang="zh-CN" dirty="0"/>
              <a:t>，教师的教学活动不仅需要能够“随查随用”的“汉语词汇教学信息库”，还需要具备同样功能的汉语语音教学信息库、汉语语法教学信息库、汉语修辞教学信息库、汉语语体教学信息库、汉语语义教学信息库、汉语语用教学信息库</a:t>
            </a:r>
            <a:r>
              <a:rPr lang="zh-CN" altLang="zh-CN" dirty="0" smtClean="0"/>
              <a:t>。</a:t>
            </a:r>
            <a:endParaRPr lang="en-US" altLang="zh-CN" dirty="0" smtClean="0"/>
          </a:p>
          <a:p>
            <a:endParaRPr lang="zh-CN" altLang="zh-CN" sz="1300" dirty="0"/>
          </a:p>
          <a:p>
            <a:r>
              <a:rPr lang="zh-CN" altLang="zh-CN" dirty="0" smtClean="0">
                <a:solidFill>
                  <a:srgbClr val="FF0000"/>
                </a:solidFill>
              </a:rPr>
              <a:t>这些</a:t>
            </a:r>
            <a:r>
              <a:rPr lang="zh-CN" altLang="zh-CN" dirty="0">
                <a:solidFill>
                  <a:srgbClr val="FF0000"/>
                </a:solidFill>
              </a:rPr>
              <a:t>需求和语料库关系不大，甚至没有关系，语料库充其量只能为这些教学资源的开发提供语料来源，提供语料收集与检索的方便</a:t>
            </a:r>
            <a:r>
              <a:rPr lang="zh-CN" altLang="zh-CN" dirty="0"/>
              <a:t>。</a:t>
            </a:r>
          </a:p>
        </p:txBody>
      </p:sp>
    </p:spTree>
    <p:extLst>
      <p:ext uri="{BB962C8B-B14F-4D97-AF65-F5344CB8AC3E}">
        <p14:creationId xmlns:p14="http://schemas.microsoft.com/office/powerpoint/2010/main" val="29686775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fontScale="70000" lnSpcReduction="20000"/>
          </a:bodyPr>
          <a:lstStyle/>
          <a:p>
            <a:r>
              <a:rPr lang="zh-CN" altLang="zh-CN" dirty="0"/>
              <a:t>值得特别注意的是，焉德</a:t>
            </a:r>
            <a:r>
              <a:rPr lang="zh-CN" altLang="zh-CN" dirty="0" smtClean="0"/>
              <a:t>才</a:t>
            </a:r>
            <a:r>
              <a:rPr lang="zh-CN" altLang="en-US" dirty="0" smtClean="0"/>
              <a:t>等</a:t>
            </a:r>
            <a:r>
              <a:rPr lang="zh-CN" altLang="zh-CN" dirty="0" smtClean="0"/>
              <a:t>（</a:t>
            </a:r>
            <a:r>
              <a:rPr lang="en-US" altLang="zh-CN" dirty="0"/>
              <a:t>2013</a:t>
            </a:r>
            <a:r>
              <a:rPr lang="zh-CN" altLang="zh-CN" dirty="0"/>
              <a:t>：</a:t>
            </a:r>
            <a:r>
              <a:rPr lang="en-US" altLang="zh-CN" dirty="0"/>
              <a:t>156</a:t>
            </a:r>
            <a:r>
              <a:rPr lang="zh-CN" altLang="zh-CN" dirty="0" smtClean="0"/>
              <a:t>）</a:t>
            </a:r>
            <a:r>
              <a:rPr lang="zh-CN" altLang="en-US" dirty="0" smtClean="0"/>
              <a:t>提出的</a:t>
            </a:r>
            <a:r>
              <a:rPr lang="zh-CN" altLang="zh-CN" dirty="0" smtClean="0"/>
              <a:t>“教学导向型”</a:t>
            </a:r>
            <a:r>
              <a:rPr lang="zh-CN" altLang="zh-CN" dirty="0"/>
              <a:t>的“基于偏误反馈的对韩汉语词汇教学信息库”，“其内容起码应该包括</a:t>
            </a:r>
            <a:r>
              <a:rPr lang="zh-CN" altLang="zh-CN" dirty="0">
                <a:solidFill>
                  <a:srgbClr val="FF0000"/>
                </a:solidFill>
              </a:rPr>
              <a:t>语音、汉字、语法、广义语义等认知难度的提示信息，偏误的展示及常见偏误类型的归纳信息，词汇认知难度的评价和预测信息等</a:t>
            </a:r>
            <a:r>
              <a:rPr lang="zh-CN" altLang="zh-CN" dirty="0"/>
              <a:t>。</a:t>
            </a:r>
            <a:r>
              <a:rPr lang="zh-CN" altLang="zh-CN" dirty="0" smtClean="0"/>
              <a:t>”</a:t>
            </a:r>
            <a:endParaRPr lang="en-US" altLang="zh-CN" dirty="0" smtClean="0"/>
          </a:p>
          <a:p>
            <a:r>
              <a:rPr lang="zh-CN" altLang="zh-CN" dirty="0" smtClean="0"/>
              <a:t>这些</a:t>
            </a:r>
            <a:r>
              <a:rPr lang="zh-CN" altLang="zh-CN" dirty="0"/>
              <a:t>内容确实是词汇教学所需要的，是教师们所需要的。问题在于这是语料库所能具备的功能吗？这是语料库建设者所应或所能承担的研究任务吗？显然不是。试想：“韩国学生习得汉语词汇的常见迁移情况，总体习得难度以及典型的偏误形态”等等，其中的哪一项不经过较长甚至很长时间的专门研究（可能或可以是基于语料库的研究）都难以得出可靠的结论，不由相关专业的教师或专家学者亲自担纲从事研究工作都不可能搞清楚。</a:t>
            </a:r>
            <a:r>
              <a:rPr lang="zh-CN" altLang="zh-CN" dirty="0">
                <a:solidFill>
                  <a:srgbClr val="FF0000"/>
                </a:solidFill>
              </a:rPr>
              <a:t>他们自己大概也觉察到把这些功能强加给语料库有失公允，因而不再称其为语料库，而是将其命名为“词汇教学的自主应用平台”</a:t>
            </a:r>
            <a:r>
              <a:rPr lang="zh-CN" altLang="zh-CN" dirty="0" smtClean="0"/>
              <a:t>。</a:t>
            </a:r>
            <a:endParaRPr lang="zh-CN" altLang="zh-CN" dirty="0"/>
          </a:p>
        </p:txBody>
      </p:sp>
    </p:spTree>
    <p:extLst>
      <p:ext uri="{BB962C8B-B14F-4D97-AF65-F5344CB8AC3E}">
        <p14:creationId xmlns:p14="http://schemas.microsoft.com/office/powerpoint/2010/main" val="264898779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p:txBody>
          <a:bodyPr>
            <a:normAutofit fontScale="92500"/>
          </a:bodyPr>
          <a:lstStyle/>
          <a:p>
            <a:r>
              <a:rPr lang="zh-CN" altLang="zh-CN" dirty="0" smtClean="0"/>
              <a:t>林君峰</a:t>
            </a:r>
            <a:r>
              <a:rPr lang="zh-CN" altLang="zh-CN" dirty="0"/>
              <a:t>（</a:t>
            </a:r>
            <a:r>
              <a:rPr lang="en-US" altLang="zh-CN" dirty="0"/>
              <a:t>2016</a:t>
            </a:r>
            <a:r>
              <a:rPr lang="zh-CN" altLang="zh-CN" dirty="0" smtClean="0"/>
              <a:t>）将</a:t>
            </a:r>
            <a:r>
              <a:rPr lang="zh-CN" altLang="zh-CN" dirty="0"/>
              <a:t>其“‘教学导向</a:t>
            </a:r>
            <a:r>
              <a:rPr lang="en-US" altLang="zh-CN" dirty="0"/>
              <a:t>’</a:t>
            </a:r>
            <a:r>
              <a:rPr lang="zh-CN" altLang="zh-CN" dirty="0"/>
              <a:t>型语料库”称之为“</a:t>
            </a:r>
            <a:r>
              <a:rPr lang="zh-CN" altLang="zh-CN" dirty="0">
                <a:solidFill>
                  <a:srgbClr val="FF0000"/>
                </a:solidFill>
              </a:rPr>
              <a:t>面向教学的联合语料库</a:t>
            </a:r>
            <a:r>
              <a:rPr lang="zh-CN" altLang="zh-CN" dirty="0"/>
              <a:t>”，即“以中介语语料库为基础，联结各类教学数据库，如教学词汇数据库、教学例句库、教材文本数据库、题库等，……”其关键之处在于“联合”，</a:t>
            </a:r>
            <a:r>
              <a:rPr lang="zh-CN" altLang="zh-CN" dirty="0">
                <a:solidFill>
                  <a:srgbClr val="FF0000"/>
                </a:solidFill>
              </a:rPr>
              <a:t>其所联合的各类数据库，也都不是语料库自身，而是在语料库基础上二次开发的产物，同样需要进行专门的研究</a:t>
            </a:r>
            <a:r>
              <a:rPr lang="zh-CN" altLang="zh-CN" dirty="0"/>
              <a:t>。仅以题库而言，也是需要各门课程的教师们深入研究之后才能开发出来的</a:t>
            </a:r>
            <a:r>
              <a:rPr lang="zh-CN" altLang="zh-CN" dirty="0" smtClean="0"/>
              <a:t>。</a:t>
            </a:r>
            <a:endParaRPr lang="zh-CN" altLang="zh-CN" dirty="0"/>
          </a:p>
        </p:txBody>
      </p:sp>
    </p:spTree>
    <p:extLst>
      <p:ext uri="{BB962C8B-B14F-4D97-AF65-F5344CB8AC3E}">
        <p14:creationId xmlns:p14="http://schemas.microsoft.com/office/powerpoint/2010/main" val="19904546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fontScale="85000" lnSpcReduction="20000"/>
          </a:bodyPr>
          <a:lstStyle/>
          <a:p>
            <a:r>
              <a:rPr lang="en-US" altLang="zh-CN" dirty="0"/>
              <a:t>4</a:t>
            </a:r>
            <a:r>
              <a:rPr lang="zh-CN" altLang="zh-CN" dirty="0"/>
              <a:t>．</a:t>
            </a:r>
            <a:r>
              <a:rPr lang="en-US" altLang="zh-CN" dirty="0"/>
              <a:t>1</a:t>
            </a:r>
            <a:r>
              <a:rPr lang="zh-CN" altLang="zh-CN" dirty="0"/>
              <a:t>．</a:t>
            </a:r>
            <a:r>
              <a:rPr lang="en-US" altLang="zh-CN" dirty="0"/>
              <a:t>2</a:t>
            </a:r>
            <a:r>
              <a:rPr lang="zh-CN" altLang="zh-CN" dirty="0"/>
              <a:t>．</a:t>
            </a:r>
            <a:r>
              <a:rPr lang="en-US" altLang="zh-CN" dirty="0"/>
              <a:t>2</a:t>
            </a:r>
            <a:r>
              <a:rPr lang="zh-CN" altLang="zh-CN" dirty="0"/>
              <a:t>学生的</a:t>
            </a:r>
            <a:r>
              <a:rPr lang="zh-CN" altLang="zh-CN" dirty="0" smtClean="0"/>
              <a:t>需求</a:t>
            </a:r>
            <a:endParaRPr lang="en-US" altLang="zh-CN" dirty="0" smtClean="0"/>
          </a:p>
          <a:p>
            <a:endParaRPr lang="zh-CN" altLang="zh-CN" sz="900" dirty="0"/>
          </a:p>
          <a:p>
            <a:r>
              <a:rPr lang="zh-CN" altLang="zh-CN" dirty="0" smtClean="0"/>
              <a:t>汉语</a:t>
            </a:r>
            <a:r>
              <a:rPr lang="zh-CN" altLang="zh-CN" dirty="0"/>
              <a:t>学习者非常关注自己汉语能力与习得水平的提升。与此相关，他们关心自己输出的汉语的正确表达与各种偏误。这些需求凡采取“基础标注</a:t>
            </a:r>
            <a:r>
              <a:rPr lang="en-US" altLang="zh-CN" dirty="0"/>
              <a:t>+</a:t>
            </a:r>
            <a:r>
              <a:rPr lang="zh-CN" altLang="zh-CN" dirty="0"/>
              <a:t>偏误标注”模式的汉语中介语语料库皆可满足</a:t>
            </a:r>
            <a:r>
              <a:rPr lang="zh-CN" altLang="zh-CN" dirty="0" smtClean="0"/>
              <a:t>。</a:t>
            </a:r>
            <a:endParaRPr lang="en-US" altLang="zh-CN" dirty="0" smtClean="0"/>
          </a:p>
          <a:p>
            <a:endParaRPr lang="en-US" altLang="zh-CN" sz="1000" dirty="0" smtClean="0"/>
          </a:p>
          <a:p>
            <a:r>
              <a:rPr lang="zh-CN" altLang="zh-CN" dirty="0" smtClean="0"/>
              <a:t>但是</a:t>
            </a:r>
            <a:r>
              <a:rPr lang="zh-CN" altLang="zh-CN" dirty="0" smtClean="0">
                <a:solidFill>
                  <a:srgbClr val="FF0000"/>
                </a:solidFill>
              </a:rPr>
              <a:t>偏</a:t>
            </a:r>
            <a:r>
              <a:rPr lang="zh-CN" altLang="zh-CN" dirty="0">
                <a:solidFill>
                  <a:srgbClr val="FF0000"/>
                </a:solidFill>
              </a:rPr>
              <a:t>误应如何改正是学习者所不知道的，也是他们所急于了解的</a:t>
            </a:r>
            <a:r>
              <a:rPr lang="zh-CN" altLang="zh-CN" dirty="0"/>
              <a:t>。为了满足这种需求，汉语中介语语料库在建设中就需要对字、词、句、篇等各个层面的所有偏误提出修改方案，</a:t>
            </a:r>
            <a:r>
              <a:rPr lang="zh-CN" altLang="zh-CN" dirty="0">
                <a:solidFill>
                  <a:srgbClr val="FF0000"/>
                </a:solidFill>
              </a:rPr>
              <a:t>最好是列出所有可能的修改方式</a:t>
            </a:r>
            <a:r>
              <a:rPr lang="zh-CN" altLang="zh-CN" dirty="0"/>
              <a:t>。目前所有的语料库尚未进行这样的标注，因而还不能满足学习者的学习需求</a:t>
            </a:r>
            <a:r>
              <a:rPr lang="zh-CN" altLang="zh-CN" dirty="0" smtClean="0"/>
              <a:t>。</a:t>
            </a:r>
            <a:endParaRPr lang="en-US" altLang="zh-CN" dirty="0" smtClean="0"/>
          </a:p>
          <a:p>
            <a:endParaRPr lang="zh-CN" altLang="zh-CN" sz="1000" dirty="0"/>
          </a:p>
          <a:p>
            <a:r>
              <a:rPr lang="zh-CN" altLang="zh-CN" dirty="0">
                <a:solidFill>
                  <a:srgbClr val="FF0000"/>
                </a:solidFill>
              </a:rPr>
              <a:t>满足学习者的学习需求，这确实是语料库应有的功能，是语料库建设者所应承担的任务</a:t>
            </a:r>
            <a:r>
              <a:rPr lang="zh-CN" altLang="zh-CN" dirty="0" smtClean="0">
                <a:solidFill>
                  <a:srgbClr val="FF0000"/>
                </a:solidFill>
              </a:rPr>
              <a:t>。</a:t>
            </a:r>
            <a:endParaRPr lang="zh-CN" altLang="zh-CN" dirty="0">
              <a:solidFill>
                <a:srgbClr val="FF0000"/>
              </a:solidFill>
            </a:endParaRPr>
          </a:p>
        </p:txBody>
      </p:sp>
    </p:spTree>
    <p:extLst>
      <p:ext uri="{BB962C8B-B14F-4D97-AF65-F5344CB8AC3E}">
        <p14:creationId xmlns:p14="http://schemas.microsoft.com/office/powerpoint/2010/main" val="305175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sp>
        <p:nvSpPr>
          <p:cNvPr id="3" name="内容占位符 2"/>
          <p:cNvSpPr>
            <a:spLocks noGrp="1"/>
          </p:cNvSpPr>
          <p:nvPr>
            <p:ph idx="1"/>
          </p:nvPr>
        </p:nvSpPr>
        <p:spPr/>
        <p:txBody>
          <a:bodyPr>
            <a:normAutofit/>
          </a:bodyPr>
          <a:lstStyle/>
          <a:p>
            <a:r>
              <a:rPr lang="zh-CN" altLang="zh-CN" dirty="0" smtClean="0">
                <a:solidFill>
                  <a:srgbClr val="FF0000"/>
                </a:solidFill>
                <a:latin typeface="华文楷体" pitchFamily="2" charset="-122"/>
                <a:ea typeface="华文楷体" pitchFamily="2" charset="-122"/>
              </a:rPr>
              <a:t>基于</a:t>
            </a:r>
            <a:r>
              <a:rPr lang="zh-CN" altLang="zh-CN" dirty="0">
                <a:solidFill>
                  <a:srgbClr val="FF0000"/>
                </a:solidFill>
                <a:latin typeface="华文楷体" pitchFamily="2" charset="-122"/>
                <a:ea typeface="华文楷体" pitchFamily="2" charset="-122"/>
              </a:rPr>
              <a:t>中介语语料库的汉语句法</a:t>
            </a:r>
            <a:r>
              <a:rPr lang="zh-CN" altLang="zh-CN" dirty="0" smtClean="0">
                <a:solidFill>
                  <a:srgbClr val="FF0000"/>
                </a:solidFill>
                <a:latin typeface="华文楷体" pitchFamily="2" charset="-122"/>
                <a:ea typeface="华文楷体" pitchFamily="2" charset="-122"/>
              </a:rPr>
              <a:t>研</a:t>
            </a:r>
            <a:endParaRPr lang="en-US" altLang="zh-CN" dirty="0" smtClean="0">
              <a:solidFill>
                <a:srgbClr val="FF0000"/>
              </a:solidFill>
              <a:latin typeface="华文楷体" pitchFamily="2" charset="-122"/>
              <a:ea typeface="华文楷体" pitchFamily="2" charset="-122"/>
            </a:endParaRPr>
          </a:p>
          <a:p>
            <a:r>
              <a:rPr lang="en-US" altLang="zh-CN" dirty="0" smtClean="0">
                <a:latin typeface="华文楷体" pitchFamily="2" charset="-122"/>
                <a:ea typeface="华文楷体" pitchFamily="2" charset="-122"/>
              </a:rPr>
              <a:t>                                  ——</a:t>
            </a:r>
            <a:r>
              <a:rPr lang="zh-CN" altLang="zh-CN" dirty="0" smtClean="0">
                <a:latin typeface="华文楷体" pitchFamily="2" charset="-122"/>
                <a:ea typeface="华文楷体" pitchFamily="2" charset="-122"/>
              </a:rPr>
              <a:t>赵金铭</a:t>
            </a:r>
            <a:r>
              <a:rPr lang="zh-CN" altLang="en-US" dirty="0">
                <a:latin typeface="华文楷体" pitchFamily="2" charset="-122"/>
                <a:ea typeface="华文楷体" pitchFamily="2" charset="-122"/>
              </a:rPr>
              <a:t>，</a:t>
            </a:r>
            <a:r>
              <a:rPr lang="en-US" altLang="zh-CN" dirty="0" smtClean="0">
                <a:latin typeface="华文楷体" pitchFamily="2" charset="-122"/>
                <a:ea typeface="华文楷体" pitchFamily="2" charset="-122"/>
              </a:rPr>
              <a:t>2008</a:t>
            </a:r>
            <a:endParaRPr lang="en-US" altLang="zh-CN" dirty="0">
              <a:latin typeface="华文楷体" pitchFamily="2" charset="-122"/>
              <a:ea typeface="华文楷体" pitchFamily="2" charset="-122"/>
            </a:endParaRPr>
          </a:p>
          <a:p>
            <a:r>
              <a:rPr lang="zh-CN" altLang="zh-CN" dirty="0" smtClean="0">
                <a:solidFill>
                  <a:srgbClr val="FF0000"/>
                </a:solidFill>
                <a:latin typeface="华文楷体" pitchFamily="2" charset="-122"/>
                <a:ea typeface="华文楷体" pitchFamily="2" charset="-122"/>
              </a:rPr>
              <a:t>基于</a:t>
            </a:r>
            <a:r>
              <a:rPr lang="zh-CN" altLang="zh-CN" dirty="0">
                <a:solidFill>
                  <a:srgbClr val="FF0000"/>
                </a:solidFill>
                <a:latin typeface="华文楷体" pitchFamily="2" charset="-122"/>
                <a:ea typeface="华文楷体" pitchFamily="2" charset="-122"/>
              </a:rPr>
              <a:t>中介语语料库的汉语词汇专题</a:t>
            </a:r>
            <a:r>
              <a:rPr lang="zh-CN" altLang="zh-CN" dirty="0" smtClean="0">
                <a:solidFill>
                  <a:srgbClr val="FF0000"/>
                </a:solidFill>
                <a:latin typeface="华文楷体" pitchFamily="2" charset="-122"/>
                <a:ea typeface="华文楷体" pitchFamily="2" charset="-122"/>
              </a:rPr>
              <a:t>研究</a:t>
            </a:r>
            <a:endParaRPr lang="en-US" altLang="zh-CN" dirty="0" smtClean="0">
              <a:solidFill>
                <a:srgbClr val="FF0000"/>
              </a:solidFill>
              <a:latin typeface="华文楷体" pitchFamily="2" charset="-122"/>
              <a:ea typeface="华文楷体" pitchFamily="2" charset="-122"/>
            </a:endParaRPr>
          </a:p>
          <a:p>
            <a:r>
              <a:rPr lang="en-US" altLang="zh-CN" dirty="0" smtClean="0">
                <a:latin typeface="华文楷体" pitchFamily="2" charset="-122"/>
                <a:ea typeface="华文楷体" pitchFamily="2" charset="-122"/>
              </a:rPr>
              <a:t>                                  ——</a:t>
            </a:r>
            <a:r>
              <a:rPr lang="zh-CN" altLang="zh-CN" dirty="0" smtClean="0">
                <a:latin typeface="华文楷体" pitchFamily="2" charset="-122"/>
                <a:ea typeface="华文楷体" pitchFamily="2" charset="-122"/>
              </a:rPr>
              <a:t>张博</a:t>
            </a:r>
            <a:r>
              <a:rPr lang="zh-CN" altLang="en-US" dirty="0">
                <a:latin typeface="华文楷体" pitchFamily="2" charset="-122"/>
                <a:ea typeface="华文楷体" pitchFamily="2" charset="-122"/>
              </a:rPr>
              <a:t>，</a:t>
            </a:r>
            <a:r>
              <a:rPr lang="en-US" altLang="zh-CN" dirty="0" smtClean="0">
                <a:latin typeface="华文楷体" pitchFamily="2" charset="-122"/>
                <a:ea typeface="华文楷体" pitchFamily="2" charset="-122"/>
              </a:rPr>
              <a:t>2008</a:t>
            </a:r>
            <a:endParaRPr lang="en-US" altLang="zh-CN" dirty="0">
              <a:latin typeface="华文楷体" pitchFamily="2" charset="-122"/>
              <a:ea typeface="华文楷体" pitchFamily="2" charset="-122"/>
            </a:endParaRPr>
          </a:p>
          <a:p>
            <a:r>
              <a:rPr lang="zh-CN" altLang="zh-CN" dirty="0" smtClean="0">
                <a:solidFill>
                  <a:srgbClr val="FF0000"/>
                </a:solidFill>
                <a:latin typeface="华文楷体" pitchFamily="2" charset="-122"/>
                <a:ea typeface="华文楷体" pitchFamily="2" charset="-122"/>
              </a:rPr>
              <a:t>外国</a:t>
            </a:r>
            <a:r>
              <a:rPr lang="zh-CN" altLang="zh-CN" dirty="0">
                <a:solidFill>
                  <a:srgbClr val="FF0000"/>
                </a:solidFill>
                <a:latin typeface="华文楷体" pitchFamily="2" charset="-122"/>
                <a:ea typeface="华文楷体" pitchFamily="2" charset="-122"/>
              </a:rPr>
              <a:t>学生汉语句式学习难度及分级排序</a:t>
            </a:r>
            <a:r>
              <a:rPr lang="zh-CN" altLang="zh-CN" dirty="0" smtClean="0">
                <a:solidFill>
                  <a:srgbClr val="FF0000"/>
                </a:solidFill>
                <a:latin typeface="华文楷体" pitchFamily="2" charset="-122"/>
                <a:ea typeface="华文楷体" pitchFamily="2" charset="-122"/>
              </a:rPr>
              <a:t>研究</a:t>
            </a:r>
            <a:r>
              <a:rPr lang="en-US" altLang="zh-CN" dirty="0" smtClean="0">
                <a:solidFill>
                  <a:srgbClr val="FF0000"/>
                </a:solidFill>
                <a:latin typeface="华文楷体" pitchFamily="2" charset="-122"/>
                <a:ea typeface="华文楷体" pitchFamily="2" charset="-122"/>
              </a:rPr>
              <a:t>                             </a:t>
            </a:r>
            <a:r>
              <a:rPr lang="en-US" altLang="zh-CN" dirty="0" smtClean="0">
                <a:latin typeface="华文楷体" pitchFamily="2" charset="-122"/>
                <a:ea typeface="华文楷体" pitchFamily="2" charset="-122"/>
              </a:rPr>
              <a:t>——</a:t>
            </a:r>
            <a:r>
              <a:rPr lang="zh-CN" altLang="zh-CN" dirty="0" smtClean="0">
                <a:latin typeface="华文楷体" pitchFamily="2" charset="-122"/>
                <a:ea typeface="华文楷体" pitchFamily="2" charset="-122"/>
              </a:rPr>
              <a:t>肖奚强</a:t>
            </a:r>
            <a:r>
              <a:rPr lang="zh-CN" altLang="en-US" dirty="0">
                <a:latin typeface="华文楷体" pitchFamily="2" charset="-122"/>
                <a:ea typeface="华文楷体" pitchFamily="2" charset="-122"/>
              </a:rPr>
              <a:t>，</a:t>
            </a:r>
            <a:r>
              <a:rPr lang="en-US" altLang="zh-CN" dirty="0" smtClean="0">
                <a:latin typeface="华文楷体" pitchFamily="2" charset="-122"/>
                <a:ea typeface="华文楷体" pitchFamily="2" charset="-122"/>
              </a:rPr>
              <a:t>2009</a:t>
            </a:r>
            <a:endParaRPr lang="en-US" altLang="zh-CN" dirty="0">
              <a:latin typeface="华文楷体" pitchFamily="2" charset="-122"/>
              <a:ea typeface="华文楷体" pitchFamily="2" charset="-122"/>
            </a:endParaRPr>
          </a:p>
          <a:p>
            <a:r>
              <a:rPr lang="zh-CN" altLang="zh-CN" dirty="0" smtClean="0">
                <a:solidFill>
                  <a:srgbClr val="FF0000"/>
                </a:solidFill>
                <a:latin typeface="华文楷体" pitchFamily="2" charset="-122"/>
                <a:ea typeface="华文楷体" pitchFamily="2" charset="-122"/>
              </a:rPr>
              <a:t>基于</a:t>
            </a:r>
            <a:r>
              <a:rPr lang="zh-CN" altLang="zh-CN" dirty="0">
                <a:solidFill>
                  <a:srgbClr val="FF0000"/>
                </a:solidFill>
                <a:latin typeface="华文楷体" pitchFamily="2" charset="-122"/>
                <a:ea typeface="华文楷体" pitchFamily="2" charset="-122"/>
              </a:rPr>
              <a:t>语料库的</a:t>
            </a:r>
            <a:r>
              <a:rPr lang="zh-CN" altLang="en-US" dirty="0">
                <a:solidFill>
                  <a:srgbClr val="FF0000"/>
                </a:solidFill>
                <a:latin typeface="华文楷体" pitchFamily="2" charset="-122"/>
                <a:ea typeface="华文楷体" pitchFamily="2" charset="-122"/>
              </a:rPr>
              <a:t>外国人</a:t>
            </a:r>
            <a:r>
              <a:rPr lang="zh-CN" altLang="zh-CN" dirty="0">
                <a:solidFill>
                  <a:srgbClr val="FF0000"/>
                </a:solidFill>
                <a:latin typeface="华文楷体" pitchFamily="2" charset="-122"/>
                <a:ea typeface="华文楷体" pitchFamily="2" charset="-122"/>
              </a:rPr>
              <a:t>汉语句</a:t>
            </a:r>
            <a:r>
              <a:rPr lang="zh-CN" altLang="en-US" dirty="0">
                <a:solidFill>
                  <a:srgbClr val="FF0000"/>
                </a:solidFill>
                <a:latin typeface="华文楷体" pitchFamily="2" charset="-122"/>
                <a:ea typeface="华文楷体" pitchFamily="2" charset="-122"/>
              </a:rPr>
              <a:t>式习得</a:t>
            </a:r>
            <a:r>
              <a:rPr lang="zh-CN" altLang="zh-CN" dirty="0" smtClean="0">
                <a:solidFill>
                  <a:srgbClr val="FF0000"/>
                </a:solidFill>
                <a:latin typeface="华文楷体" pitchFamily="2" charset="-122"/>
                <a:ea typeface="华文楷体" pitchFamily="2" charset="-122"/>
              </a:rPr>
              <a:t>研究</a:t>
            </a:r>
            <a:endParaRPr lang="en-US" altLang="zh-CN" dirty="0" smtClean="0">
              <a:solidFill>
                <a:srgbClr val="FF0000"/>
              </a:solidFill>
              <a:latin typeface="华文楷体" pitchFamily="2" charset="-122"/>
              <a:ea typeface="华文楷体" pitchFamily="2" charset="-122"/>
            </a:endParaRPr>
          </a:p>
          <a:p>
            <a:r>
              <a:rPr lang="en-US" altLang="zh-CN" dirty="0" smtClean="0">
                <a:latin typeface="华文楷体" pitchFamily="2" charset="-122"/>
                <a:ea typeface="华文楷体" pitchFamily="2" charset="-122"/>
              </a:rPr>
              <a:t>                                 ——</a:t>
            </a:r>
            <a:r>
              <a:rPr lang="zh-CN" altLang="en-US" dirty="0" smtClean="0">
                <a:latin typeface="华文楷体" pitchFamily="2" charset="-122"/>
                <a:ea typeface="华文楷体" pitchFamily="2" charset="-122"/>
              </a:rPr>
              <a:t>张宝林</a:t>
            </a:r>
            <a:r>
              <a:rPr lang="zh-CN" altLang="en-US" dirty="0">
                <a:latin typeface="华文楷体" pitchFamily="2" charset="-122"/>
                <a:ea typeface="华文楷体" pitchFamily="2" charset="-122"/>
              </a:rPr>
              <a:t>，</a:t>
            </a:r>
            <a:r>
              <a:rPr lang="en-US" altLang="zh-CN" dirty="0" smtClean="0">
                <a:latin typeface="华文楷体" pitchFamily="2" charset="-122"/>
                <a:ea typeface="华文楷体" pitchFamily="2" charset="-122"/>
              </a:rPr>
              <a:t>2014</a:t>
            </a:r>
            <a:endParaRPr lang="en-US" altLang="zh-CN" dirty="0">
              <a:latin typeface="华文楷体" pitchFamily="2" charset="-122"/>
              <a:ea typeface="华文楷体" pitchFamily="2" charset="-122"/>
            </a:endParaRPr>
          </a:p>
        </p:txBody>
      </p:sp>
    </p:spTree>
    <p:extLst>
      <p:ext uri="{BB962C8B-B14F-4D97-AF65-F5344CB8AC3E}">
        <p14:creationId xmlns:p14="http://schemas.microsoft.com/office/powerpoint/2010/main" val="42200510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a:bodyPr>
          <a:lstStyle/>
          <a:p>
            <a:r>
              <a:rPr lang="en-US" altLang="zh-CN" dirty="0"/>
              <a:t>4</a:t>
            </a:r>
            <a:r>
              <a:rPr lang="zh-CN" altLang="zh-CN" dirty="0"/>
              <a:t>．</a:t>
            </a:r>
            <a:r>
              <a:rPr lang="en-US" altLang="zh-CN" dirty="0"/>
              <a:t>1</a:t>
            </a:r>
            <a:r>
              <a:rPr lang="zh-CN" altLang="zh-CN" dirty="0"/>
              <a:t>．</a:t>
            </a:r>
            <a:r>
              <a:rPr lang="en-US" altLang="zh-CN" dirty="0"/>
              <a:t>3</a:t>
            </a:r>
            <a:r>
              <a:rPr lang="zh-CN" altLang="zh-CN" dirty="0"/>
              <a:t>满足需求的途径</a:t>
            </a:r>
          </a:p>
          <a:p>
            <a:r>
              <a:rPr lang="zh-CN" altLang="zh-CN" dirty="0"/>
              <a:t>综上所述，教学所需要的资源及其功能，有些和语料库相关，是语料库所应承担的责任；有些则并非语料库的职责所系，而是需要学界的共同努力。</a:t>
            </a:r>
          </a:p>
          <a:p>
            <a:r>
              <a:rPr lang="zh-CN" altLang="zh-CN" dirty="0"/>
              <a:t>教学的全部需求都应予以满足，但应该与能够承担这一重任的并非语料库，而是基于语料库的综合教学</a:t>
            </a:r>
            <a:r>
              <a:rPr lang="zh-CN" altLang="zh-CN" dirty="0" smtClean="0"/>
              <a:t>服务</a:t>
            </a:r>
            <a:r>
              <a:rPr lang="zh-CN" altLang="en-US" dirty="0" smtClean="0"/>
              <a:t>系统</a:t>
            </a:r>
            <a:r>
              <a:rPr lang="zh-CN" altLang="zh-CN" dirty="0" smtClean="0"/>
              <a:t>。</a:t>
            </a:r>
            <a:endParaRPr lang="zh-CN" altLang="zh-CN" dirty="0"/>
          </a:p>
        </p:txBody>
      </p:sp>
    </p:spTree>
    <p:extLst>
      <p:ext uri="{BB962C8B-B14F-4D97-AF65-F5344CB8AC3E}">
        <p14:creationId xmlns:p14="http://schemas.microsoft.com/office/powerpoint/2010/main" val="42194956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12776"/>
            <a:ext cx="8229600" cy="5184576"/>
          </a:xfrm>
        </p:spPr>
        <p:txBody>
          <a:bodyPr>
            <a:normAutofit fontScale="77500" lnSpcReduction="20000"/>
          </a:bodyPr>
          <a:lstStyle/>
          <a:p>
            <a:r>
              <a:rPr lang="en-US" altLang="zh-CN" dirty="0"/>
              <a:t>4</a:t>
            </a:r>
            <a:r>
              <a:rPr lang="zh-CN" altLang="zh-CN" dirty="0"/>
              <a:t>．</a:t>
            </a:r>
            <a:r>
              <a:rPr lang="en-US" altLang="zh-CN" dirty="0" smtClean="0"/>
              <a:t>2</a:t>
            </a:r>
            <a:r>
              <a:rPr lang="zh-CN" altLang="en-US" dirty="0" smtClean="0"/>
              <a:t>系统</a:t>
            </a:r>
            <a:r>
              <a:rPr lang="zh-CN" altLang="zh-CN" dirty="0" smtClean="0"/>
              <a:t>的</a:t>
            </a:r>
            <a:r>
              <a:rPr lang="zh-CN" altLang="zh-CN" dirty="0"/>
              <a:t>设计理念与结构</a:t>
            </a:r>
            <a:r>
              <a:rPr lang="zh-CN" altLang="zh-CN" dirty="0" smtClean="0"/>
              <a:t>功能</a:t>
            </a:r>
            <a:endParaRPr lang="en-US" altLang="zh-CN" dirty="0" smtClean="0"/>
          </a:p>
          <a:p>
            <a:endParaRPr lang="en-US" altLang="zh-CN" sz="1000" dirty="0" smtClean="0"/>
          </a:p>
          <a:p>
            <a:r>
              <a:rPr lang="en-US" altLang="zh-CN" dirty="0" smtClean="0"/>
              <a:t>4</a:t>
            </a:r>
            <a:r>
              <a:rPr lang="zh-CN" altLang="zh-CN" dirty="0"/>
              <a:t>．</a:t>
            </a:r>
            <a:r>
              <a:rPr lang="en-US" altLang="zh-CN" dirty="0"/>
              <a:t>2</a:t>
            </a:r>
            <a:r>
              <a:rPr lang="zh-CN" altLang="zh-CN" dirty="0"/>
              <a:t>．</a:t>
            </a:r>
            <a:r>
              <a:rPr lang="en-US" altLang="zh-CN" dirty="0"/>
              <a:t>1</a:t>
            </a:r>
            <a:r>
              <a:rPr lang="zh-CN" altLang="zh-CN" dirty="0">
                <a:solidFill>
                  <a:srgbClr val="FF0000"/>
                </a:solidFill>
              </a:rPr>
              <a:t>设计</a:t>
            </a:r>
            <a:r>
              <a:rPr lang="zh-CN" altLang="zh-CN" dirty="0" smtClean="0">
                <a:solidFill>
                  <a:srgbClr val="FF0000"/>
                </a:solidFill>
              </a:rPr>
              <a:t>理念</a:t>
            </a:r>
            <a:endParaRPr lang="en-US" altLang="zh-CN" dirty="0" smtClean="0">
              <a:solidFill>
                <a:srgbClr val="FF0000"/>
              </a:solidFill>
            </a:endParaRPr>
          </a:p>
          <a:p>
            <a:endParaRPr lang="zh-CN" altLang="zh-CN" sz="1000" dirty="0">
              <a:solidFill>
                <a:srgbClr val="FF0000"/>
              </a:solidFill>
            </a:endParaRPr>
          </a:p>
          <a:p>
            <a:r>
              <a:rPr lang="en-US" altLang="zh-CN" dirty="0"/>
              <a:t>1</a:t>
            </a:r>
            <a:r>
              <a:rPr lang="zh-CN" altLang="zh-CN" dirty="0"/>
              <a:t>）汉语中介语语料库建设必须积极主动、全心全意地为汉语教学与研究，特别是为课堂教学服务</a:t>
            </a:r>
            <a:r>
              <a:rPr lang="zh-CN" altLang="zh-CN" dirty="0" smtClean="0"/>
              <a:t>。</a:t>
            </a:r>
            <a:endParaRPr lang="en-US" altLang="zh-CN" dirty="0" smtClean="0"/>
          </a:p>
          <a:p>
            <a:endParaRPr lang="zh-CN" altLang="zh-CN" sz="1000" dirty="0"/>
          </a:p>
          <a:p>
            <a:r>
              <a:rPr lang="en-US" altLang="zh-CN" dirty="0"/>
              <a:t>2</a:t>
            </a:r>
            <a:r>
              <a:rPr lang="zh-CN" altLang="zh-CN" dirty="0"/>
              <a:t>）除直接为教学提供语料这种服务方式之外，语料库还应积极扩展功能，为基于语料库的二次开发，例如字、词、句、篇的偏误信息库，提供方便</a:t>
            </a:r>
            <a:r>
              <a:rPr lang="zh-CN" altLang="zh-CN" dirty="0" smtClean="0"/>
              <a:t>。</a:t>
            </a:r>
            <a:endParaRPr lang="en-US" altLang="zh-CN" dirty="0" smtClean="0"/>
          </a:p>
          <a:p>
            <a:endParaRPr lang="zh-CN" altLang="zh-CN" sz="1000" dirty="0"/>
          </a:p>
          <a:p>
            <a:r>
              <a:rPr lang="en-US" altLang="zh-CN" dirty="0"/>
              <a:t>3</a:t>
            </a:r>
            <a:r>
              <a:rPr lang="zh-CN" altLang="zh-CN" dirty="0" smtClean="0"/>
              <a:t>）汉语</a:t>
            </a:r>
            <a:r>
              <a:rPr lang="zh-CN" altLang="zh-CN" dirty="0"/>
              <a:t>教学对语料库的要求是很高的。语料库要想更好地</a:t>
            </a:r>
            <a:r>
              <a:rPr lang="zh-CN" altLang="zh-CN" dirty="0" smtClean="0"/>
              <a:t>发挥作用</a:t>
            </a:r>
            <a:r>
              <a:rPr lang="zh-CN" altLang="zh-CN" dirty="0"/>
              <a:t>，</a:t>
            </a:r>
            <a:r>
              <a:rPr lang="zh-CN" altLang="zh-CN" dirty="0">
                <a:solidFill>
                  <a:srgbClr val="FF0000"/>
                </a:solidFill>
              </a:rPr>
              <a:t>必须与一线教师建立密切联系，贴近教学，了解教学的需求，积极主动、全心全意、想方设法去满足这种需求</a:t>
            </a:r>
            <a:r>
              <a:rPr lang="zh-CN" altLang="zh-CN" dirty="0"/>
              <a:t>，从而更好地为教学服务；并在为教学服务的过程中不断完善自己，提高自己的建设水平和服务能力</a:t>
            </a:r>
            <a:r>
              <a:rPr lang="zh-CN" altLang="zh-CN" dirty="0" smtClean="0"/>
              <a:t>。</a:t>
            </a:r>
            <a:endParaRPr lang="zh-CN" altLang="zh-CN" dirty="0"/>
          </a:p>
        </p:txBody>
      </p:sp>
    </p:spTree>
    <p:extLst>
      <p:ext uri="{BB962C8B-B14F-4D97-AF65-F5344CB8AC3E}">
        <p14:creationId xmlns:p14="http://schemas.microsoft.com/office/powerpoint/2010/main" val="38541173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lnSpcReduction="10000"/>
          </a:bodyPr>
          <a:lstStyle/>
          <a:p>
            <a:r>
              <a:rPr lang="en-US" altLang="zh-CN" dirty="0"/>
              <a:t>4</a:t>
            </a:r>
            <a:r>
              <a:rPr lang="zh-CN" altLang="zh-CN" dirty="0"/>
              <a:t>．</a:t>
            </a:r>
            <a:r>
              <a:rPr lang="en-US" altLang="zh-CN" dirty="0"/>
              <a:t>2</a:t>
            </a:r>
            <a:r>
              <a:rPr lang="zh-CN" altLang="zh-CN" dirty="0"/>
              <a:t>．</a:t>
            </a:r>
            <a:r>
              <a:rPr lang="en-US" altLang="zh-CN" dirty="0" smtClean="0"/>
              <a:t>2</a:t>
            </a:r>
            <a:r>
              <a:rPr lang="zh-CN" altLang="zh-CN" dirty="0" smtClean="0">
                <a:solidFill>
                  <a:srgbClr val="FF0000"/>
                </a:solidFill>
              </a:rPr>
              <a:t>内容</a:t>
            </a:r>
            <a:r>
              <a:rPr lang="zh-CN" altLang="zh-CN" dirty="0">
                <a:solidFill>
                  <a:srgbClr val="FF0000"/>
                </a:solidFill>
              </a:rPr>
              <a:t>与功能</a:t>
            </a:r>
          </a:p>
          <a:p>
            <a:r>
              <a:rPr lang="en-US" altLang="zh-CN" dirty="0"/>
              <a:t>1</a:t>
            </a:r>
            <a:r>
              <a:rPr lang="zh-CN" altLang="zh-CN" dirty="0"/>
              <a:t>）建设基础是汉语中介语语料库和汉语母语者语料库，可以展示中介语和目标语的语言面貌，提供大量的正反例句</a:t>
            </a:r>
            <a:r>
              <a:rPr lang="zh-CN" altLang="zh-CN" dirty="0" smtClean="0"/>
              <a:t>。</a:t>
            </a:r>
            <a:endParaRPr lang="en-US" altLang="zh-CN" dirty="0" smtClean="0"/>
          </a:p>
          <a:p>
            <a:r>
              <a:rPr lang="zh-CN" altLang="zh-CN" dirty="0" smtClean="0"/>
              <a:t>汉语</a:t>
            </a:r>
            <a:r>
              <a:rPr lang="zh-CN" altLang="zh-CN" dirty="0"/>
              <a:t>中介语语料库可以采用</a:t>
            </a:r>
            <a:r>
              <a:rPr lang="zh-CN" altLang="zh-CN" dirty="0">
                <a:solidFill>
                  <a:srgbClr val="FF0000"/>
                </a:solidFill>
              </a:rPr>
              <a:t>“全球汉语中介语语料库”</a:t>
            </a:r>
            <a:r>
              <a:rPr lang="zh-CN" altLang="zh-CN" dirty="0"/>
              <a:t>，其规模宏大</a:t>
            </a:r>
            <a:r>
              <a:rPr lang="zh-CN" altLang="zh-CN" dirty="0" smtClean="0"/>
              <a:t>，语料</a:t>
            </a:r>
            <a:r>
              <a:rPr lang="zh-CN" altLang="zh-CN" dirty="0"/>
              <a:t>类型丰富</a:t>
            </a:r>
            <a:r>
              <a:rPr lang="zh-CN" altLang="zh-CN" dirty="0" smtClean="0"/>
              <a:t>，标注</a:t>
            </a:r>
            <a:r>
              <a:rPr lang="zh-CN" altLang="zh-CN" dirty="0"/>
              <a:t>内容</a:t>
            </a:r>
            <a:r>
              <a:rPr lang="zh-CN" altLang="zh-CN" dirty="0" smtClean="0"/>
              <a:t>全面。</a:t>
            </a:r>
            <a:endParaRPr lang="en-US" altLang="zh-CN" dirty="0" smtClean="0"/>
          </a:p>
          <a:p>
            <a:r>
              <a:rPr lang="zh-CN" altLang="zh-CN" dirty="0" smtClean="0"/>
              <a:t>汉语</a:t>
            </a:r>
            <a:r>
              <a:rPr lang="zh-CN" altLang="zh-CN" dirty="0"/>
              <a:t>母语者语料库可以采用</a:t>
            </a:r>
            <a:r>
              <a:rPr lang="en-US" altLang="zh-CN" dirty="0">
                <a:solidFill>
                  <a:srgbClr val="FF0000"/>
                </a:solidFill>
              </a:rPr>
              <a:t>BCC</a:t>
            </a:r>
            <a:r>
              <a:rPr lang="zh-CN" altLang="zh-CN" dirty="0">
                <a:solidFill>
                  <a:srgbClr val="FF0000"/>
                </a:solidFill>
              </a:rPr>
              <a:t>语料库</a:t>
            </a:r>
            <a:r>
              <a:rPr lang="zh-CN" altLang="zh-CN" dirty="0" smtClean="0"/>
              <a:t>，拥有</a:t>
            </a:r>
            <a:r>
              <a:rPr lang="en-US" altLang="zh-CN" dirty="0"/>
              <a:t>150</a:t>
            </a:r>
            <a:r>
              <a:rPr lang="zh-CN" altLang="zh-CN" dirty="0"/>
              <a:t>亿字的规模，多语种互译功能，以及强大的搜索引擎</a:t>
            </a:r>
            <a:r>
              <a:rPr lang="zh-CN" altLang="zh-CN" dirty="0" smtClean="0"/>
              <a:t>。</a:t>
            </a:r>
            <a:endParaRPr lang="zh-CN" altLang="zh-CN" dirty="0"/>
          </a:p>
        </p:txBody>
      </p:sp>
    </p:spTree>
    <p:extLst>
      <p:ext uri="{BB962C8B-B14F-4D97-AF65-F5344CB8AC3E}">
        <p14:creationId xmlns:p14="http://schemas.microsoft.com/office/powerpoint/2010/main" val="138651242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a:bodyPr>
          <a:lstStyle/>
          <a:p>
            <a:r>
              <a:rPr lang="en-US" altLang="zh-CN" sz="2800" dirty="0"/>
              <a:t>2</a:t>
            </a:r>
            <a:r>
              <a:rPr lang="zh-CN" altLang="zh-CN" sz="2800" dirty="0"/>
              <a:t>）在中介语语料库基础上</a:t>
            </a:r>
            <a:r>
              <a:rPr lang="zh-CN" altLang="zh-CN" sz="2800" dirty="0" smtClean="0"/>
              <a:t>研发</a:t>
            </a:r>
            <a:r>
              <a:rPr lang="zh-CN" altLang="en-US" sz="2800" dirty="0" smtClean="0"/>
              <a:t>下列资源：</a:t>
            </a:r>
            <a:endParaRPr lang="en-US" altLang="zh-CN" sz="2800" dirty="0" smtClean="0"/>
          </a:p>
          <a:p>
            <a:endParaRPr lang="en-US" altLang="zh-CN" sz="1100" dirty="0" smtClean="0"/>
          </a:p>
          <a:p>
            <a:r>
              <a:rPr lang="zh-CN" altLang="zh-CN" sz="2800" dirty="0" smtClean="0"/>
              <a:t>不同</a:t>
            </a:r>
            <a:r>
              <a:rPr lang="zh-CN" altLang="zh-CN" sz="2800" dirty="0"/>
              <a:t>母语背景的汉语学习者使用汉语汉字的汉字频率表、口语词和书面语词对照表、口语句式和书面语句式的对照表、所使用到的语法</a:t>
            </a:r>
            <a:r>
              <a:rPr lang="zh-CN" altLang="zh-CN" sz="2800" dirty="0" smtClean="0"/>
              <a:t>点的</a:t>
            </a:r>
            <a:r>
              <a:rPr lang="zh-CN" altLang="zh-CN" sz="2800" dirty="0"/>
              <a:t>语法项目表、作文题目表、口语话题表，研发字、词、</a:t>
            </a:r>
            <a:r>
              <a:rPr lang="zh-CN" altLang="zh-CN" sz="2800" dirty="0" smtClean="0"/>
              <a:t>语法、语音、</a:t>
            </a:r>
            <a:r>
              <a:rPr lang="zh-CN" altLang="zh-CN" sz="2800" dirty="0"/>
              <a:t>修辞格、标点符号、语体、语义、语用的偏误信息库，包括偏误类型与数据、习得顺序、偏误原因、教学建议等</a:t>
            </a:r>
            <a:r>
              <a:rPr lang="zh-CN" altLang="zh-CN" sz="2800" dirty="0" smtClean="0"/>
              <a:t>。</a:t>
            </a:r>
            <a:endParaRPr lang="en-US" altLang="zh-CN" sz="2800" dirty="0" smtClean="0"/>
          </a:p>
          <a:p>
            <a:endParaRPr lang="en-US" altLang="zh-CN" sz="1100" dirty="0" smtClean="0"/>
          </a:p>
          <a:p>
            <a:r>
              <a:rPr lang="zh-CN" altLang="zh-CN" sz="2800" dirty="0" smtClean="0"/>
              <a:t>可以</a:t>
            </a:r>
            <a:r>
              <a:rPr lang="zh-CN" altLang="zh-CN" sz="2800" dirty="0"/>
              <a:t>提高教师备课的针对性和教学效率</a:t>
            </a:r>
            <a:r>
              <a:rPr lang="zh-CN" altLang="zh-CN" sz="2800" dirty="0" smtClean="0"/>
              <a:t>。</a:t>
            </a:r>
            <a:endParaRPr lang="zh-CN" altLang="zh-CN" sz="2800" dirty="0"/>
          </a:p>
        </p:txBody>
      </p:sp>
    </p:spTree>
    <p:extLst>
      <p:ext uri="{BB962C8B-B14F-4D97-AF65-F5344CB8AC3E}">
        <p14:creationId xmlns:p14="http://schemas.microsoft.com/office/powerpoint/2010/main" val="14756160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a:bodyPr>
          <a:lstStyle/>
          <a:p>
            <a:r>
              <a:rPr lang="en-US" altLang="zh-CN" sz="2800" dirty="0"/>
              <a:t>3</a:t>
            </a:r>
            <a:r>
              <a:rPr lang="zh-CN" altLang="zh-CN" sz="2800" dirty="0"/>
              <a:t>）在汉语母语语料库基础上</a:t>
            </a:r>
            <a:r>
              <a:rPr lang="zh-CN" altLang="zh-CN" sz="2800" dirty="0" smtClean="0"/>
              <a:t>开发</a:t>
            </a:r>
            <a:r>
              <a:rPr lang="zh-CN" altLang="en-US" sz="2800" dirty="0" smtClean="0"/>
              <a:t>下列资源：</a:t>
            </a:r>
            <a:endParaRPr lang="en-US" altLang="zh-CN" sz="2800" dirty="0" smtClean="0"/>
          </a:p>
          <a:p>
            <a:endParaRPr lang="en-US" altLang="zh-CN" sz="1200" dirty="0" smtClean="0"/>
          </a:p>
          <a:p>
            <a:r>
              <a:rPr lang="zh-CN" altLang="zh-CN" sz="2800" dirty="0" smtClean="0"/>
              <a:t>“</a:t>
            </a:r>
            <a:r>
              <a:rPr lang="zh-CN" altLang="zh-CN" sz="2800" dirty="0"/>
              <a:t>等级汉字拆分及汉字基础部件</a:t>
            </a:r>
            <a:r>
              <a:rPr lang="zh-CN" altLang="zh-CN" sz="2800" dirty="0" smtClean="0"/>
              <a:t>数据库、</a:t>
            </a:r>
            <a:r>
              <a:rPr lang="zh-CN" altLang="zh-CN" sz="2800" dirty="0"/>
              <a:t>教学</a:t>
            </a:r>
            <a:r>
              <a:rPr lang="zh-CN" altLang="zh-CN" sz="2800" dirty="0" smtClean="0"/>
              <a:t>字库、</a:t>
            </a:r>
            <a:r>
              <a:rPr lang="zh-CN" altLang="zh-CN" sz="2800" dirty="0"/>
              <a:t>汉字字源识字教学资源</a:t>
            </a:r>
            <a:r>
              <a:rPr lang="zh-CN" altLang="zh-CN" sz="2800" dirty="0" smtClean="0"/>
              <a:t>库、</a:t>
            </a:r>
            <a:r>
              <a:rPr lang="zh-CN" altLang="zh-CN" sz="2800" dirty="0"/>
              <a:t>对外汉语新词教学</a:t>
            </a:r>
            <a:r>
              <a:rPr lang="zh-CN" altLang="zh-CN" sz="2800" dirty="0" smtClean="0"/>
              <a:t>信息库等</a:t>
            </a:r>
            <a:r>
              <a:rPr lang="zh-CN" altLang="zh-CN" sz="2800" dirty="0"/>
              <a:t>”。（郑艳群，</a:t>
            </a:r>
            <a:r>
              <a:rPr lang="en-US" altLang="zh-CN" sz="2800" dirty="0"/>
              <a:t>2013</a:t>
            </a:r>
            <a:r>
              <a:rPr lang="zh-CN" altLang="zh-CN" sz="2800" dirty="0" smtClean="0"/>
              <a:t>）</a:t>
            </a:r>
            <a:endParaRPr lang="en-US" altLang="zh-CN" sz="2800" dirty="0" smtClean="0"/>
          </a:p>
          <a:p>
            <a:r>
              <a:rPr lang="zh-CN" altLang="zh-CN" sz="2800" dirty="0" smtClean="0"/>
              <a:t>这些</a:t>
            </a:r>
            <a:r>
              <a:rPr lang="zh-CN" altLang="zh-CN" sz="2800" dirty="0"/>
              <a:t>材料可以提高教师教学的科学性</a:t>
            </a:r>
            <a:r>
              <a:rPr lang="zh-CN" altLang="zh-CN" sz="2800" dirty="0" smtClean="0"/>
              <a:t>。</a:t>
            </a:r>
            <a:endParaRPr lang="en-US" altLang="zh-CN" sz="2800" dirty="0" smtClean="0"/>
          </a:p>
          <a:p>
            <a:endParaRPr lang="zh-CN" altLang="zh-CN" sz="1200" dirty="0"/>
          </a:p>
          <a:p>
            <a:r>
              <a:rPr lang="en-US" altLang="zh-CN" sz="2800" dirty="0"/>
              <a:t>4</a:t>
            </a:r>
            <a:r>
              <a:rPr lang="zh-CN" altLang="zh-CN" sz="2800" dirty="0"/>
              <a:t>）开发“教学词汇数据库、教学例句库、教材文本数据库、题库等”，（林君峰，</a:t>
            </a:r>
            <a:r>
              <a:rPr lang="en-US" altLang="zh-CN" sz="2800" dirty="0"/>
              <a:t>2016</a:t>
            </a:r>
            <a:r>
              <a:rPr lang="zh-CN" altLang="zh-CN" sz="2800" dirty="0"/>
              <a:t>）为教师备课提供方便条件</a:t>
            </a:r>
            <a:r>
              <a:rPr lang="zh-CN" altLang="zh-CN" sz="2800" dirty="0" smtClean="0"/>
              <a:t>。</a:t>
            </a:r>
            <a:endParaRPr lang="zh-CN" altLang="zh-CN" sz="2800" dirty="0"/>
          </a:p>
        </p:txBody>
      </p:sp>
    </p:spTree>
    <p:extLst>
      <p:ext uri="{BB962C8B-B14F-4D97-AF65-F5344CB8AC3E}">
        <p14:creationId xmlns:p14="http://schemas.microsoft.com/office/powerpoint/2010/main" val="2270700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lnSpcReduction="10000"/>
          </a:bodyPr>
          <a:lstStyle/>
          <a:p>
            <a:r>
              <a:rPr lang="en-US" altLang="zh-CN" sz="2800" dirty="0" smtClean="0"/>
              <a:t>5</a:t>
            </a:r>
            <a:r>
              <a:rPr lang="zh-CN" altLang="zh-CN" sz="2800" dirty="0"/>
              <a:t>）收集对外汉语教学、汉语国际教育的各类教学大纲、课程大纲，包括大纲所附的汉字表、词汇表、语法项目表</a:t>
            </a:r>
            <a:r>
              <a:rPr lang="zh-CN" altLang="zh-CN" sz="2800" dirty="0" smtClean="0"/>
              <a:t>等。</a:t>
            </a:r>
            <a:endParaRPr lang="en-US" altLang="zh-CN" sz="2800" dirty="0" smtClean="0"/>
          </a:p>
          <a:p>
            <a:r>
              <a:rPr lang="en-US" altLang="zh-CN" sz="2800" dirty="0"/>
              <a:t>6</a:t>
            </a:r>
            <a:r>
              <a:rPr lang="zh-CN" altLang="zh-CN" sz="2800" dirty="0"/>
              <a:t>）收集各种电子版的字典、词典、工具书</a:t>
            </a:r>
            <a:r>
              <a:rPr lang="zh-CN" altLang="zh-CN" sz="2800" dirty="0" smtClean="0"/>
              <a:t>等。</a:t>
            </a:r>
            <a:endParaRPr lang="zh-CN" altLang="zh-CN" sz="2800" dirty="0"/>
          </a:p>
          <a:p>
            <a:r>
              <a:rPr lang="en-US" altLang="zh-CN" sz="2800" dirty="0"/>
              <a:t>7</a:t>
            </a:r>
            <a:r>
              <a:rPr lang="zh-CN" altLang="zh-CN" sz="2800" dirty="0"/>
              <a:t>）在深入研究的基础上，研制“各种教学模式表</a:t>
            </a:r>
            <a:r>
              <a:rPr lang="zh-CN" altLang="zh-CN" sz="2800" dirty="0" smtClean="0"/>
              <a:t>” 。</a:t>
            </a:r>
            <a:endParaRPr lang="zh-CN" altLang="zh-CN" sz="2800" dirty="0"/>
          </a:p>
          <a:p>
            <a:r>
              <a:rPr lang="en-US" altLang="zh-CN" sz="2800" dirty="0"/>
              <a:t>8</a:t>
            </a:r>
            <a:r>
              <a:rPr lang="zh-CN" altLang="zh-CN" sz="2800" dirty="0"/>
              <a:t>）收集各种优秀教学</a:t>
            </a:r>
            <a:r>
              <a:rPr lang="zh-CN" altLang="zh-CN" sz="2800" dirty="0" smtClean="0"/>
              <a:t>案例。</a:t>
            </a:r>
            <a:endParaRPr lang="zh-CN" altLang="zh-CN" sz="2800" dirty="0"/>
          </a:p>
          <a:p>
            <a:r>
              <a:rPr lang="en-US" altLang="zh-CN" sz="2800" dirty="0"/>
              <a:t>9</a:t>
            </a:r>
            <a:r>
              <a:rPr lang="zh-CN" altLang="zh-CN" sz="2800" dirty="0"/>
              <a:t>）收集优秀教师的多种课型的教学</a:t>
            </a:r>
            <a:r>
              <a:rPr lang="zh-CN" altLang="zh-CN" sz="2800" dirty="0" smtClean="0"/>
              <a:t>录像。</a:t>
            </a:r>
            <a:endParaRPr lang="zh-CN" altLang="zh-CN" sz="2800" dirty="0"/>
          </a:p>
          <a:p>
            <a:r>
              <a:rPr lang="en-US" altLang="zh-CN" sz="2800" dirty="0"/>
              <a:t>10</a:t>
            </a:r>
            <a:r>
              <a:rPr lang="zh-CN" altLang="zh-CN" sz="2800" dirty="0"/>
              <a:t>）研制开发帮助教师备课的教案辅助生成器，帮助教师考试命题的试题辅助生成系统、帮助教师批改作业的作文自动批改器等</a:t>
            </a:r>
            <a:r>
              <a:rPr lang="zh-CN" altLang="zh-CN" sz="2800" dirty="0" smtClean="0"/>
              <a:t>。</a:t>
            </a:r>
            <a:endParaRPr lang="zh-CN" altLang="zh-CN" sz="2800" dirty="0"/>
          </a:p>
        </p:txBody>
      </p:sp>
    </p:spTree>
    <p:extLst>
      <p:ext uri="{BB962C8B-B14F-4D97-AF65-F5344CB8AC3E}">
        <p14:creationId xmlns:p14="http://schemas.microsoft.com/office/powerpoint/2010/main" val="101207119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a:bodyPr>
          <a:lstStyle/>
          <a:p>
            <a:r>
              <a:rPr lang="zh-CN" altLang="zh-CN" sz="2800" dirty="0"/>
              <a:t>在语料库基础上开发集成</a:t>
            </a:r>
            <a:r>
              <a:rPr lang="zh-CN" altLang="zh-CN" sz="2800" dirty="0" smtClean="0"/>
              <a:t>的</a:t>
            </a:r>
            <a:r>
              <a:rPr lang="zh-CN" altLang="en-US" sz="2800" dirty="0" smtClean="0"/>
              <a:t>这种</a:t>
            </a:r>
            <a:r>
              <a:rPr lang="zh-CN" altLang="zh-CN" sz="2800" dirty="0" smtClean="0"/>
              <a:t>综合</a:t>
            </a:r>
            <a:r>
              <a:rPr lang="zh-CN" altLang="zh-CN" sz="2800" dirty="0"/>
              <a:t>教学</a:t>
            </a:r>
            <a:r>
              <a:rPr lang="zh-CN" altLang="zh-CN" sz="2800" dirty="0" smtClean="0"/>
              <a:t>服务</a:t>
            </a:r>
            <a:r>
              <a:rPr lang="zh-CN" altLang="en-US" sz="2800" dirty="0" smtClean="0"/>
              <a:t>系统</a:t>
            </a:r>
            <a:r>
              <a:rPr lang="zh-CN" altLang="zh-CN" sz="2800" dirty="0" smtClean="0"/>
              <a:t>，</a:t>
            </a:r>
            <a:r>
              <a:rPr lang="zh-CN" altLang="zh-CN" sz="2800" dirty="0"/>
              <a:t>汇集了教学各个环节所需的多种资源，可以为教师们的整个教学过程提供多方面的便利条件，可以更好地实现为汉语教学服务的目的。</a:t>
            </a:r>
          </a:p>
          <a:p>
            <a:r>
              <a:rPr lang="zh-CN" altLang="zh-CN" sz="2800" dirty="0"/>
              <a:t>实际上，这方面的相关研究已经引起了学界的关注。例如《“第四届汉语中介语语料库建设与应用国际学术研讨会”通知》的第</a:t>
            </a:r>
            <a:r>
              <a:rPr lang="en-US" altLang="zh-CN" sz="2800" dirty="0"/>
              <a:t>4</a:t>
            </a:r>
            <a:r>
              <a:rPr lang="zh-CN" altLang="zh-CN" sz="2800" dirty="0"/>
              <a:t>项议题即“</a:t>
            </a:r>
            <a:r>
              <a:rPr lang="zh-CN" altLang="zh-CN" sz="2800" dirty="0">
                <a:solidFill>
                  <a:srgbClr val="FF0000"/>
                </a:solidFill>
              </a:rPr>
              <a:t>与汉语中介语语料库相关的教学案例库建设研究</a:t>
            </a:r>
            <a:r>
              <a:rPr lang="zh-CN" altLang="zh-CN" sz="2800" dirty="0"/>
              <a:t>”，体现并贯彻了为汉语教学服务的正确理念</a:t>
            </a:r>
            <a:r>
              <a:rPr lang="zh-CN" altLang="zh-CN" sz="2800" dirty="0" smtClean="0"/>
              <a:t>。</a:t>
            </a:r>
            <a:endParaRPr lang="zh-CN" altLang="zh-CN" sz="2800" dirty="0"/>
          </a:p>
        </p:txBody>
      </p:sp>
    </p:spTree>
    <p:extLst>
      <p:ext uri="{BB962C8B-B14F-4D97-AF65-F5344CB8AC3E}">
        <p14:creationId xmlns:p14="http://schemas.microsoft.com/office/powerpoint/2010/main" val="13719809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4</a:t>
            </a:r>
            <a:r>
              <a:rPr lang="zh-CN" altLang="zh-CN" dirty="0">
                <a:solidFill>
                  <a:srgbClr val="FF0000"/>
                </a:solidFill>
              </a:rPr>
              <a:t>．基于语料库的综合</a:t>
            </a:r>
            <a:r>
              <a:rPr lang="zh-CN" altLang="zh-CN" dirty="0" smtClean="0">
                <a:solidFill>
                  <a:srgbClr val="FF0000"/>
                </a:solidFill>
              </a:rPr>
              <a:t>教学</a:t>
            </a:r>
            <a:r>
              <a:rPr lang="zh-CN" altLang="zh-CN" dirty="0">
                <a:solidFill>
                  <a:srgbClr val="FF0000"/>
                </a:solidFill>
              </a:rPr>
              <a:t>服务</a:t>
            </a:r>
            <a:r>
              <a:rPr lang="zh-CN" altLang="en-US" dirty="0">
                <a:solidFill>
                  <a:srgbClr val="FF0000"/>
                </a:solidFill>
              </a:rPr>
              <a:t>系统</a:t>
            </a:r>
            <a:endParaRPr lang="zh-CN" altLang="zh-CN" dirty="0">
              <a:solidFill>
                <a:srgbClr val="FF0000"/>
              </a:solidFill>
            </a:endParaRPr>
          </a:p>
        </p:txBody>
      </p:sp>
      <p:sp>
        <p:nvSpPr>
          <p:cNvPr id="3" name="内容占位符 2"/>
          <p:cNvSpPr>
            <a:spLocks noGrp="1"/>
          </p:cNvSpPr>
          <p:nvPr>
            <p:ph idx="1"/>
          </p:nvPr>
        </p:nvSpPr>
        <p:spPr>
          <a:xfrm>
            <a:off x="457200" y="1484784"/>
            <a:ext cx="8229600" cy="5112568"/>
          </a:xfrm>
        </p:spPr>
        <p:txBody>
          <a:bodyPr>
            <a:normAutofit/>
          </a:bodyPr>
          <a:lstStyle/>
          <a:p>
            <a:r>
              <a:rPr lang="en-US" altLang="zh-CN" sz="2800" dirty="0"/>
              <a:t>4</a:t>
            </a:r>
            <a:r>
              <a:rPr lang="zh-CN" altLang="zh-CN" sz="2800" dirty="0"/>
              <a:t>．</a:t>
            </a:r>
            <a:r>
              <a:rPr lang="en-US" altLang="zh-CN" sz="2800" dirty="0"/>
              <a:t>2</a:t>
            </a:r>
            <a:r>
              <a:rPr lang="zh-CN" altLang="zh-CN" sz="2800" dirty="0"/>
              <a:t>．</a:t>
            </a:r>
            <a:r>
              <a:rPr lang="en-US" altLang="zh-CN" sz="2800" dirty="0"/>
              <a:t>3</a:t>
            </a:r>
            <a:r>
              <a:rPr lang="zh-CN" altLang="zh-CN" sz="2800" dirty="0"/>
              <a:t>建设</a:t>
            </a:r>
            <a:r>
              <a:rPr lang="zh-CN" altLang="zh-CN" sz="2800" dirty="0" smtClean="0"/>
              <a:t>途径</a:t>
            </a:r>
            <a:endParaRPr lang="en-US" altLang="zh-CN" sz="2800" dirty="0" smtClean="0"/>
          </a:p>
          <a:p>
            <a:endParaRPr lang="zh-CN" altLang="zh-CN" sz="1200" dirty="0"/>
          </a:p>
          <a:p>
            <a:r>
              <a:rPr lang="en-US" altLang="zh-CN" sz="2800" dirty="0"/>
              <a:t>1</a:t>
            </a:r>
            <a:r>
              <a:rPr lang="zh-CN" altLang="zh-CN" sz="2800" dirty="0"/>
              <a:t>）申报立项</a:t>
            </a:r>
            <a:r>
              <a:rPr lang="zh-CN" altLang="zh-CN" sz="2800" dirty="0" smtClean="0"/>
              <a:t>，</a:t>
            </a:r>
            <a:r>
              <a:rPr lang="zh-CN" altLang="en-US" sz="2800" dirty="0" smtClean="0"/>
              <a:t>成立</a:t>
            </a:r>
            <a:r>
              <a:rPr lang="zh-CN" altLang="zh-CN" sz="2800" dirty="0" smtClean="0"/>
              <a:t>课题组。</a:t>
            </a:r>
            <a:endParaRPr lang="en-US" altLang="zh-CN" sz="2800" dirty="0" smtClean="0"/>
          </a:p>
          <a:p>
            <a:endParaRPr lang="zh-CN" altLang="zh-CN" sz="1200" dirty="0"/>
          </a:p>
          <a:p>
            <a:r>
              <a:rPr lang="en-US" altLang="zh-CN" sz="2800" dirty="0"/>
              <a:t>2</a:t>
            </a:r>
            <a:r>
              <a:rPr lang="zh-CN" altLang="zh-CN" sz="2800" dirty="0"/>
              <a:t>）顶层设计，统一筹划</a:t>
            </a:r>
            <a:r>
              <a:rPr lang="zh-CN" altLang="zh-CN" sz="2800" dirty="0" smtClean="0"/>
              <a:t>。</a:t>
            </a:r>
            <a:endParaRPr lang="en-US" altLang="zh-CN" sz="2800" dirty="0" smtClean="0"/>
          </a:p>
          <a:p>
            <a:endParaRPr lang="zh-CN" altLang="zh-CN" sz="1200" dirty="0"/>
          </a:p>
          <a:p>
            <a:r>
              <a:rPr lang="en-US" altLang="zh-CN" sz="2800" dirty="0"/>
              <a:t>3</a:t>
            </a:r>
            <a:r>
              <a:rPr lang="zh-CN" altLang="zh-CN" sz="2800" dirty="0"/>
              <a:t>）分工合作，共建共赢</a:t>
            </a:r>
            <a:r>
              <a:rPr lang="zh-CN" altLang="zh-CN" sz="2800" dirty="0" smtClean="0"/>
              <a:t>。</a:t>
            </a:r>
            <a:endParaRPr lang="en-US" altLang="zh-CN" sz="2800" dirty="0" smtClean="0"/>
          </a:p>
          <a:p>
            <a:endParaRPr lang="zh-CN" altLang="zh-CN" sz="1200" dirty="0"/>
          </a:p>
          <a:p>
            <a:r>
              <a:rPr lang="en-US" altLang="zh-CN" sz="2800" dirty="0"/>
              <a:t>4</a:t>
            </a:r>
            <a:r>
              <a:rPr lang="zh-CN" altLang="zh-CN" sz="2800" dirty="0"/>
              <a:t>）分期建设</a:t>
            </a:r>
            <a:r>
              <a:rPr lang="zh-CN" altLang="zh-CN" sz="2800" dirty="0" smtClean="0"/>
              <a:t>，</a:t>
            </a:r>
            <a:r>
              <a:rPr lang="zh-CN" altLang="en-US" sz="2800" dirty="0" smtClean="0"/>
              <a:t>逐步完成</a:t>
            </a:r>
            <a:r>
              <a:rPr lang="zh-CN" altLang="zh-CN" sz="2800" dirty="0" smtClean="0"/>
              <a:t>。</a:t>
            </a:r>
            <a:endParaRPr lang="en-US" altLang="zh-CN" sz="2800" dirty="0" smtClean="0"/>
          </a:p>
          <a:p>
            <a:endParaRPr lang="zh-CN" altLang="zh-CN" sz="1200" dirty="0"/>
          </a:p>
          <a:p>
            <a:r>
              <a:rPr lang="en-US" altLang="zh-CN" sz="2800" dirty="0"/>
              <a:t>5</a:t>
            </a:r>
            <a:r>
              <a:rPr lang="zh-CN" altLang="zh-CN" sz="2800" dirty="0" smtClean="0"/>
              <a:t>）</a:t>
            </a:r>
            <a:r>
              <a:rPr lang="zh-CN" altLang="en-US" sz="2800" dirty="0" smtClean="0"/>
              <a:t>充分利用先进的</a:t>
            </a:r>
            <a:r>
              <a:rPr lang="zh-CN" altLang="zh-CN" sz="2800" dirty="0" smtClean="0"/>
              <a:t>信息技术手段</a:t>
            </a:r>
            <a:r>
              <a:rPr lang="zh-CN" altLang="zh-CN" sz="2800" dirty="0"/>
              <a:t>。</a:t>
            </a:r>
          </a:p>
          <a:p>
            <a:pPr marL="0" indent="0">
              <a:buNone/>
            </a:pPr>
            <a:endParaRPr lang="zh-CN" altLang="zh-CN" sz="2800" dirty="0"/>
          </a:p>
        </p:txBody>
      </p:sp>
    </p:spTree>
    <p:extLst>
      <p:ext uri="{BB962C8B-B14F-4D97-AF65-F5344CB8AC3E}">
        <p14:creationId xmlns:p14="http://schemas.microsoft.com/office/powerpoint/2010/main" val="9439816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solidFill>
                  <a:srgbClr val="FF0000"/>
                </a:solidFill>
                <a:latin typeface="+mj-ea"/>
              </a:rPr>
              <a:t>5. </a:t>
            </a:r>
            <a:r>
              <a:rPr lang="zh-CN" altLang="en-US" dirty="0" smtClean="0">
                <a:solidFill>
                  <a:srgbClr val="FF0000"/>
                </a:solidFill>
                <a:latin typeface="+mj-ea"/>
              </a:rPr>
              <a:t>结语</a:t>
            </a:r>
            <a:endParaRPr lang="zh-CN" altLang="zh-CN" dirty="0">
              <a:solidFill>
                <a:srgbClr val="FF0000"/>
              </a:solidFill>
              <a:latin typeface="+mj-ea"/>
            </a:endParaRPr>
          </a:p>
        </p:txBody>
      </p:sp>
      <p:sp>
        <p:nvSpPr>
          <p:cNvPr id="3" name="内容占位符 2"/>
          <p:cNvSpPr>
            <a:spLocks noGrp="1"/>
          </p:cNvSpPr>
          <p:nvPr>
            <p:ph idx="1"/>
          </p:nvPr>
        </p:nvSpPr>
        <p:spPr>
          <a:xfrm>
            <a:off x="457200" y="1484784"/>
            <a:ext cx="8229600" cy="5112568"/>
          </a:xfrm>
        </p:spPr>
        <p:txBody>
          <a:bodyPr>
            <a:normAutofit fontScale="70000" lnSpcReduction="20000"/>
          </a:bodyPr>
          <a:lstStyle/>
          <a:p>
            <a:r>
              <a:rPr lang="en-US" altLang="zh-CN" dirty="0"/>
              <a:t>5</a:t>
            </a:r>
            <a:r>
              <a:rPr lang="zh-CN" altLang="zh-CN" dirty="0"/>
              <a:t>．</a:t>
            </a:r>
            <a:r>
              <a:rPr lang="en-US" altLang="zh-CN" dirty="0"/>
              <a:t>1</a:t>
            </a:r>
            <a:r>
              <a:rPr lang="zh-CN" altLang="zh-CN" dirty="0"/>
              <a:t>语料库是一个有用的工具，可以提供语料的方式为汉语教学及其相关研究服务</a:t>
            </a:r>
            <a:r>
              <a:rPr lang="zh-CN" altLang="zh-CN" dirty="0" smtClean="0"/>
              <a:t>。</a:t>
            </a:r>
            <a:endParaRPr lang="en-US" altLang="zh-CN" dirty="0" smtClean="0"/>
          </a:p>
          <a:p>
            <a:endParaRPr lang="zh-CN" altLang="zh-CN" sz="1400" dirty="0"/>
          </a:p>
          <a:p>
            <a:r>
              <a:rPr lang="en-US" altLang="zh-CN" dirty="0"/>
              <a:t>5</a:t>
            </a:r>
            <a:r>
              <a:rPr lang="zh-CN" altLang="zh-CN" dirty="0"/>
              <a:t>．</a:t>
            </a:r>
            <a:r>
              <a:rPr lang="en-US" altLang="zh-CN" dirty="0"/>
              <a:t>2</a:t>
            </a:r>
            <a:r>
              <a:rPr lang="zh-CN" altLang="zh-CN" dirty="0"/>
              <a:t>语料库建设应该为汉语教学服务，但其功能是有限的，以其自身之力不可能满足教学上的多方面需求</a:t>
            </a:r>
            <a:r>
              <a:rPr lang="zh-CN" altLang="zh-CN" dirty="0" smtClean="0"/>
              <a:t>。</a:t>
            </a:r>
            <a:endParaRPr lang="en-US" altLang="zh-CN" dirty="0" smtClean="0"/>
          </a:p>
          <a:p>
            <a:endParaRPr lang="zh-CN" altLang="zh-CN" sz="1400" dirty="0"/>
          </a:p>
          <a:p>
            <a:r>
              <a:rPr lang="en-US" altLang="zh-CN" dirty="0"/>
              <a:t>5</a:t>
            </a:r>
            <a:r>
              <a:rPr lang="zh-CN" altLang="zh-CN" dirty="0"/>
              <a:t>．</a:t>
            </a:r>
            <a:r>
              <a:rPr lang="en-US" altLang="zh-CN" dirty="0"/>
              <a:t>3</a:t>
            </a:r>
            <a:r>
              <a:rPr lang="zh-CN" altLang="zh-CN" dirty="0"/>
              <a:t>能够满足汉语教师在教学中的多种需求的不是语料库本身，而是以其为基础开发建设的综合教学</a:t>
            </a:r>
            <a:r>
              <a:rPr lang="zh-CN" altLang="zh-CN" dirty="0" smtClean="0"/>
              <a:t>服务</a:t>
            </a:r>
            <a:r>
              <a:rPr lang="zh-CN" altLang="en-US" dirty="0" smtClean="0"/>
              <a:t>系统</a:t>
            </a:r>
            <a:r>
              <a:rPr lang="zh-CN" altLang="zh-CN" dirty="0" smtClean="0"/>
              <a:t>。</a:t>
            </a:r>
            <a:endParaRPr lang="en-US" altLang="zh-CN" dirty="0" smtClean="0"/>
          </a:p>
          <a:p>
            <a:endParaRPr lang="zh-CN" altLang="zh-CN" sz="1400" dirty="0"/>
          </a:p>
          <a:p>
            <a:r>
              <a:rPr lang="en-US" altLang="zh-CN" dirty="0"/>
              <a:t>5</a:t>
            </a:r>
            <a:r>
              <a:rPr lang="zh-CN" altLang="zh-CN" dirty="0"/>
              <a:t>．</a:t>
            </a:r>
            <a:r>
              <a:rPr lang="en-US" altLang="zh-CN" dirty="0" smtClean="0"/>
              <a:t>4</a:t>
            </a:r>
            <a:r>
              <a:rPr lang="zh-CN" altLang="en-US" dirty="0"/>
              <a:t>该系统</a:t>
            </a:r>
            <a:r>
              <a:rPr lang="zh-CN" altLang="zh-CN" dirty="0" smtClean="0"/>
              <a:t>的</a:t>
            </a:r>
            <a:r>
              <a:rPr lang="zh-CN" altLang="zh-CN" dirty="0"/>
              <a:t>建设需要两方面的努力：一是语料库建设者要以教学为出发点设计、建设功能强大的语料库；二是教师和教学领域的专家学者</a:t>
            </a:r>
            <a:r>
              <a:rPr lang="zh-CN" altLang="zh-CN" dirty="0" smtClean="0"/>
              <a:t>，主动</a:t>
            </a:r>
            <a:r>
              <a:rPr lang="zh-CN" altLang="zh-CN" dirty="0"/>
              <a:t>在语料库基础上开发研制各种教学资源</a:t>
            </a:r>
            <a:r>
              <a:rPr lang="zh-CN" altLang="zh-CN" dirty="0" smtClean="0"/>
              <a:t>。</a:t>
            </a:r>
            <a:endParaRPr lang="en-US" altLang="zh-CN" dirty="0" smtClean="0"/>
          </a:p>
          <a:p>
            <a:endParaRPr lang="en-US" altLang="zh-CN" sz="1400" dirty="0" smtClean="0"/>
          </a:p>
          <a:p>
            <a:r>
              <a:rPr lang="en-US" altLang="zh-CN" dirty="0" smtClean="0"/>
              <a:t>5</a:t>
            </a:r>
            <a:r>
              <a:rPr lang="zh-CN" altLang="zh-CN" dirty="0"/>
              <a:t>．</a:t>
            </a:r>
            <a:r>
              <a:rPr lang="en-US" altLang="zh-CN" dirty="0"/>
              <a:t>5</a:t>
            </a:r>
            <a:r>
              <a:rPr lang="zh-CN" altLang="zh-CN" dirty="0"/>
              <a:t>满足学习者的学习需求是语料库应该承担的任务，这是语料库建设的一个新的研究与服务方向。这种研究客观上可以丰富与深化语料库类型方面的研究。例如可否设计与建设研究型、教学型、学习型的语料库？值得研究。</a:t>
            </a:r>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endParaRPr lang="zh-CN" altLang="zh-CN" dirty="0"/>
          </a:p>
        </p:txBody>
      </p:sp>
      <p:sp>
        <p:nvSpPr>
          <p:cNvPr id="3" name="内容占位符 2"/>
          <p:cNvSpPr>
            <a:spLocks noGrp="1"/>
          </p:cNvSpPr>
          <p:nvPr>
            <p:ph idx="1"/>
          </p:nvPr>
        </p:nvSpPr>
        <p:spPr/>
        <p:txBody>
          <a:bodyPr>
            <a:normAutofit/>
          </a:bodyPr>
          <a:lstStyle/>
          <a:p>
            <a:pPr algn="ctr"/>
            <a:endParaRPr lang="en-US" altLang="zh-CN" dirty="0" smtClean="0"/>
          </a:p>
          <a:p>
            <a:pPr algn="ctr"/>
            <a:endParaRPr lang="en-US" altLang="zh-CN" dirty="0" smtClean="0"/>
          </a:p>
          <a:p>
            <a:pPr algn="ctr">
              <a:buNone/>
            </a:pPr>
            <a:r>
              <a:rPr lang="zh-CN" altLang="en-US" sz="8000" dirty="0" smtClean="0">
                <a:latin typeface="楷体" pitchFamily="49" charset="-122"/>
                <a:ea typeface="楷体" pitchFamily="49" charset="-122"/>
              </a:rPr>
              <a:t>谢谢！</a:t>
            </a:r>
            <a:endParaRPr lang="zh-CN" altLang="zh-CN" sz="8000" dirty="0" smtClean="0">
              <a:latin typeface="楷体" pitchFamily="49" charset="-122"/>
              <a:ea typeface="楷体" pitchFamily="49" charset="-122"/>
            </a:endParaRPr>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sp>
        <p:nvSpPr>
          <p:cNvPr id="3" name="内容占位符 2"/>
          <p:cNvSpPr>
            <a:spLocks noGrp="1"/>
          </p:cNvSpPr>
          <p:nvPr>
            <p:ph idx="1"/>
          </p:nvPr>
        </p:nvSpPr>
        <p:spPr/>
        <p:txBody>
          <a:bodyPr>
            <a:normAutofit/>
          </a:bodyPr>
          <a:lstStyle/>
          <a:p>
            <a:r>
              <a:rPr lang="zh-CN" altLang="zh-CN" dirty="0"/>
              <a:t>汉语中介语语料库建设得到了学界的广泛关注与普遍认同</a:t>
            </a:r>
            <a:r>
              <a:rPr lang="zh-CN" altLang="zh-CN" dirty="0" smtClean="0"/>
              <a:t>。</a:t>
            </a:r>
            <a:endParaRPr lang="en-US" altLang="zh-CN" dirty="0" smtClean="0"/>
          </a:p>
          <a:p>
            <a:r>
              <a:rPr lang="zh-CN" altLang="zh-CN" dirty="0" smtClean="0"/>
              <a:t>“</a:t>
            </a:r>
            <a:r>
              <a:rPr lang="zh-CN" altLang="zh-CN" dirty="0"/>
              <a:t>目前，汉语中介语语料库</a:t>
            </a:r>
            <a:r>
              <a:rPr lang="en-US" altLang="zh-CN" dirty="0"/>
              <a:t>(</a:t>
            </a:r>
            <a:r>
              <a:rPr lang="zh-CN" altLang="zh-CN" dirty="0"/>
              <a:t>数据库</a:t>
            </a:r>
            <a:r>
              <a:rPr lang="en-US" altLang="zh-CN" dirty="0"/>
              <a:t>)</a:t>
            </a:r>
            <a:r>
              <a:rPr lang="zh-CN" altLang="zh-CN" dirty="0"/>
              <a:t>建设主要着眼于两大方面：一是服务于对外汉语教学学科建设和理论研究；二是适应和满足教学实践的实际需要。”</a:t>
            </a:r>
            <a:r>
              <a:rPr lang="zh-CN" altLang="zh-CN" dirty="0" smtClean="0"/>
              <a:t>“</a:t>
            </a:r>
            <a:r>
              <a:rPr lang="zh-CN" altLang="zh-CN" dirty="0" smtClean="0">
                <a:solidFill>
                  <a:srgbClr val="FF0000"/>
                </a:solidFill>
              </a:rPr>
              <a:t>它</a:t>
            </a:r>
            <a:r>
              <a:rPr lang="zh-CN" altLang="zh-CN" dirty="0">
                <a:solidFill>
                  <a:srgbClr val="FF0000"/>
                </a:solidFill>
              </a:rPr>
              <a:t>已成为汉语教师和汉语教学工作者开展教学、科研的基本方法和手段</a:t>
            </a:r>
            <a:r>
              <a:rPr lang="zh-CN" altLang="zh-CN" dirty="0"/>
              <a:t>。”（郑艳群，</a:t>
            </a:r>
            <a:r>
              <a:rPr lang="en-US" altLang="zh-CN" dirty="0"/>
              <a:t>2013</a:t>
            </a:r>
            <a:r>
              <a:rPr lang="zh-CN" altLang="zh-CN" dirty="0" smtClean="0"/>
              <a:t>）</a:t>
            </a:r>
            <a:endParaRPr lang="en-US" altLang="zh-CN" dirty="0" smtClean="0"/>
          </a:p>
        </p:txBody>
      </p:sp>
    </p:spTree>
    <p:extLst>
      <p:ext uri="{BB962C8B-B14F-4D97-AF65-F5344CB8AC3E}">
        <p14:creationId xmlns:p14="http://schemas.microsoft.com/office/powerpoint/2010/main" val="262889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sp>
        <p:nvSpPr>
          <p:cNvPr id="3" name="内容占位符 2"/>
          <p:cNvSpPr>
            <a:spLocks noGrp="1"/>
          </p:cNvSpPr>
          <p:nvPr>
            <p:ph idx="1"/>
          </p:nvPr>
        </p:nvSpPr>
        <p:spPr/>
        <p:txBody>
          <a:bodyPr>
            <a:normAutofit fontScale="77500" lnSpcReduction="20000"/>
          </a:bodyPr>
          <a:lstStyle/>
          <a:p>
            <a:r>
              <a:rPr lang="zh-CN" altLang="en-US" dirty="0" smtClean="0"/>
              <a:t>不同</a:t>
            </a:r>
            <a:r>
              <a:rPr lang="zh-CN" altLang="zh-CN" dirty="0" smtClean="0"/>
              <a:t>看法：</a:t>
            </a:r>
            <a:endParaRPr lang="en-US" altLang="zh-CN" dirty="0" smtClean="0"/>
          </a:p>
          <a:p>
            <a:r>
              <a:rPr lang="zh-CN" altLang="zh-CN" dirty="0" smtClean="0"/>
              <a:t>“</a:t>
            </a:r>
            <a:r>
              <a:rPr lang="zh-CN" altLang="zh-CN" dirty="0"/>
              <a:t>长期以来，汉语中介语语料库与课堂教学一直存在着一种‘看似紧密的疏离倾向’。</a:t>
            </a:r>
            <a:r>
              <a:rPr lang="zh-CN" altLang="zh-CN" dirty="0">
                <a:solidFill>
                  <a:srgbClr val="FF0000"/>
                </a:solidFill>
              </a:rPr>
              <a:t>很多教师感觉，建设汉语中介语语料库似乎更多是为了科研的需要，与课堂教学关系不大</a:t>
            </a:r>
            <a:r>
              <a:rPr lang="zh-CN" altLang="zh-CN" dirty="0"/>
              <a:t>。而与此同时，</a:t>
            </a:r>
            <a:r>
              <a:rPr lang="zh-CN" altLang="zh-CN" dirty="0">
                <a:solidFill>
                  <a:srgbClr val="FF0000"/>
                </a:solidFill>
              </a:rPr>
              <a:t>一些关于汉语中介语的研究成果却由于种种原因无法及时反馈并充实到课堂教学信息中去</a:t>
            </a:r>
            <a:r>
              <a:rPr lang="zh-CN" altLang="zh-CN" dirty="0"/>
              <a:t>。这说明，汉语中介语语料库建设与课堂教学的对接与融合有待加强。”（焉德才、胡晓清，</a:t>
            </a:r>
            <a:r>
              <a:rPr lang="en-US" altLang="zh-CN" dirty="0"/>
              <a:t>2013</a:t>
            </a:r>
            <a:r>
              <a:rPr lang="zh-CN" altLang="zh-CN" dirty="0"/>
              <a:t>：</a:t>
            </a:r>
            <a:r>
              <a:rPr lang="en-US" altLang="zh-CN" dirty="0"/>
              <a:t>155</a:t>
            </a:r>
            <a:r>
              <a:rPr lang="zh-CN" altLang="zh-CN" dirty="0"/>
              <a:t>）。并认为：“不同的语料库，其主要功能也不尽相同。就二语中介语语料库来说，有的偏重 ‘研究导向’（</a:t>
            </a:r>
            <a:r>
              <a:rPr lang="en-US" altLang="zh-CN" dirty="0"/>
              <a:t>Research guidance</a:t>
            </a:r>
            <a:r>
              <a:rPr lang="zh-CN" altLang="zh-CN" dirty="0"/>
              <a:t>）， 有的偏重‘教学导向’（</a:t>
            </a:r>
            <a:r>
              <a:rPr lang="en-US" altLang="zh-CN" dirty="0"/>
              <a:t>Teaching guidance</a:t>
            </a:r>
            <a:r>
              <a:rPr lang="zh-CN" altLang="zh-CN" dirty="0"/>
              <a:t>）。</a:t>
            </a:r>
            <a:r>
              <a:rPr lang="zh-CN" altLang="zh-CN" dirty="0">
                <a:solidFill>
                  <a:srgbClr val="FF0000"/>
                </a:solidFill>
              </a:rPr>
              <a:t>总体来讲，国内已知的汉语中介语语料库大部分偏重‘研究导向’</a:t>
            </a:r>
            <a:r>
              <a:rPr lang="zh-CN" altLang="zh-CN" dirty="0"/>
              <a:t>，……” （焉德才、胡晓清，</a:t>
            </a:r>
            <a:r>
              <a:rPr lang="en-US" altLang="zh-CN" dirty="0"/>
              <a:t>2013</a:t>
            </a:r>
            <a:r>
              <a:rPr lang="zh-CN" altLang="zh-CN" dirty="0"/>
              <a:t>：</a:t>
            </a:r>
            <a:r>
              <a:rPr lang="en-US" altLang="zh-CN" dirty="0"/>
              <a:t>157</a:t>
            </a:r>
            <a:r>
              <a:rPr lang="zh-CN" altLang="zh-CN" dirty="0"/>
              <a:t>）</a:t>
            </a:r>
          </a:p>
        </p:txBody>
      </p:sp>
    </p:spTree>
    <p:extLst>
      <p:ext uri="{BB962C8B-B14F-4D97-AF65-F5344CB8AC3E}">
        <p14:creationId xmlns:p14="http://schemas.microsoft.com/office/powerpoint/2010/main" val="8096067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solidFill>
                  <a:srgbClr val="FF0000"/>
                </a:solidFill>
              </a:rPr>
              <a:t>1</a:t>
            </a:r>
            <a:r>
              <a:rPr lang="zh-CN" altLang="zh-CN" dirty="0">
                <a:solidFill>
                  <a:srgbClr val="FF0000"/>
                </a:solidFill>
              </a:rPr>
              <a:t>．引言</a:t>
            </a:r>
            <a:endParaRPr lang="en-US" altLang="zh-CN" dirty="0">
              <a:solidFill>
                <a:srgbClr val="FF0000"/>
              </a:solidFill>
            </a:endParaRPr>
          </a:p>
        </p:txBody>
      </p:sp>
      <p:sp>
        <p:nvSpPr>
          <p:cNvPr id="3" name="内容占位符 2"/>
          <p:cNvSpPr>
            <a:spLocks noGrp="1"/>
          </p:cNvSpPr>
          <p:nvPr>
            <p:ph idx="1"/>
          </p:nvPr>
        </p:nvSpPr>
        <p:spPr>
          <a:xfrm>
            <a:off x="457200" y="1484784"/>
            <a:ext cx="8229600" cy="4801736"/>
          </a:xfrm>
        </p:spPr>
        <p:txBody>
          <a:bodyPr>
            <a:normAutofit fontScale="85000" lnSpcReduction="20000"/>
          </a:bodyPr>
          <a:lstStyle/>
          <a:p>
            <a:r>
              <a:rPr lang="zh-CN" altLang="zh-CN" dirty="0" smtClean="0">
                <a:solidFill>
                  <a:srgbClr val="FF0000"/>
                </a:solidFill>
              </a:rPr>
              <a:t>问题：</a:t>
            </a:r>
            <a:endParaRPr lang="en-US" altLang="zh-CN" dirty="0" smtClean="0">
              <a:solidFill>
                <a:srgbClr val="FF0000"/>
              </a:solidFill>
            </a:endParaRPr>
          </a:p>
          <a:p>
            <a:r>
              <a:rPr lang="zh-CN" altLang="zh-CN" dirty="0" smtClean="0"/>
              <a:t>为什么</a:t>
            </a:r>
            <a:r>
              <a:rPr lang="zh-CN" altLang="zh-CN" dirty="0"/>
              <a:t>对同一事物会有</a:t>
            </a:r>
            <a:r>
              <a:rPr lang="zh-CN" altLang="zh-CN" dirty="0" smtClean="0"/>
              <a:t>不同</a:t>
            </a:r>
            <a:r>
              <a:rPr lang="zh-CN" altLang="en-US" dirty="0" smtClean="0"/>
              <a:t>乃至相反</a:t>
            </a:r>
            <a:r>
              <a:rPr lang="zh-CN" altLang="zh-CN" dirty="0" smtClean="0"/>
              <a:t>的</a:t>
            </a:r>
            <a:r>
              <a:rPr lang="zh-CN" altLang="zh-CN" dirty="0"/>
              <a:t>看法</a:t>
            </a:r>
            <a:r>
              <a:rPr lang="zh-CN" altLang="zh-CN" dirty="0" smtClean="0"/>
              <a:t>？</a:t>
            </a:r>
            <a:endParaRPr lang="en-US" altLang="zh-CN" dirty="0" smtClean="0"/>
          </a:p>
          <a:p>
            <a:r>
              <a:rPr lang="zh-CN" altLang="zh-CN" dirty="0" smtClean="0"/>
              <a:t>“研究导向”</a:t>
            </a:r>
            <a:r>
              <a:rPr lang="zh-CN" altLang="zh-CN" dirty="0"/>
              <a:t>的“研究”指什么</a:t>
            </a:r>
            <a:r>
              <a:rPr lang="zh-CN" altLang="zh-CN" dirty="0" smtClean="0"/>
              <a:t>？</a:t>
            </a:r>
            <a:endParaRPr lang="en-US" altLang="zh-CN" dirty="0" smtClean="0"/>
          </a:p>
          <a:p>
            <a:r>
              <a:rPr lang="zh-CN" altLang="zh-CN" dirty="0" smtClean="0"/>
              <a:t>“教学导向”</a:t>
            </a:r>
            <a:r>
              <a:rPr lang="zh-CN" altLang="zh-CN" dirty="0"/>
              <a:t>的“教学”指什么</a:t>
            </a:r>
            <a:r>
              <a:rPr lang="zh-CN" altLang="zh-CN" dirty="0" smtClean="0"/>
              <a:t>？</a:t>
            </a:r>
            <a:endParaRPr lang="en-US" altLang="zh-CN" dirty="0" smtClean="0"/>
          </a:p>
          <a:p>
            <a:r>
              <a:rPr lang="zh-CN" altLang="zh-CN" dirty="0" smtClean="0"/>
              <a:t>“研究”</a:t>
            </a:r>
            <a:r>
              <a:rPr lang="zh-CN" altLang="zh-CN" dirty="0"/>
              <a:t>与“教学”是怎样一种关系</a:t>
            </a:r>
            <a:r>
              <a:rPr lang="zh-CN" altLang="zh-CN" dirty="0" smtClean="0"/>
              <a:t>？</a:t>
            </a:r>
            <a:endParaRPr lang="en-US" altLang="zh-CN" dirty="0" smtClean="0"/>
          </a:p>
          <a:p>
            <a:r>
              <a:rPr lang="zh-CN" altLang="zh-CN" dirty="0" smtClean="0"/>
              <a:t>是否</a:t>
            </a:r>
            <a:r>
              <a:rPr lang="zh-CN" altLang="zh-CN" dirty="0"/>
              <a:t>真的存在两种不同“导向”的汉语中介语语料库</a:t>
            </a:r>
            <a:r>
              <a:rPr lang="zh-CN" altLang="zh-CN" dirty="0" smtClean="0"/>
              <a:t>？</a:t>
            </a:r>
            <a:endParaRPr lang="en-US" altLang="zh-CN" dirty="0" smtClean="0"/>
          </a:p>
          <a:p>
            <a:r>
              <a:rPr lang="zh-CN" altLang="zh-CN" dirty="0" smtClean="0"/>
              <a:t>汉语</a:t>
            </a:r>
            <a:r>
              <a:rPr lang="zh-CN" altLang="zh-CN" dirty="0"/>
              <a:t>中介语语料库如何才能更好地为教学服务？</a:t>
            </a:r>
            <a:endParaRPr lang="en-US" altLang="zh-CN" dirty="0" smtClean="0"/>
          </a:p>
          <a:p>
            <a:r>
              <a:rPr lang="zh-CN" altLang="zh-CN" dirty="0" smtClean="0">
                <a:solidFill>
                  <a:srgbClr val="FF0000"/>
                </a:solidFill>
              </a:rPr>
              <a:t>本文</a:t>
            </a:r>
            <a:r>
              <a:rPr lang="zh-CN" altLang="en-US" dirty="0" smtClean="0">
                <a:solidFill>
                  <a:srgbClr val="FF0000"/>
                </a:solidFill>
              </a:rPr>
              <a:t>目的：</a:t>
            </a:r>
            <a:endParaRPr lang="en-US" altLang="zh-CN" dirty="0" smtClean="0">
              <a:solidFill>
                <a:srgbClr val="FF0000"/>
              </a:solidFill>
            </a:endParaRPr>
          </a:p>
          <a:p>
            <a:r>
              <a:rPr lang="zh-CN" altLang="zh-CN" dirty="0" smtClean="0"/>
              <a:t>考察语料库</a:t>
            </a:r>
            <a:r>
              <a:rPr lang="zh-CN" altLang="zh-CN" dirty="0"/>
              <a:t>的建设与应用</a:t>
            </a:r>
            <a:r>
              <a:rPr lang="zh-CN" altLang="zh-CN" dirty="0" smtClean="0"/>
              <a:t>情况，</a:t>
            </a:r>
            <a:r>
              <a:rPr lang="zh-CN" altLang="zh-CN" dirty="0"/>
              <a:t>对相关问题进行探讨，以澄清事实，统一认识</a:t>
            </a:r>
            <a:r>
              <a:rPr lang="zh-CN" altLang="zh-CN" dirty="0" smtClean="0"/>
              <a:t>，</a:t>
            </a:r>
            <a:r>
              <a:rPr lang="zh-CN" altLang="en-US" dirty="0" smtClean="0"/>
              <a:t>解决</a:t>
            </a:r>
            <a:r>
              <a:rPr lang="zh-CN" altLang="zh-CN" dirty="0" smtClean="0"/>
              <a:t>汉语</a:t>
            </a:r>
            <a:r>
              <a:rPr lang="zh-CN" altLang="zh-CN" dirty="0"/>
              <a:t>中介语</a:t>
            </a:r>
            <a:r>
              <a:rPr lang="zh-CN" altLang="zh-CN" dirty="0" smtClean="0"/>
              <a:t>语料库</a:t>
            </a:r>
            <a:r>
              <a:rPr lang="zh-CN" altLang="en-US" dirty="0" smtClean="0"/>
              <a:t>为教学服务的问题</a:t>
            </a:r>
            <a:r>
              <a:rPr lang="zh-CN" altLang="zh-CN" dirty="0" smtClean="0"/>
              <a:t>。</a:t>
            </a:r>
            <a:endParaRPr lang="zh-CN" altLang="zh-CN" dirty="0"/>
          </a:p>
        </p:txBody>
      </p:sp>
    </p:spTree>
    <p:extLst>
      <p:ext uri="{BB962C8B-B14F-4D97-AF65-F5344CB8AC3E}">
        <p14:creationId xmlns:p14="http://schemas.microsoft.com/office/powerpoint/2010/main" val="123035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solidFill>
                  <a:srgbClr val="FF0000"/>
                </a:solidFill>
              </a:rPr>
              <a:t>2</a:t>
            </a:r>
            <a:r>
              <a:rPr lang="zh-CN" altLang="zh-CN" dirty="0">
                <a:solidFill>
                  <a:srgbClr val="FF0000"/>
                </a:solidFill>
              </a:rPr>
              <a:t>．语料库的建设目的与应用方式</a:t>
            </a:r>
          </a:p>
        </p:txBody>
      </p:sp>
      <p:sp>
        <p:nvSpPr>
          <p:cNvPr id="3" name="内容占位符 2"/>
          <p:cNvSpPr>
            <a:spLocks noGrp="1"/>
          </p:cNvSpPr>
          <p:nvPr>
            <p:ph idx="1"/>
          </p:nvPr>
        </p:nvSpPr>
        <p:spPr/>
        <p:txBody>
          <a:bodyPr>
            <a:normAutofit/>
          </a:bodyPr>
          <a:lstStyle/>
          <a:p>
            <a:r>
              <a:rPr lang="en-US" altLang="zh-CN" dirty="0"/>
              <a:t>2</a:t>
            </a:r>
            <a:r>
              <a:rPr lang="zh-CN" altLang="zh-CN" dirty="0"/>
              <a:t>．</a:t>
            </a:r>
            <a:r>
              <a:rPr lang="en-US" altLang="zh-CN" dirty="0"/>
              <a:t>1</a:t>
            </a:r>
            <a:r>
              <a:rPr lang="zh-CN" altLang="zh-CN" dirty="0"/>
              <a:t>建设语料库的根本</a:t>
            </a:r>
            <a:r>
              <a:rPr lang="zh-CN" altLang="zh-CN" dirty="0" smtClean="0"/>
              <a:t>目的</a:t>
            </a:r>
            <a:endParaRPr lang="en-US" altLang="zh-CN" dirty="0" smtClean="0"/>
          </a:p>
          <a:p>
            <a:endParaRPr lang="zh-CN" altLang="zh-CN" sz="2000" dirty="0"/>
          </a:p>
          <a:p>
            <a:r>
              <a:rPr lang="zh-CN" altLang="zh-CN" dirty="0" smtClean="0"/>
              <a:t>为</a:t>
            </a:r>
            <a:r>
              <a:rPr lang="zh-CN" altLang="zh-CN" dirty="0"/>
              <a:t>对外汉语教学与研究服务，</a:t>
            </a:r>
            <a:r>
              <a:rPr lang="zh-CN" altLang="zh-CN" dirty="0">
                <a:solidFill>
                  <a:srgbClr val="FF0000"/>
                </a:solidFill>
              </a:rPr>
              <a:t>首先是为教学服务</a:t>
            </a:r>
            <a:r>
              <a:rPr lang="zh-CN" altLang="zh-CN" dirty="0" smtClean="0"/>
              <a:t>。</a:t>
            </a:r>
            <a:r>
              <a:rPr lang="en-US" altLang="zh-CN" dirty="0" smtClean="0"/>
              <a:t>——</a:t>
            </a:r>
            <a:r>
              <a:rPr lang="zh-CN" altLang="en-US" dirty="0" smtClean="0"/>
              <a:t>语料库建设</a:t>
            </a:r>
            <a:r>
              <a:rPr lang="zh-CN" altLang="zh-CN" dirty="0" smtClean="0"/>
              <a:t>初衷</a:t>
            </a:r>
            <a:r>
              <a:rPr lang="zh-CN" altLang="zh-CN" dirty="0"/>
              <a:t>，从语料库建设之初开始，直至今日</a:t>
            </a:r>
            <a:r>
              <a:rPr lang="zh-CN" altLang="zh-CN" dirty="0" smtClean="0"/>
              <a:t>，没有</a:t>
            </a:r>
            <a:r>
              <a:rPr lang="zh-CN" altLang="zh-CN" dirty="0"/>
              <a:t>丝毫动摇过</a:t>
            </a:r>
            <a:r>
              <a:rPr lang="zh-CN" altLang="zh-CN" dirty="0" smtClean="0"/>
              <a:t>。</a:t>
            </a:r>
            <a:endParaRPr lang="en-US" altLang="zh-CN" dirty="0" smtClean="0"/>
          </a:p>
        </p:txBody>
      </p:sp>
    </p:spTree>
    <p:extLst>
      <p:ext uri="{BB962C8B-B14F-4D97-AF65-F5344CB8AC3E}">
        <p14:creationId xmlns:p14="http://schemas.microsoft.com/office/powerpoint/2010/main" val="3765646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582</TotalTime>
  <Words>6507</Words>
  <Application>Microsoft Macintosh PowerPoint</Application>
  <PresentationFormat>On-screen Show (4:3)</PresentationFormat>
  <Paragraphs>420</Paragraphs>
  <Slides>59</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59</vt:i4>
      </vt:variant>
    </vt:vector>
  </HeadingPairs>
  <TitlesOfParts>
    <vt:vector size="71" baseType="lpstr">
      <vt:lpstr>Calibri</vt:lpstr>
      <vt:lpstr>Franklin Gothic Book</vt:lpstr>
      <vt:lpstr>Franklin Gothic Medium</vt:lpstr>
      <vt:lpstr>Times New Roman</vt:lpstr>
      <vt:lpstr>Wingdings 2</vt:lpstr>
      <vt:lpstr>华文楷体</vt:lpstr>
      <vt:lpstr>宋体</vt:lpstr>
      <vt:lpstr>微软雅黑</vt:lpstr>
      <vt:lpstr>楷体</vt:lpstr>
      <vt:lpstr>黑体</vt:lpstr>
      <vt:lpstr>Arial</vt:lpstr>
      <vt:lpstr>暗香扑面</vt:lpstr>
      <vt:lpstr>“研究导向”与“教学导向”  ——谈汉语中介语语料库的应用问题</vt:lpstr>
      <vt:lpstr>提  纲</vt:lpstr>
      <vt:lpstr>1．引言</vt:lpstr>
      <vt:lpstr>1．引言</vt:lpstr>
      <vt:lpstr>1．引言</vt:lpstr>
      <vt:lpstr>1．引言</vt:lpstr>
      <vt:lpstr>1．引言</vt:lpstr>
      <vt:lpstr>1．引言</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2．语料库的建设目的与应用方式</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3．面向课堂教学的语料库应用</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4．基于语料库的综合教学服务系统</vt:lpstr>
      <vt:lpstr>5. 结语</vt:lpstr>
      <vt:lpstr>PowerPoint Presentation</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“澳门多语多态平行语料库”建设方案</dc:title>
  <dc:creator>Administrator</dc:creator>
  <cp:lastModifiedBy>Microsoft Office User</cp:lastModifiedBy>
  <cp:revision>79</cp:revision>
  <dcterms:created xsi:type="dcterms:W3CDTF">2016-05-25T09:47:54Z</dcterms:created>
  <dcterms:modified xsi:type="dcterms:W3CDTF">2016-08-14T16:46:39Z</dcterms:modified>
</cp:coreProperties>
</file>