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9999FF"/>
    <a:srgbClr val="996633"/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87854" autoAdjust="0"/>
  </p:normalViewPr>
  <p:slideViewPr>
    <p:cSldViewPr snapToGrid="0">
      <p:cViewPr varScale="1">
        <p:scale>
          <a:sx n="57" d="100"/>
          <a:sy n="57" d="100"/>
        </p:scale>
        <p:origin x="4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79615-F32E-49FD-A691-3998A300CDE4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D66CB-AF5C-408D-8FC4-9254522135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9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认识论：我能够知道什么？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D66CB-AF5C-408D-8FC4-9254522135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0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D66CB-AF5C-408D-8FC4-9254522135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5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介绍</a:t>
            </a:r>
            <a:r>
              <a:rPr lang="en-US" altLang="zh-CN" dirty="0" smtClean="0"/>
              <a:t>Bloom’s wheel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D66CB-AF5C-408D-8FC4-9254522135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5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D66CB-AF5C-408D-8FC4-9254522135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D66CB-AF5C-408D-8FC4-9254522135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51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Factual knowledge: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of terminology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of specific details and elements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Conceptual knowledge: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of classifications and categories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of principles and generalizations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of theories, models, and structures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Procedural knowledge: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of subject-specific skills and algorithms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of subject-specific techniques and methods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of criteria for determining when to use appropriate procedures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Metacognitive knowledge: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 knowledge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about cognitive-tasks, including appropriate contextual and conditional knowledge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Self-knowledge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D66CB-AF5C-408D-8FC4-92545221352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7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768-5425-48AC-B684-99E3C1C1D63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C22-AA17-4534-B4FB-D8F77EEB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4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768-5425-48AC-B684-99E3C1C1D63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C22-AA17-4534-B4FB-D8F77EEB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3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768-5425-48AC-B684-99E3C1C1D63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C22-AA17-4534-B4FB-D8F77EEB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9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768-5425-48AC-B684-99E3C1C1D63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C22-AA17-4534-B4FB-D8F77EEB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58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768-5425-48AC-B684-99E3C1C1D63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C22-AA17-4534-B4FB-D8F77EEB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768-5425-48AC-B684-99E3C1C1D63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C22-AA17-4534-B4FB-D8F77EEB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5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768-5425-48AC-B684-99E3C1C1D63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C22-AA17-4534-B4FB-D8F77EEB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768-5425-48AC-B684-99E3C1C1D63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C22-AA17-4534-B4FB-D8F77EEB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5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768-5425-48AC-B684-99E3C1C1D63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C22-AA17-4534-B4FB-D8F77EEB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9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768-5425-48AC-B684-99E3C1C1D63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C22-AA17-4534-B4FB-D8F77EEB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9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F768-5425-48AC-B684-99E3C1C1D63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B1C22-AA17-4534-B4FB-D8F77EEB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9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5F768-5425-48AC-B684-99E3C1C1D63C}" type="datetimeFigureOut">
              <a:rPr lang="en-US" smtClean="0"/>
              <a:t>8/11/16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1C22-AA17-4534-B4FB-D8F77EEBF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1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57944" y="457201"/>
            <a:ext cx="1036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Integrating </a:t>
            </a:r>
            <a:r>
              <a:rPr lang="en-US" sz="2800" dirty="0" smtClean="0"/>
              <a:t>Revised </a:t>
            </a:r>
            <a:r>
              <a:rPr lang="en-US" sz="2800" dirty="0"/>
              <a:t>Bloom’s </a:t>
            </a:r>
            <a:r>
              <a:rPr lang="en-US" sz="2800" dirty="0" smtClean="0"/>
              <a:t>Taxonomy (RBT) with authentic materials to </a:t>
            </a:r>
            <a:r>
              <a:rPr lang="en-US" sz="2800" dirty="0"/>
              <a:t>improve teaching, learning, and assessing in CFL contexts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17230" y="3548743"/>
            <a:ext cx="4386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Jing Yu </a:t>
            </a:r>
            <a:r>
              <a:rPr lang="zh-CN" altLang="en-US" dirty="0"/>
              <a:t>（俞菁）</a:t>
            </a:r>
            <a:endParaRPr lang="en-US" dirty="0"/>
          </a:p>
          <a:p>
            <a:r>
              <a:rPr lang="en-US" dirty="0" smtClean="0"/>
              <a:t>University </a:t>
            </a:r>
            <a:r>
              <a:rPr lang="en-US" dirty="0"/>
              <a:t>of </a:t>
            </a:r>
            <a:r>
              <a:rPr lang="en-US" dirty="0" smtClean="0"/>
              <a:t>California, </a:t>
            </a:r>
            <a:r>
              <a:rPr lang="en-US" dirty="0"/>
              <a:t>Santa Barbara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886" y="1947174"/>
            <a:ext cx="44291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3190" y="238561"/>
            <a:ext cx="107627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Bloom’s Taxonomy is a tool for assessment: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Assess learning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Assess the standard or learning objective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Determine the level of a learning objective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Evaluate alignment between curriculum, instruction, and assessment</a:t>
            </a:r>
          </a:p>
        </p:txBody>
      </p:sp>
      <p:pic>
        <p:nvPicPr>
          <p:cNvPr id="5" name="图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0" y="3458314"/>
            <a:ext cx="11504140" cy="31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29" y="109097"/>
            <a:ext cx="10689772" cy="649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1" y="1055915"/>
            <a:ext cx="4397829" cy="428423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346372" y="685800"/>
            <a:ext cx="521425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In-classroom instruction: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you recall the six levels of Revised Bloom’s Taxonomy?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What’s the difference between the old version and new version?</a:t>
            </a:r>
          </a:p>
          <a:p>
            <a:endParaRPr lang="en-US" dirty="0"/>
          </a:p>
          <a:p>
            <a:r>
              <a:rPr lang="en-US" dirty="0" smtClean="0"/>
              <a:t>Assessment: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Multiple choice</a:t>
            </a:r>
          </a:p>
          <a:p>
            <a:r>
              <a:rPr lang="en-US" dirty="0" smtClean="0"/>
              <a:t>Which of these are lower thinking skills___; which of these are higher thinking skills____.</a:t>
            </a:r>
          </a:p>
          <a:p>
            <a:pPr marL="342900" indent="-342900">
              <a:buAutoNum type="alphaUcPeriod"/>
            </a:pPr>
            <a:r>
              <a:rPr lang="en-US" dirty="0" smtClean="0"/>
              <a:t>Remembering</a:t>
            </a:r>
          </a:p>
          <a:p>
            <a:pPr marL="342900" indent="-342900">
              <a:buAutoNum type="alphaUcPeriod"/>
            </a:pPr>
            <a:r>
              <a:rPr lang="en-US" dirty="0" smtClean="0"/>
              <a:t>Understanding</a:t>
            </a:r>
          </a:p>
          <a:p>
            <a:pPr marL="342900" indent="-342900">
              <a:buAutoNum type="alphaUcPeriod"/>
            </a:pPr>
            <a:r>
              <a:rPr lang="en-US" dirty="0" smtClean="0"/>
              <a:t>Applying</a:t>
            </a:r>
          </a:p>
          <a:p>
            <a:pPr marL="342900" indent="-342900">
              <a:buAutoNum type="alphaUcPeriod"/>
            </a:pPr>
            <a:r>
              <a:rPr lang="en-US" dirty="0" smtClean="0"/>
              <a:t>Analyzing</a:t>
            </a:r>
          </a:p>
          <a:p>
            <a:pPr marL="342900" indent="-342900">
              <a:buAutoNum type="alphaUcPeriod"/>
            </a:pPr>
            <a:r>
              <a:rPr lang="en-US" dirty="0" smtClean="0"/>
              <a:t>Evaluating</a:t>
            </a:r>
          </a:p>
          <a:p>
            <a:pPr marL="342900" indent="-342900">
              <a:buAutoNum type="alphaUcPeriod"/>
            </a:pPr>
            <a:r>
              <a:rPr lang="en-US" dirty="0" smtClean="0"/>
              <a:t>Creating </a:t>
            </a:r>
          </a:p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72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4" y="1218233"/>
            <a:ext cx="4176499" cy="419196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76257" y="1665514"/>
            <a:ext cx="56605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In-class instruction: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you find an example of level five “evaluating”?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might happen next “creating”?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Assessment: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Short answer</a:t>
            </a:r>
          </a:p>
          <a:p>
            <a:r>
              <a:rPr lang="en-US" dirty="0" smtClean="0"/>
              <a:t>Please summarize each stage, and tell me which one do you think is the most important?</a:t>
            </a:r>
          </a:p>
          <a:p>
            <a:r>
              <a:rPr lang="en-US" dirty="0" smtClean="0"/>
              <a:t>______________________________________________________________________________________________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66" y="1364115"/>
            <a:ext cx="4052791" cy="42420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61314" y="1447801"/>
            <a:ext cx="49638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In-class instruction: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to apply Revised Bloom’s Taxonomy into your own classroom, including curriculum, instruction, and assessment?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could you clarify this cognitive process to your colleagues?</a:t>
            </a:r>
          </a:p>
          <a:p>
            <a:endParaRPr lang="en-US" dirty="0" smtClean="0"/>
          </a:p>
          <a:p>
            <a:r>
              <a:rPr lang="en-US" dirty="0" smtClean="0"/>
              <a:t>Assessment: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Role play</a:t>
            </a:r>
          </a:p>
          <a:p>
            <a:r>
              <a:rPr lang="en-US" dirty="0" smtClean="0"/>
              <a:t>Suppose </a:t>
            </a:r>
            <a:r>
              <a:rPr lang="en-US" altLang="zh-CN" dirty="0" smtClean="0"/>
              <a:t>I</a:t>
            </a:r>
            <a:r>
              <a:rPr lang="zh-CN" altLang="en-US" dirty="0"/>
              <a:t> </a:t>
            </a:r>
            <a:r>
              <a:rPr lang="en-US" altLang="zh-CN" dirty="0" smtClean="0"/>
              <a:t>am your supervisor, you plan to </a:t>
            </a:r>
            <a:r>
              <a:rPr lang="en-US" dirty="0" smtClean="0"/>
              <a:t>design your course by </a:t>
            </a:r>
            <a:r>
              <a:rPr lang="en-US" altLang="zh-CN" dirty="0" smtClean="0"/>
              <a:t>using </a:t>
            </a:r>
            <a:r>
              <a:rPr lang="en-US" dirty="0" smtClean="0"/>
              <a:t>Revised Bloom’s Taxonomy. How to persuade me?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1455915"/>
            <a:ext cx="3962073" cy="388897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442858" y="156441"/>
            <a:ext cx="59871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In-class instruction: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you compare and contrast the third (applying) and fourth (analyzing) stage?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</a:t>
            </a:r>
            <a:r>
              <a:rPr lang="en-US" dirty="0" smtClean="0"/>
              <a:t>hich one do you think is more important than the other?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Assessment: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Please categorize the following verbs into different layers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162" y="2870428"/>
            <a:ext cx="6324760" cy="37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1398049"/>
            <a:ext cx="3909332" cy="39672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98028" y="1894114"/>
            <a:ext cx="50183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In-class instruction: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Why Revised Bloom’s Taxonomy stands out in the development of education?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would you feel if it can be used in other content areas, such as mathematics, social science?</a:t>
            </a:r>
          </a:p>
          <a:p>
            <a:endParaRPr lang="en-US" dirty="0"/>
          </a:p>
          <a:p>
            <a:r>
              <a:rPr lang="en-US" dirty="0" smtClean="0"/>
              <a:t>Assessment: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Short essay</a:t>
            </a:r>
            <a:endParaRPr lang="en-US" dirty="0"/>
          </a:p>
          <a:p>
            <a:r>
              <a:rPr lang="en-US" dirty="0" smtClean="0"/>
              <a:t>Please </a:t>
            </a:r>
            <a:r>
              <a:rPr lang="en-US" b="1" dirty="0" smtClean="0"/>
              <a:t>critique </a:t>
            </a:r>
            <a:r>
              <a:rPr lang="en-US" dirty="0" smtClean="0"/>
              <a:t>Revised Bloom’s Taxonomy 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917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" y="1243183"/>
            <a:ext cx="4060371" cy="426656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411685" y="1787469"/>
            <a:ext cx="44413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In-class instruction: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can add or delete one level of cognitive process, what do you want to add and what do you think it’s redundant?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Assessment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Group project</a:t>
            </a:r>
          </a:p>
          <a:p>
            <a:r>
              <a:rPr lang="en-US" dirty="0" smtClean="0"/>
              <a:t>You need to design a course by using Revised Bloom’s Taxonomy, including learning objectives, classroom activities, and assessment. Presentation is needed. </a:t>
            </a:r>
          </a:p>
        </p:txBody>
      </p:sp>
    </p:spTree>
    <p:extLst>
      <p:ext uri="{BB962C8B-B14F-4D97-AF65-F5344CB8AC3E}">
        <p14:creationId xmlns:p14="http://schemas.microsoft.com/office/powerpoint/2010/main" val="31112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75823" y="609702"/>
            <a:ext cx="11816177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Learning outcomes:</a:t>
            </a:r>
          </a:p>
          <a:p>
            <a:r>
              <a:rPr lang="en-US" sz="2800" dirty="0" smtClean="0"/>
              <a:t>By the end of the session, learners will be able to: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 -- name the six levels of the Revised Bloom’s Taxonomy.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Most -- apply to the curriculum design, instructional activities and assessment.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– argue its pros and cons in the real situation.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All – understand different verbs in different stages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Most --  compare and contrast different stages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– deconstruct the Revised Bloom’s Taxonomy to explain its value.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0" y="2001793"/>
            <a:ext cx="11446293" cy="4584357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9743408" y="172993"/>
            <a:ext cx="215074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4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680" y="0"/>
            <a:ext cx="7488692" cy="664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5" y="507688"/>
            <a:ext cx="10193473" cy="61773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686251" y="4783778"/>
            <a:ext cx="287610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8800" b="0" i="1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&amp; A</a:t>
            </a:r>
            <a:endParaRPr lang="zh-CN" altLang="en-US" sz="8800" b="0" i="1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67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30086" y="489855"/>
            <a:ext cx="9873342" cy="59871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39016" y="2397211"/>
            <a:ext cx="27679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</a:t>
            </a:r>
            <a:r>
              <a:rPr lang="en-US" altLang="zh-CN" sz="2800" b="1" dirty="0" smtClean="0"/>
              <a:t>H Domains: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Heart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63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28" y="642257"/>
            <a:ext cx="11650872" cy="55299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20681" y="6166022"/>
            <a:ext cx="295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Lorin</a:t>
            </a:r>
            <a:r>
              <a:rPr lang="en-US" sz="2400" dirty="0"/>
              <a:t> </a:t>
            </a:r>
            <a:r>
              <a:rPr lang="en-US" sz="2400" dirty="0" smtClean="0"/>
              <a:t>Anderson (2001)</a:t>
            </a:r>
            <a:endParaRPr 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1513850" y="6166022"/>
            <a:ext cx="3118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Benjamin Bloom (1956)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5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674914" y="348344"/>
            <a:ext cx="10668000" cy="61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2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" y="500742"/>
            <a:ext cx="124532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Before you can </a:t>
            </a:r>
            <a:r>
              <a:rPr lang="en-US" altLang="zh-CN" sz="2800" dirty="0" smtClean="0">
                <a:solidFill>
                  <a:srgbClr val="FF0000"/>
                </a:solidFill>
              </a:rPr>
              <a:t>understand</a:t>
            </a:r>
            <a:r>
              <a:rPr lang="en-US" altLang="zh-CN" sz="2800" dirty="0" smtClean="0"/>
              <a:t> a concept, you must </a:t>
            </a:r>
            <a:r>
              <a:rPr lang="en-US" altLang="zh-CN" sz="2800" dirty="0" smtClean="0">
                <a:solidFill>
                  <a:srgbClr val="0070C0"/>
                </a:solidFill>
              </a:rPr>
              <a:t>remember</a:t>
            </a:r>
            <a:r>
              <a:rPr lang="en-US" altLang="zh-CN" sz="2800" dirty="0" smtClean="0"/>
              <a:t> it.</a:t>
            </a:r>
          </a:p>
          <a:p>
            <a:endParaRPr lang="en-US" sz="2800" dirty="0" smtClean="0"/>
          </a:p>
          <a:p>
            <a:r>
              <a:rPr lang="en-US" sz="2800" dirty="0" smtClean="0"/>
              <a:t>To </a:t>
            </a:r>
            <a:r>
              <a:rPr lang="en-US" altLang="zh-CN" sz="2800" dirty="0" smtClean="0">
                <a:solidFill>
                  <a:schemeClr val="accent6">
                    <a:lumMod val="75000"/>
                  </a:schemeClr>
                </a:solidFill>
              </a:rPr>
              <a:t>apply </a:t>
            </a:r>
            <a:r>
              <a:rPr lang="en-US" altLang="zh-CN" sz="2800" dirty="0" smtClean="0"/>
              <a:t>a concept, you must first </a:t>
            </a:r>
            <a:r>
              <a:rPr lang="en-US" altLang="zh-CN" sz="2800" dirty="0" smtClean="0">
                <a:solidFill>
                  <a:schemeClr val="accent2">
                    <a:lumMod val="75000"/>
                  </a:schemeClr>
                </a:solidFill>
              </a:rPr>
              <a:t>understand</a:t>
            </a:r>
            <a:r>
              <a:rPr lang="en-US" altLang="zh-CN" sz="2800" dirty="0" smtClean="0"/>
              <a:t> it. </a:t>
            </a:r>
          </a:p>
          <a:p>
            <a:endParaRPr lang="en-US" sz="2800" dirty="0"/>
          </a:p>
          <a:p>
            <a:r>
              <a:rPr lang="en-US" sz="2800" dirty="0" smtClean="0"/>
              <a:t>In order to </a:t>
            </a:r>
            <a:r>
              <a:rPr lang="en-US" sz="2800" dirty="0" smtClean="0">
                <a:solidFill>
                  <a:srgbClr val="7030A0"/>
                </a:solidFill>
              </a:rPr>
              <a:t>evaluate </a:t>
            </a:r>
            <a:r>
              <a:rPr lang="en-US" sz="2800" dirty="0" smtClean="0"/>
              <a:t>a concept, you must have </a:t>
            </a:r>
            <a:r>
              <a:rPr lang="en-US" sz="2800" dirty="0" smtClean="0">
                <a:solidFill>
                  <a:srgbClr val="FF0066"/>
                </a:solidFill>
              </a:rPr>
              <a:t>analyzed</a:t>
            </a:r>
            <a:r>
              <a:rPr lang="en-US" sz="2800" dirty="0" smtClean="0"/>
              <a:t> it.</a:t>
            </a:r>
          </a:p>
          <a:p>
            <a:endParaRPr lang="en-US" sz="2800" dirty="0"/>
          </a:p>
          <a:p>
            <a:r>
              <a:rPr lang="en-US" sz="2800" dirty="0" smtClean="0"/>
              <a:t>To </a:t>
            </a:r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create</a:t>
            </a:r>
            <a:r>
              <a:rPr lang="en-US" sz="2800" dirty="0" smtClean="0">
                <a:solidFill>
                  <a:srgbClr val="996633"/>
                </a:solidFill>
              </a:rPr>
              <a:t> </a:t>
            </a:r>
            <a:r>
              <a:rPr lang="en-US" sz="2800" dirty="0" smtClean="0"/>
              <a:t>an accurate conclusion, you must have complete a thorough </a:t>
            </a:r>
            <a:r>
              <a:rPr lang="en-US" sz="2800" dirty="0" smtClean="0">
                <a:solidFill>
                  <a:srgbClr val="FF00FF"/>
                </a:solidFill>
              </a:rPr>
              <a:t>evaluation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286470" y="4665505"/>
            <a:ext cx="582487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Hierarchical Nature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4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500743" y="413656"/>
            <a:ext cx="11146971" cy="629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3"/>
          <a:stretch>
            <a:fillRect/>
          </a:stretch>
        </p:blipFill>
        <p:spPr>
          <a:xfrm>
            <a:off x="1001485" y="239485"/>
            <a:ext cx="10297886" cy="619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84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31371" y="76200"/>
            <a:ext cx="993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to ask questions by using </a:t>
            </a:r>
            <a:r>
              <a:rPr lang="en-US" sz="2800" dirty="0"/>
              <a:t>R</a:t>
            </a:r>
            <a:r>
              <a:rPr lang="en-US" sz="2800" dirty="0" smtClean="0"/>
              <a:t>evised Bloom’s Taxonomy (RBT)?</a:t>
            </a:r>
            <a:endParaRPr 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2" y="730049"/>
            <a:ext cx="10625288" cy="625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8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3077</TotalTime>
  <Words>620</Words>
  <Application>Microsoft Macintosh PowerPoint</Application>
  <PresentationFormat>Widescreen</PresentationFormat>
  <Paragraphs>122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Calibri Light</vt:lpstr>
      <vt:lpstr>SimSun</vt:lpstr>
      <vt:lpstr>Times New Roman</vt:lpstr>
      <vt:lpstr>Wingdings</vt:lpstr>
      <vt:lpstr>宋体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Jing Yu</dc:creator>
  <cp:lastModifiedBy>Microsoft Office User</cp:lastModifiedBy>
  <cp:revision>39</cp:revision>
  <dcterms:created xsi:type="dcterms:W3CDTF">2016-08-06T19:32:04Z</dcterms:created>
  <dcterms:modified xsi:type="dcterms:W3CDTF">2016-08-11T20:40:42Z</dcterms:modified>
</cp:coreProperties>
</file>