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5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90" r:id="rId4"/>
    <p:sldId id="286" r:id="rId5"/>
    <p:sldId id="296" r:id="rId6"/>
    <p:sldId id="297" r:id="rId7"/>
    <p:sldId id="306" r:id="rId8"/>
    <p:sldId id="298" r:id="rId9"/>
    <p:sldId id="317" r:id="rId10"/>
    <p:sldId id="318" r:id="rId11"/>
    <p:sldId id="302" r:id="rId12"/>
    <p:sldId id="307" r:id="rId13"/>
    <p:sldId id="316" r:id="rId14"/>
    <p:sldId id="291" r:id="rId15"/>
    <p:sldId id="320" r:id="rId16"/>
    <p:sldId id="321" r:id="rId17"/>
    <p:sldId id="324" r:id="rId18"/>
    <p:sldId id="322" r:id="rId19"/>
    <p:sldId id="323" r:id="rId20"/>
    <p:sldId id="319" r:id="rId21"/>
    <p:sldId id="308" r:id="rId22"/>
    <p:sldId id="304" r:id="rId23"/>
    <p:sldId id="305" r:id="rId24"/>
    <p:sldId id="274" r:id="rId25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632"/>
  </p:normalViewPr>
  <p:slideViewPr>
    <p:cSldViewPr snapToGrid="0" snapToObjects="1">
      <p:cViewPr>
        <p:scale>
          <a:sx n="99" d="100"/>
          <a:sy n="99" d="100"/>
        </p:scale>
        <p:origin x="14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BE758-7E43-5248-9E70-D599254BC29A}" type="datetime1">
              <a:rPr kumimoji="1" lang="zh-TW" altLang="en-US" smtClean="0"/>
              <a:t>2016/8/11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781FF-042A-EF4F-832B-1144B3E4C77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99691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794B7-3FEA-1543-9C1D-31540D960F76}" type="datetime1">
              <a:rPr kumimoji="1" lang="zh-TW" altLang="en-US" smtClean="0"/>
              <a:t>2016/8/11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BAC40-6C64-D649-861F-A53B94C02E1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494169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BAC40-6C64-D649-861F-A53B94C02E15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7736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BAC40-6C64-D649-861F-A53B94C02E15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7736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BAC40-6C64-D649-861F-A53B94C02E15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7736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BAC40-6C64-D649-861F-A53B94C02E15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77369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BAC40-6C64-D649-861F-A53B94C02E15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7736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BAC40-6C64-D649-861F-A53B94C02E15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77369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BAC40-6C64-D649-861F-A53B94C02E15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77369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BAC40-6C64-D649-861F-A53B94C02E15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7736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 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22DF-24BF-B546-A309-1634868D9EA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2CA6-2096-F74D-A9A1-6B6B059068C1}" type="datetime1">
              <a:rPr kumimoji="1" lang="zh-TW" altLang="en-US" smtClean="0"/>
              <a:t>2016/8/11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ICLLS 2016, Shue Yan University, Hong Kong</a:t>
            </a:r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CFE0-FEBA-1348-B5AF-B78BFEE2B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987A-06AD-5C49-B7B0-9BA362C37178}" type="datetime1">
              <a:rPr kumimoji="1" lang="zh-TW" altLang="en-US" smtClean="0"/>
              <a:t>2016/8/11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ICLLS 2016, Shue Yan University, Hong Kong</a:t>
            </a:r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CFE0-FEBA-1348-B5AF-B78BFEE2B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2DD9-8331-8F40-99C0-6E7D42DE1CAE}" type="datetime1">
              <a:rPr kumimoji="1" lang="zh-TW" altLang="en-US" smtClean="0"/>
              <a:t>2016/8/11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ICLLS 2016, Shue Yan University, Hong Kong</a:t>
            </a:r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CFE0-FEBA-1348-B5AF-B78BFEE2B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9EA6-2D9E-FF4B-A040-99B0721AE5BE}" type="datetime1">
              <a:rPr kumimoji="1" lang="zh-TW" altLang="en-US" smtClean="0"/>
              <a:t>2016/8/11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ICLLS 2016, Shue Yan University, Hong Kong</a:t>
            </a:r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CFE0-FEBA-1348-B5AF-B78BFEE2B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C0C5-6F6E-D745-BB55-0195CB237C4A}" type="datetime1">
              <a:rPr kumimoji="1" lang="zh-TW" altLang="en-US" smtClean="0"/>
              <a:t>2016/8/11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ICLLS 2016, Shue Yan University, Hong Kong</a:t>
            </a:r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CFE0-FEBA-1348-B5AF-B78BFEE2B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995E-A90D-A24F-8236-2B4CDF07DC0A}" type="datetime1">
              <a:rPr kumimoji="1" lang="zh-TW" altLang="en-US" smtClean="0"/>
              <a:t>2016/8/11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ICLLS 2016, Shue Yan University, Hong Kong</a:t>
            </a:r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CFE0-FEBA-1348-B5AF-B78BFEE2B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1328-C984-5145-A97B-5E73110D6D2C}" type="datetime1">
              <a:rPr kumimoji="1" lang="zh-TW" altLang="en-US" smtClean="0"/>
              <a:t>2016/8/11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ICLLS 2016, Shue Yan University, Hong Kong</a:t>
            </a:r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CFE0-FEBA-1348-B5AF-B78BFEE2B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3106-0F80-7340-BD14-1B4950276FBB}" type="datetime1">
              <a:rPr kumimoji="1" lang="zh-TW" altLang="en-US" smtClean="0"/>
              <a:t>2016/8/11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ICLLS 2016, Shue Yan University, Hong Kong</a:t>
            </a:r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0F31-B3F6-5448-8AA4-6974DA1AEC2E}" type="datetime1">
              <a:rPr kumimoji="1" lang="zh-TW" altLang="en-US" smtClean="0"/>
              <a:t>2016/8/11</a:t>
            </a:fld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BBCFE0-FEBA-1348-B5AF-B78BFEE2B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zh-TW" smtClean="0"/>
              <a:t>ICLLS 2016, Shue Yan University, Hong Kong</a:t>
            </a:r>
            <a:endParaRPr kumimoji="1"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7BBCFE0-FEBA-1348-B5AF-B78BFEE2B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kumimoji="1" lang="en-US" altLang="zh-TW" smtClean="0"/>
              <a:t>ICLLS 2016, Shue Yan University, Hong Kong</a:t>
            </a:r>
            <a:endParaRPr kumimoji="1"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C6F3B95-5627-5446-8E1D-594EC5CC9DEA}" type="datetime1">
              <a:rPr kumimoji="1" lang="zh-TW" altLang="en-US" smtClean="0"/>
              <a:t>2016/8/11</a:t>
            </a:fld>
            <a:endParaRPr kumimoji="1"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initsai@ntu.edu.tw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1500" y="2211293"/>
            <a:ext cx="7748786" cy="1471355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Listener </a:t>
            </a:r>
            <a:r>
              <a:rPr lang="en-US" altLang="zh-TW" sz="2800" dirty="0"/>
              <a:t>responses as stance display:</a:t>
            </a:r>
            <a:br>
              <a:rPr lang="en-US" altLang="zh-TW" sz="2800" dirty="0"/>
            </a:br>
            <a:r>
              <a:rPr lang="en-US" altLang="zh-TW" sz="2800" dirty="0"/>
              <a:t>Reactive expressions and </a:t>
            </a:r>
            <a:r>
              <a:rPr lang="en-US" altLang="zh-TW" sz="2800" dirty="0" smtClean="0"/>
              <a:t>their uses in </a:t>
            </a:r>
            <a:r>
              <a:rPr lang="en-US" altLang="zh-TW" sz="2800" dirty="0"/>
              <a:t>daily Mandarin conversation</a:t>
            </a:r>
            <a:endParaRPr kumimoji="1"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571500" y="4419599"/>
            <a:ext cx="8001000" cy="1837951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zh-TW" dirty="0" smtClean="0">
                <a:solidFill>
                  <a:srgbClr val="3366FF"/>
                </a:solidFill>
              </a:rPr>
              <a:t>I-NI TSAI</a:t>
            </a:r>
            <a:r>
              <a:rPr kumimoji="1" lang="en-US" altLang="zh-TW" dirty="0" smtClean="0"/>
              <a:t>	</a:t>
            </a:r>
          </a:p>
          <a:p>
            <a:r>
              <a:rPr kumimoji="1" lang="en-US" altLang="zh-TW" dirty="0" smtClean="0">
                <a:hlinkClick r:id="rId2"/>
              </a:rPr>
              <a:t>initsai@ntu.edu.tw</a:t>
            </a:r>
            <a:endParaRPr kumimoji="1" lang="en-US" altLang="zh-TW" dirty="0" smtClean="0"/>
          </a:p>
          <a:p>
            <a:r>
              <a:rPr lang="en-US" altLang="zh-TW" dirty="0" smtClean="0">
                <a:solidFill>
                  <a:srgbClr val="000000"/>
                </a:solidFill>
              </a:rPr>
              <a:t>Graduate </a:t>
            </a:r>
            <a:r>
              <a:rPr lang="en-US" altLang="zh-TW" dirty="0">
                <a:solidFill>
                  <a:srgbClr val="000000"/>
                </a:solidFill>
              </a:rPr>
              <a:t>Program of Teaching Chinese as a Second Language</a:t>
            </a:r>
          </a:p>
          <a:p>
            <a:r>
              <a:rPr lang="en-US" altLang="zh-TW" dirty="0">
                <a:solidFill>
                  <a:srgbClr val="000000"/>
                </a:solidFill>
              </a:rPr>
              <a:t>National Taiwan </a:t>
            </a:r>
            <a:r>
              <a:rPr lang="en-US" altLang="zh-TW" dirty="0" smtClean="0">
                <a:solidFill>
                  <a:srgbClr val="000000"/>
                </a:solidFill>
              </a:rPr>
              <a:t>University</a:t>
            </a:r>
          </a:p>
          <a:p>
            <a:endParaRPr kumimoji="1"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TW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-US" altLang="zh-TW" sz="19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kumimoji="1" lang="en-US" altLang="zh-TW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 CONFERENCE ON CHINESE SPOKEN CORPORA 2016</a:t>
            </a:r>
            <a:r>
              <a:rPr kumimoji="1" lang="en-US" altLang="zh-TW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kumimoji="1" lang="en-US" altLang="zh-TW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Rice University</a:t>
            </a:r>
            <a:endParaRPr kumimoji="1" lang="zh-TW" altLang="en-US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Tw Cen MT" charset="0"/>
              </a:rPr>
              <a:t>Listener responses in Chinese</a:t>
            </a:r>
            <a:r>
              <a:rPr lang="en-US" altLang="zh-TW" dirty="0" smtClean="0">
                <a:latin typeface="Tw Cen MT" charset="0"/>
              </a:rPr>
              <a:t>-2</a:t>
            </a:r>
            <a:endParaRPr lang="en-US" altLang="zh-TW" dirty="0">
              <a:latin typeface="Tw Cen MT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76238" y="1539322"/>
            <a:ext cx="7808781" cy="4505878"/>
          </a:xfrm>
        </p:spPr>
        <p:txBody>
          <a:bodyPr>
            <a:normAutofit fontScale="92500" lnSpcReduction="20000"/>
          </a:bodyPr>
          <a:lstStyle/>
          <a:p>
            <a:pPr marL="320675" lvl="1" indent="-320675" eaLnBrk="1" hangingPunct="1"/>
            <a:r>
              <a:rPr lang="zh-TW" altLang="en-US" dirty="0" smtClean="0">
                <a:latin typeface="Bookman Old Style" charset="0"/>
                <a:ea typeface="新細明體" charset="0"/>
                <a:cs typeface="Bookman Old Style" charset="0"/>
              </a:rPr>
              <a:t>吳</a:t>
            </a:r>
            <a:r>
              <a:rPr lang="en-US" altLang="zh-TW" dirty="0" smtClean="0">
                <a:latin typeface="Bookman Old Style" charset="0"/>
                <a:ea typeface="新細明體" charset="0"/>
                <a:cs typeface="Bookman Old Style" charset="0"/>
              </a:rPr>
              <a:t> (2001)</a:t>
            </a:r>
            <a:endParaRPr lang="en-US" altLang="zh-TW" dirty="0">
              <a:latin typeface="Bookman Old Style" charset="0"/>
              <a:ea typeface="新細明體" charset="0"/>
              <a:cs typeface="Bookman Old Style" charset="0"/>
            </a:endParaRPr>
          </a:p>
          <a:p>
            <a:pPr marL="594995" lvl="2" indent="-320675"/>
            <a:r>
              <a:rPr lang="en-US" altLang="zh-TW" dirty="0" smtClean="0">
                <a:latin typeface="Bookman Old Style" charset="0"/>
                <a:ea typeface="新細明體" charset="0"/>
                <a:cs typeface="Bookman Old Style" charset="0"/>
              </a:rPr>
              <a:t>The distribution of types and functions among different groups of speakers (couples, friends, teacher-student etc.)</a:t>
            </a:r>
          </a:p>
          <a:p>
            <a:pPr marL="869315" lvl="3" indent="-320675"/>
            <a:r>
              <a:rPr lang="en-US" altLang="zh-TW" dirty="0" smtClean="0">
                <a:latin typeface="Bookman Old Style" charset="0"/>
                <a:ea typeface="新細明體" charset="0"/>
                <a:cs typeface="Bookman Old Style" charset="0"/>
              </a:rPr>
              <a:t>types: particles (</a:t>
            </a:r>
            <a:r>
              <a:rPr lang="zh-TW" altLang="en-US" dirty="0" smtClean="0">
                <a:latin typeface="Bookman Old Style" charset="0"/>
                <a:ea typeface="新細明體" charset="0"/>
                <a:cs typeface="Bookman Old Style" charset="0"/>
              </a:rPr>
              <a:t>啊</a:t>
            </a:r>
            <a:r>
              <a:rPr lang="en-US" altLang="zh-TW" dirty="0" smtClean="0">
                <a:latin typeface="Bookman Old Style" charset="0"/>
                <a:ea typeface="新細明體" charset="0"/>
                <a:cs typeface="Bookman Old Style" charset="0"/>
              </a:rPr>
              <a:t>), lexical word (</a:t>
            </a:r>
            <a:r>
              <a:rPr lang="zh-TW" altLang="en-US" dirty="0" smtClean="0">
                <a:latin typeface="Bookman Old Style" charset="0"/>
                <a:ea typeface="新細明體" charset="0"/>
                <a:cs typeface="Bookman Old Style" charset="0"/>
              </a:rPr>
              <a:t>對</a:t>
            </a:r>
            <a:r>
              <a:rPr lang="en-US" altLang="zh-TW" dirty="0" smtClean="0">
                <a:latin typeface="Bookman Old Style" charset="0"/>
                <a:ea typeface="新細明體" charset="0"/>
                <a:cs typeface="Bookman Old Style" charset="0"/>
              </a:rPr>
              <a:t>), repetitions, and the mixed type </a:t>
            </a:r>
          </a:p>
          <a:p>
            <a:pPr marL="869315" lvl="3" indent="-320675"/>
            <a:r>
              <a:rPr lang="en-US" altLang="zh-TW" dirty="0" smtClean="0">
                <a:latin typeface="Bookman Old Style" charset="0"/>
                <a:ea typeface="新細明體" charset="0"/>
                <a:cs typeface="Bookman Old Style" charset="0"/>
              </a:rPr>
              <a:t>functions: displaying receipt, understanding, and attitudes (agreeing, casting doubts, confirming, indicating surprise, and others)</a:t>
            </a:r>
          </a:p>
          <a:p>
            <a:pPr marL="869315" lvl="3" indent="-320675"/>
            <a:r>
              <a:rPr lang="en-US" altLang="zh-TW" dirty="0" smtClean="0">
                <a:solidFill>
                  <a:srgbClr val="FF6600"/>
                </a:solidFill>
                <a:latin typeface="Bookman Old Style" charset="0"/>
                <a:ea typeface="新細明體" charset="0"/>
                <a:cs typeface="Bookman Old Style" charset="0"/>
              </a:rPr>
              <a:t>More familiar more lexical words to display attitudes, particularly casting doubts</a:t>
            </a:r>
            <a:endParaRPr lang="en-US" altLang="zh-TW" dirty="0">
              <a:solidFill>
                <a:srgbClr val="FF6600"/>
              </a:solidFill>
              <a:latin typeface="Bookman Old Style" charset="0"/>
              <a:ea typeface="新細明體" charset="0"/>
              <a:cs typeface="Bookman Old Style" charset="0"/>
            </a:endParaRPr>
          </a:p>
          <a:p>
            <a:pPr marL="320675" lvl="1" indent="-320675"/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Deng (2008</a:t>
            </a:r>
            <a:r>
              <a:rPr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): Australian 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English and Chinese</a:t>
            </a:r>
          </a:p>
          <a:p>
            <a:pPr marL="686435" lvl="2" indent="-320675"/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Australians use more listener responses, use a higher percentage of lexical expressions as their listener </a:t>
            </a:r>
            <a:r>
              <a:rPr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responses</a:t>
            </a:r>
          </a:p>
          <a:p>
            <a:pPr marL="686435" lvl="2" indent="-320675"/>
            <a:r>
              <a:rPr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Chinese 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speakers use fewer listener responses, </a:t>
            </a:r>
            <a:r>
              <a:rPr lang="en-US" altLang="zh-TW" dirty="0" err="1">
                <a:latin typeface="Bookman Old Style" charset="0"/>
                <a:ea typeface="Bookman Old Style" charset="0"/>
                <a:cs typeface="Bookman Old Style" charset="0"/>
              </a:rPr>
              <a:t>favour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 the use of paralinguistic vocalic forms as their listener responses </a:t>
            </a:r>
            <a:endParaRPr lang="en-US" altLang="zh-TW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23495" indent="-320675"/>
            <a:r>
              <a:rPr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Wang 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et al. (2010</a:t>
            </a:r>
            <a:r>
              <a:rPr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)</a:t>
            </a:r>
            <a:endParaRPr lang="en-US" altLang="zh-TW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686435" lvl="2" indent="-320675"/>
            <a:r>
              <a:rPr lang="en-US" altLang="ja-JP" dirty="0">
                <a:latin typeface="Bookman Old Style" charset="0"/>
                <a:ea typeface="Bookman Old Style" charset="0"/>
                <a:cs typeface="Bookman Old Style" charset="0"/>
              </a:rPr>
              <a:t>dui and </a:t>
            </a:r>
            <a:r>
              <a:rPr lang="en-US" altLang="zh-TW" dirty="0" err="1" smtClean="0">
                <a:latin typeface="Bookman Old Style" charset="0"/>
                <a:ea typeface="新細明體" charset="0"/>
              </a:rPr>
              <a:t>hao</a:t>
            </a:r>
            <a:r>
              <a:rPr lang="en-US" altLang="zh-TW" dirty="0" smtClean="0">
                <a:latin typeface="Bookman Old Style" charset="0"/>
                <a:ea typeface="新細明體" charset="0"/>
              </a:rPr>
              <a:t> in spoken </a:t>
            </a:r>
            <a:r>
              <a:rPr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Taiwan Mandarin</a:t>
            </a:r>
          </a:p>
          <a:p>
            <a:pPr marL="686435" lvl="2" indent="-320675"/>
            <a:r>
              <a:rPr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Particular emphasis on comparison between </a:t>
            </a:r>
          </a:p>
          <a:p>
            <a:pPr marL="960755" lvl="3" indent="-320675"/>
            <a:r>
              <a:rPr lang="en-US" altLang="zh-TW" dirty="0" err="1" smtClean="0">
                <a:latin typeface="Bookman Old Style" charset="0"/>
                <a:ea typeface="Bookman Old Style" charset="0"/>
                <a:cs typeface="Bookman Old Style" charset="0"/>
              </a:rPr>
              <a:t>hao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/</a:t>
            </a:r>
            <a:r>
              <a:rPr lang="en-US" altLang="zh-TW" dirty="0" err="1">
                <a:latin typeface="Bookman Old Style" charset="0"/>
                <a:ea typeface="Bookman Old Style" charset="0"/>
                <a:cs typeface="Bookman Old Style" charset="0"/>
              </a:rPr>
              <a:t>hao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 la/</a:t>
            </a:r>
            <a:r>
              <a:rPr lang="en-US" altLang="zh-TW" dirty="0" err="1">
                <a:latin typeface="Bookman Old Style" charset="0"/>
                <a:ea typeface="Bookman Old Style" charset="0"/>
                <a:cs typeface="Bookman Old Style" charset="0"/>
              </a:rPr>
              <a:t>hao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 a/</a:t>
            </a:r>
            <a:r>
              <a:rPr lang="en-US" altLang="zh-TW" dirty="0" err="1">
                <a:latin typeface="Bookman Old Style" charset="0"/>
                <a:ea typeface="Bookman Old Style" charset="0"/>
                <a:cs typeface="Bookman Old Style" charset="0"/>
              </a:rPr>
              <a:t>hao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 le/</a:t>
            </a:r>
            <a:r>
              <a:rPr lang="en-US" altLang="zh-TW" dirty="0" err="1">
                <a:latin typeface="Bookman Old Style" charset="0"/>
                <a:ea typeface="Bookman Old Style" charset="0"/>
                <a:cs typeface="Bookman Old Style" charset="0"/>
              </a:rPr>
              <a:t>hao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altLang="zh-TW" dirty="0" err="1">
                <a:latin typeface="Bookman Old Style" charset="0"/>
                <a:ea typeface="Bookman Old Style" charset="0"/>
                <a:cs typeface="Bookman Old Style" charset="0"/>
              </a:rPr>
              <a:t>ba</a:t>
            </a:r>
            <a:endParaRPr lang="en-US" altLang="zh-TW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960755" lvl="3" indent="-320675"/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dui/dui a/dui le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271963"/>
            <a:ext cx="7491378" cy="453958"/>
          </a:xfrm>
        </p:spPr>
        <p:txBody>
          <a:bodyPr/>
          <a:lstStyle/>
          <a:p>
            <a:endParaRPr kumimoji="1"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-US" altLang="zh-TW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 Conference on Chinese Spoken Corpora 2016, Rice University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7BBCFE0-FEBA-1348-B5AF-B78BFEE2B5CE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78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kumimoji="0" lang="en-US" altLang="zh-TW" dirty="0" smtClean="0">
                <a:latin typeface="Tw Cen MT" charset="0"/>
              </a:rPr>
              <a:t>Data</a:t>
            </a:r>
            <a:endParaRPr kumimoji="0" lang="en-US" altLang="zh-TW" dirty="0">
              <a:latin typeface="Tw Cen MT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376238" y="1524001"/>
            <a:ext cx="7542586" cy="4661646"/>
          </a:xfrm>
        </p:spPr>
        <p:txBody>
          <a:bodyPr>
            <a:normAutofit fontScale="92500" lnSpcReduction="20000"/>
          </a:bodyPr>
          <a:lstStyle/>
          <a:p>
            <a:pPr marL="0" indent="-389890"/>
            <a:r>
              <a:rPr kumimoji="0"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Participants are</a:t>
            </a:r>
          </a:p>
          <a:p>
            <a:pPr marL="776605" lvl="2" indent="-320675"/>
            <a:r>
              <a:rPr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teenagers 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to people in their </a:t>
            </a:r>
            <a:r>
              <a:rPr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thirties</a:t>
            </a:r>
            <a:endParaRPr lang="en-US" altLang="zh-TW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776605" lvl="2" indent="-320675"/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native speakers of Mandarin Chinese from </a:t>
            </a:r>
            <a:r>
              <a:rPr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Taiwan</a:t>
            </a:r>
          </a:p>
          <a:p>
            <a:pPr marL="776605" lvl="2" indent="-320675"/>
            <a:r>
              <a:rPr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Friends and thus familiar with each other (daily casual conversations)</a:t>
            </a:r>
          </a:p>
          <a:p>
            <a:pPr marL="776605" lvl="2" indent="-320675"/>
            <a:endParaRPr lang="en-US" altLang="zh-TW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113665" indent="-320675"/>
            <a:r>
              <a:rPr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Data come from two resources</a:t>
            </a:r>
          </a:p>
          <a:p>
            <a:pPr marL="776605" lvl="2" indent="-320675"/>
            <a:endParaRPr lang="en-US" altLang="zh-TW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410845" lvl="1" indent="-320675"/>
            <a:r>
              <a:rPr kumimoji="0"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The </a:t>
            </a:r>
            <a:r>
              <a:rPr kumimoji="0"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NCCU Corpus of Spoken </a:t>
            </a:r>
            <a:r>
              <a:rPr kumimoji="0"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Chinese</a:t>
            </a:r>
          </a:p>
          <a:p>
            <a:pPr marL="776605" lvl="2" indent="-320675"/>
            <a:r>
              <a:rPr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An online spoken corpus (http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://140.119.172.200)</a:t>
            </a:r>
          </a:p>
          <a:p>
            <a:pPr marL="776605" lvl="2" indent="-320675"/>
            <a:r>
              <a:rPr kumimoji="0"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six 20- to 30-minute clips (two hours in total</a:t>
            </a:r>
            <a:r>
              <a:rPr kumimoji="0"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) </a:t>
            </a:r>
            <a:endParaRPr kumimoji="0" lang="en-US" altLang="zh-TW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776605" lvl="2" indent="-320675"/>
            <a:r>
              <a:rPr kumimoji="0"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6 </a:t>
            </a:r>
            <a:r>
              <a:rPr kumimoji="0"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male and 7 female </a:t>
            </a:r>
            <a:r>
              <a:rPr kumimoji="0"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participants</a:t>
            </a:r>
          </a:p>
          <a:p>
            <a:pPr marL="90170" lvl="1" indent="0">
              <a:buNone/>
            </a:pPr>
            <a:endParaRPr kumimoji="0" lang="zh-TW" altLang="en-US" dirty="0">
              <a:latin typeface="Bookman Old Style" charset="0"/>
              <a:ea typeface="新細明體" charset="0"/>
            </a:endParaRPr>
          </a:p>
          <a:p>
            <a:r>
              <a:rPr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Mini-corpus of videotaped talk-in-interaction</a:t>
            </a:r>
          </a:p>
          <a:p>
            <a:pPr marL="776605" lvl="2" indent="-320675"/>
            <a:r>
              <a:rPr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Collected from 2005 to 2010</a:t>
            </a:r>
          </a:p>
          <a:p>
            <a:pPr marL="776605" lvl="2" indent="-320675"/>
            <a:r>
              <a:rPr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two  one-hour clips 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(two hours in total</a:t>
            </a:r>
            <a:r>
              <a:rPr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)</a:t>
            </a:r>
            <a:endParaRPr lang="en-US" altLang="zh-TW" dirty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776605" lvl="2" indent="-320675"/>
            <a:r>
              <a:rPr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2 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male and </a:t>
            </a:r>
            <a:r>
              <a:rPr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6 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female </a:t>
            </a:r>
            <a:r>
              <a:rPr lang="en-US" altLang="zh-TW" dirty="0" smtClean="0">
                <a:latin typeface="Bookman Old Style" charset="0"/>
                <a:ea typeface="Bookman Old Style" charset="0"/>
                <a:cs typeface="Bookman Old Style" charset="0"/>
              </a:rPr>
              <a:t>participants</a:t>
            </a:r>
            <a:endParaRPr lang="en-US" altLang="zh-TW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8078D27-7952-8D42-93C1-71D3763B3D5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圖片 5" descr="Macintosh HD:Users:MacBookAir:Dropbox:所有研究相關:論文發表(會議,期刊及書籍):期刊/書籍論文投稿:2015.01 Multimodalty in Chinese Interaction:Paper Writing:multimodality圖片處理:01 她男朋友在工作了是不是:螢幕快照 他們是還在唸書還是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047">
            <a:off x="6668579" y="4836325"/>
            <a:ext cx="1574001" cy="92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螢幕快照 2016-06-24 上午5.49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61" y="5648960"/>
            <a:ext cx="1426682" cy="891676"/>
          </a:xfrm>
          <a:prstGeom prst="rect">
            <a:avLst/>
          </a:prstGeom>
        </p:spPr>
      </p:pic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271963"/>
            <a:ext cx="7491378" cy="453958"/>
          </a:xfrm>
        </p:spPr>
        <p:txBody>
          <a:bodyPr/>
          <a:lstStyle/>
          <a:p>
            <a:endParaRPr kumimoji="1"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-US" altLang="zh-TW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 Conference on Chinese Spoken Corpora 2016, Rice University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886566" y="1898497"/>
            <a:ext cx="2324542" cy="1675348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w Cen MT" charset="0"/>
                <a:ea typeface="微軟正黑體" charset="0"/>
                <a:cs typeface="微軟正黑體" charset="0"/>
              </a:rPr>
              <a:t>Why reactive expressions?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92030"/>
            <a:ext cx="7620000" cy="2052430"/>
          </a:xfrm>
        </p:spPr>
        <p:txBody>
          <a:bodyPr/>
          <a:lstStyle/>
          <a:p>
            <a:r>
              <a:rPr kumimoji="1" lang="en-US" altLang="zh-TW" dirty="0" smtClean="0"/>
              <a:t>Reactive expressions are believed to be manageable in size and a good  starting point to understand listener responses.</a:t>
            </a:r>
          </a:p>
          <a:p>
            <a:r>
              <a:rPr kumimoji="1" lang="en-US" altLang="zh-TW" dirty="0" smtClean="0"/>
              <a:t>In data analysis, some cases involving repetitions are also included and considered.</a:t>
            </a:r>
            <a:endParaRPr kumimoji="1"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CFE0-FEBA-1348-B5AF-B78BFEE2B5CE}" type="slidenum">
              <a:rPr kumimoji="1" lang="zh-TW" altLang="en-US" smtClean="0"/>
              <a:t>12</a:t>
            </a:fld>
            <a:endParaRPr kumimoji="1" lang="zh-TW" altLang="en-US"/>
          </a:p>
        </p:txBody>
      </p:sp>
      <p:sp>
        <p:nvSpPr>
          <p:cNvPr id="6" name="頁尾版面配置區 5"/>
          <p:cNvSpPr txBox="1">
            <a:spLocks/>
          </p:cNvSpPr>
          <p:nvPr/>
        </p:nvSpPr>
        <p:spPr>
          <a:xfrm>
            <a:off x="457200" y="6271963"/>
            <a:ext cx="7491378" cy="45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TW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TW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-US" altLang="zh-TW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kumimoji="1" lang="en-US" altLang="zh-TW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International Conference on Chinese Spoken Corpora 2016, Rice University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圖片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7"/>
            <a:ext cx="7620000" cy="23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字方塊 8"/>
          <p:cNvSpPr txBox="1"/>
          <p:nvPr/>
        </p:nvSpPr>
        <p:spPr>
          <a:xfrm>
            <a:off x="5211108" y="3573845"/>
            <a:ext cx="28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Clancy et al. 1996: p. 370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38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zh-TW" dirty="0" smtClean="0">
                <a:latin typeface="Tw Cen MT" charset="0"/>
                <a:ea typeface="微軟正黑體" charset="0"/>
                <a:cs typeface="微軟正黑體" charset="0"/>
              </a:rPr>
              <a:t>Defining </a:t>
            </a:r>
            <a:r>
              <a:rPr lang="en-US" altLang="zh-TW" dirty="0">
                <a:latin typeface="Tw Cen MT" charset="0"/>
                <a:ea typeface="微軟正黑體" charset="0"/>
                <a:cs typeface="微軟正黑體" charset="0"/>
              </a:rPr>
              <a:t>reactive </a:t>
            </a:r>
            <a:r>
              <a:rPr lang="en-US" altLang="zh-TW" dirty="0" smtClean="0">
                <a:latin typeface="Tw Cen MT" charset="0"/>
                <a:ea typeface="微軟正黑體" charset="0"/>
                <a:cs typeface="微軟正黑體" charset="0"/>
              </a:rPr>
              <a:t>expressions</a:t>
            </a:r>
            <a:endParaRPr kumimoji="0" lang="zh-TW" altLang="en-US" dirty="0">
              <a:latin typeface="Tw Cen MT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7431123" cy="4634054"/>
          </a:xfrm>
        </p:spPr>
        <p:txBody>
          <a:bodyPr>
            <a:normAutofit/>
          </a:bodyPr>
          <a:lstStyle/>
          <a:p>
            <a:pPr eaLnBrk="1" hangingPunct="1"/>
            <a:endParaRPr kumimoji="0" lang="en-US" altLang="zh-TW" sz="2600" dirty="0">
              <a:latin typeface="Bookman Old Style" charset="0"/>
              <a:cs typeface="Bookman Old Style" charset="0"/>
            </a:endParaRPr>
          </a:p>
          <a:p>
            <a:pPr marL="23495" indent="-320675">
              <a:lnSpc>
                <a:spcPct val="90000"/>
              </a:lnSpc>
            </a:pPr>
            <a:r>
              <a:rPr lang="en-US" altLang="zh-TW" sz="2000" dirty="0">
                <a:latin typeface="Bookman Old Style" charset="0"/>
                <a:ea typeface="Bookman Old Style" charset="0"/>
                <a:cs typeface="Bookman Old Style" charset="0"/>
              </a:rPr>
              <a:t>Deng (2008) </a:t>
            </a:r>
            <a:r>
              <a:rPr lang="en-US" altLang="zh-TW" sz="2000" dirty="0" smtClean="0">
                <a:latin typeface="Bookman Old Style" charset="0"/>
                <a:ea typeface="Bookman Old Style" charset="0"/>
                <a:cs typeface="Bookman Old Style" charset="0"/>
              </a:rPr>
              <a:t>defines reactive expressions as </a:t>
            </a:r>
            <a:r>
              <a:rPr lang="en-US" sz="2000" dirty="0" smtClean="0">
                <a:latin typeface="Bookman Old Style" charset="0"/>
                <a:ea typeface="Bookman Old Style" charset="0"/>
                <a:cs typeface="Bookman Old Style" charset="0"/>
              </a:rPr>
              <a:t>“</a:t>
            </a:r>
            <a:r>
              <a:rPr lang="en-US" altLang="zh-TW" sz="2000" dirty="0">
                <a:latin typeface="Bookman Old Style" charset="0"/>
                <a:ea typeface="Bookman Old Style" charset="0"/>
                <a:cs typeface="Bookman Old Style" charset="0"/>
              </a:rPr>
              <a:t>a short free-standing or turn-incipient lexical phrase or word, or an assessment-type non-lexical form, produced by a recipient in reaction to the speaker</a:t>
            </a:r>
            <a:r>
              <a:rPr lang="en-US" sz="2000" dirty="0">
                <a:latin typeface="Bookman Old Style" charset="0"/>
                <a:ea typeface="Bookman Old Style" charset="0"/>
                <a:cs typeface="Bookman Old Style" charset="0"/>
              </a:rPr>
              <a:t>’</a:t>
            </a:r>
            <a:r>
              <a:rPr lang="en-US" altLang="zh-TW" sz="2000" dirty="0">
                <a:latin typeface="Bookman Old Style" charset="0"/>
                <a:ea typeface="Bookman Old Style" charset="0"/>
                <a:cs typeface="Bookman Old Style" charset="0"/>
              </a:rPr>
              <a:t>s talk</a:t>
            </a:r>
            <a:r>
              <a:rPr lang="en-US" sz="2000" dirty="0">
                <a:latin typeface="Bookman Old Style" charset="0"/>
                <a:ea typeface="Bookman Old Style" charset="0"/>
                <a:cs typeface="Bookman Old Style" charset="0"/>
              </a:rPr>
              <a:t>” (p.310</a:t>
            </a:r>
            <a:r>
              <a:rPr lang="en-US" sz="2000" dirty="0" smtClean="0">
                <a:latin typeface="Bookman Old Style" charset="0"/>
                <a:ea typeface="Bookman Old Style" charset="0"/>
                <a:cs typeface="Bookman Old Style" charset="0"/>
              </a:rPr>
              <a:t>).</a:t>
            </a:r>
          </a:p>
          <a:p>
            <a:pPr marL="23495" indent="-320675">
              <a:lnSpc>
                <a:spcPct val="90000"/>
              </a:lnSpc>
            </a:pPr>
            <a:endParaRPr lang="en-US" sz="2000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23495" indent="-320675">
              <a:lnSpc>
                <a:spcPct val="90000"/>
              </a:lnSpc>
            </a:pPr>
            <a:r>
              <a:rPr lang="en-US" sz="2000" dirty="0" smtClean="0">
                <a:latin typeface="Bookman Old Style" charset="0"/>
                <a:ea typeface="Bookman Old Style" charset="0"/>
                <a:cs typeface="Bookman Old Style" charset="0"/>
              </a:rPr>
              <a:t>Some tokens (</a:t>
            </a:r>
            <a:r>
              <a:rPr lang="en-US" sz="2000" i="1" dirty="0" err="1" smtClean="0">
                <a:latin typeface="Bookman Old Style" charset="0"/>
                <a:ea typeface="Bookman Old Style" charset="0"/>
                <a:cs typeface="Bookman Old Style" charset="0"/>
              </a:rPr>
              <a:t>shi</a:t>
            </a:r>
            <a:r>
              <a:rPr lang="en-US" sz="2000" dirty="0" smtClean="0">
                <a:latin typeface="Bookman Old Style" charset="0"/>
                <a:ea typeface="Bookman Old Style" charset="0"/>
                <a:cs typeface="Bookman Old Style" charset="0"/>
              </a:rPr>
              <a:t> and </a:t>
            </a:r>
            <a:r>
              <a:rPr lang="en-US" sz="2000" i="1" dirty="0" smtClean="0">
                <a:latin typeface="Bookman Old Style" charset="0"/>
                <a:ea typeface="Bookman Old Style" charset="0"/>
                <a:cs typeface="Bookman Old Style" charset="0"/>
              </a:rPr>
              <a:t>dui</a:t>
            </a:r>
            <a:r>
              <a:rPr lang="en-US" sz="2000" dirty="0" smtClean="0">
                <a:latin typeface="Bookman Old Style" charset="0"/>
                <a:ea typeface="Bookman Old Style" charset="0"/>
                <a:cs typeface="Bookman Old Style" charset="0"/>
              </a:rPr>
              <a:t> for example) are responses to questions as well.</a:t>
            </a:r>
          </a:p>
          <a:p>
            <a:pPr marL="23495" indent="-320675">
              <a:lnSpc>
                <a:spcPct val="90000"/>
              </a:lnSpc>
            </a:pPr>
            <a:endParaRPr lang="en-US" sz="2000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23495" indent="-320675">
              <a:lnSpc>
                <a:spcPct val="90000"/>
              </a:lnSpc>
            </a:pPr>
            <a:r>
              <a:rPr lang="en-US" sz="2000" dirty="0" smtClean="0">
                <a:latin typeface="Bookman Old Style" charset="0"/>
                <a:ea typeface="Bookman Old Style" charset="0"/>
                <a:cs typeface="Bookman Old Style" charset="0"/>
              </a:rPr>
              <a:t>Reactive expressions are specifically defined as “</a:t>
            </a:r>
            <a:r>
              <a:rPr lang="en-US" altLang="zh-TW" sz="2000" dirty="0" smtClean="0">
                <a:latin typeface="Bookman Old Style" charset="0"/>
                <a:ea typeface="Bookman Old Style" charset="0"/>
                <a:cs typeface="Bookman Old Style" charset="0"/>
              </a:rPr>
              <a:t>a </a:t>
            </a:r>
            <a:r>
              <a:rPr lang="en-US" altLang="zh-TW" sz="2000" dirty="0">
                <a:latin typeface="Bookman Old Style" charset="0"/>
                <a:ea typeface="Bookman Old Style" charset="0"/>
                <a:cs typeface="Bookman Old Style" charset="0"/>
              </a:rPr>
              <a:t>short free-standing or turn-incipient lexical phrase or word, or an assessment-type non-lexical form, produced by a </a:t>
            </a:r>
            <a:r>
              <a:rPr lang="en-US" altLang="zh-TW" sz="2000" i="1" dirty="0">
                <a:solidFill>
                  <a:srgbClr val="FF6600"/>
                </a:solidFill>
                <a:latin typeface="Bookman Old Style" charset="0"/>
                <a:ea typeface="Bookman Old Style" charset="0"/>
                <a:cs typeface="Bookman Old Style" charset="0"/>
              </a:rPr>
              <a:t>recipient in reaction to the speaker’s </a:t>
            </a:r>
            <a:r>
              <a:rPr lang="en-US" altLang="zh-TW" sz="2000" i="1" dirty="0" smtClean="0">
                <a:solidFill>
                  <a:srgbClr val="FF6600"/>
                </a:solidFill>
                <a:latin typeface="Bookman Old Style" charset="0"/>
                <a:ea typeface="Bookman Old Style" charset="0"/>
                <a:cs typeface="Bookman Old Style" charset="0"/>
              </a:rPr>
              <a:t>announcements, news delivery, </a:t>
            </a:r>
            <a:r>
              <a:rPr lang="en-US" altLang="zh-TW" sz="2000" i="1" dirty="0" err="1" smtClean="0">
                <a:solidFill>
                  <a:srgbClr val="FF6600"/>
                </a:solidFill>
                <a:latin typeface="Bookman Old Style" charset="0"/>
                <a:ea typeface="Bookman Old Style" charset="0"/>
                <a:cs typeface="Bookman Old Style" charset="0"/>
              </a:rPr>
              <a:t>tellings</a:t>
            </a:r>
            <a:r>
              <a:rPr lang="en-US" altLang="zh-TW" sz="2000" i="1" dirty="0" smtClean="0">
                <a:solidFill>
                  <a:srgbClr val="FF6600"/>
                </a:solidFill>
                <a:latin typeface="Bookman Old Style" charset="0"/>
                <a:ea typeface="Bookman Old Style" charset="0"/>
                <a:cs typeface="Bookman Old Style" charset="0"/>
              </a:rPr>
              <a:t> or opinion display</a:t>
            </a:r>
            <a:r>
              <a:rPr lang="en-US" altLang="zh-TW" sz="2000" dirty="0" smtClean="0">
                <a:latin typeface="Bookman Old Style" charset="0"/>
                <a:ea typeface="Bookman Old Style" charset="0"/>
                <a:cs typeface="Bookman Old Style" charset="0"/>
              </a:rPr>
              <a:t>. </a:t>
            </a:r>
            <a:r>
              <a:rPr lang="en-US" altLang="zh-TW" sz="2000" dirty="0" smtClean="0">
                <a:solidFill>
                  <a:srgbClr val="0000FF"/>
                </a:solidFill>
                <a:latin typeface="Bookman Old Style" charset="0"/>
                <a:ea typeface="Bookman Old Style" charset="0"/>
                <a:cs typeface="Bookman Old Style" charset="0"/>
              </a:rPr>
              <a:t>Question-answer pairs are excluded for this analysis.</a:t>
            </a:r>
            <a:endParaRPr kumimoji="0" lang="en-US" altLang="zh-TW" sz="3000" dirty="0" smtClean="0">
              <a:solidFill>
                <a:srgbClr val="0000FF"/>
              </a:solidFill>
              <a:latin typeface="Bookman Old Style" charset="0"/>
              <a:ea typeface="新細明體" charset="0"/>
            </a:endParaRPr>
          </a:p>
          <a:p>
            <a:pPr indent="-320675"/>
            <a:endParaRPr kumimoji="0" lang="zh-TW" altLang="en-US" sz="3000" dirty="0">
              <a:latin typeface="Bookman Old Style" charset="0"/>
              <a:ea typeface="新細明體" charset="0"/>
            </a:endParaRPr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9pPr>
          </a:lstStyle>
          <a:p>
            <a:fld id="{82223C79-625B-294F-841C-2BB3AEBE528F}" type="datetime1">
              <a:rPr kumimoji="0" lang="zh-TW" altLang="en-US" sz="1400">
                <a:solidFill>
                  <a:schemeClr val="tx2"/>
                </a:solidFill>
              </a:rPr>
              <a:pPr/>
              <a:t>2016/8/11</a:t>
            </a:fld>
            <a:endParaRPr kumimoji="0" lang="en-US" altLang="zh-TW" sz="14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337DCF4-E000-CC4D-8BEA-177B360BE68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>
                <a:latin typeface="Tw Cen MT" charset="0"/>
                <a:ea typeface="微軟正黑體" charset="0"/>
                <a:cs typeface="微軟正黑體" charset="0"/>
              </a:rPr>
              <a:t>Identifying reactive expressions</a:t>
            </a:r>
            <a:br>
              <a:rPr lang="en-US" altLang="zh-TW" dirty="0" smtClean="0">
                <a:latin typeface="Tw Cen MT" charset="0"/>
                <a:ea typeface="微軟正黑體" charset="0"/>
                <a:cs typeface="微軟正黑體" charset="0"/>
              </a:rPr>
            </a:br>
            <a:r>
              <a:rPr lang="en-US" altLang="zh-TW" dirty="0" smtClean="0">
                <a:latin typeface="Tw Cen MT" charset="0"/>
                <a:ea typeface="微軟正黑體" charset="0"/>
                <a:cs typeface="微軟正黑體" charset="0"/>
              </a:rPr>
              <a:t>Example 1</a:t>
            </a:r>
            <a:endParaRPr lang="zh-TW" altLang="en-US" dirty="0">
              <a:latin typeface="Tw Cen MT" charset="0"/>
              <a:ea typeface="微軟正黑體" charset="0"/>
              <a:cs typeface="微軟正黑體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271963"/>
            <a:ext cx="7491378" cy="453958"/>
          </a:xfrm>
        </p:spPr>
        <p:txBody>
          <a:bodyPr/>
          <a:lstStyle/>
          <a:p>
            <a:endParaRPr kumimoji="1"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-US" altLang="zh-TW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 Conference on Chinese Spoken Corpora 2016, Rice University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67AFEA6-FC71-6445-B8CA-FA660D6B73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612775" y="1950024"/>
            <a:ext cx="7485063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001 Anne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:	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	</a:t>
            </a:r>
            <a:r>
              <a:rPr lang="zh-TW" altLang="en-US" sz="2000" dirty="0" smtClean="0">
                <a:latin typeface="Courier New" charset="0"/>
                <a:ea typeface="微軟正黑體" charset="0"/>
                <a:cs typeface="微軟正黑體" charset="0"/>
              </a:rPr>
              <a:t>喔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,</a:t>
            </a:r>
            <a:r>
              <a:rPr lang="zh-TW" altLang="en-US" sz="2000" dirty="0">
                <a:latin typeface="Courier New" charset="0"/>
                <a:ea typeface="微軟正黑體" charset="0"/>
                <a:cs typeface="微軟正黑體" charset="0"/>
              </a:rPr>
              <a:t>我覺得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-</a:t>
            </a:r>
            <a:r>
              <a:rPr lang="zh-TW" altLang="en-US" sz="2000" dirty="0">
                <a:latin typeface="Courier New" charset="0"/>
                <a:ea typeface="微軟正黑體" charset="0"/>
                <a:cs typeface="微軟正黑體" charset="0"/>
              </a:rPr>
              <a:t>我沒有去</a:t>
            </a:r>
            <a:r>
              <a:rPr lang="zh-CN" altLang="en-US" sz="2000" dirty="0">
                <a:latin typeface="Courier New" charset="0"/>
                <a:ea typeface="微軟正黑體" charset="0"/>
                <a:cs typeface="微軟正黑體" charset="0"/>
              </a:rPr>
              <a:t>那個公園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.</a:t>
            </a:r>
            <a:endParaRPr lang="zh-TW" altLang="en-US" sz="2000" dirty="0">
              <a:latin typeface="Courier New" charset="0"/>
              <a:ea typeface="微軟正黑體" charset="0"/>
              <a:cs typeface="微軟正黑體" charset="0"/>
            </a:endParaRPr>
          </a:p>
          <a:p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         	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	(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0.3)</a:t>
            </a:r>
            <a:endParaRPr lang="zh-TW" altLang="en-US" sz="2000" dirty="0">
              <a:latin typeface="Courier New" charset="0"/>
              <a:ea typeface="微軟正黑體" charset="0"/>
              <a:cs typeface="微軟正黑體" charset="0"/>
            </a:endParaRPr>
          </a:p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002 Iris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:</a:t>
            </a:r>
            <a:r>
              <a:rPr lang="en-US" altLang="zh-TW" sz="2000" dirty="0">
                <a:solidFill>
                  <a:srgbClr val="FF0000"/>
                </a:solidFill>
                <a:latin typeface="Courier New" charset="0"/>
                <a:ea typeface="微軟正黑體" charset="0"/>
                <a:cs typeface="微軟正黑體" charset="0"/>
              </a:rPr>
              <a:t> </a:t>
            </a:r>
            <a:r>
              <a:rPr lang="en-US" altLang="zh-TW" sz="2000" b="1" dirty="0">
                <a:solidFill>
                  <a:srgbClr val="FF6600"/>
                </a:solidFill>
                <a:latin typeface="Courier New" charset="0"/>
                <a:ea typeface="微軟正黑體" charset="0"/>
                <a:cs typeface="微軟正黑體" charset="0"/>
                <a:sym typeface="Wingdings" charset="0"/>
              </a:rPr>
              <a:t></a:t>
            </a:r>
            <a:r>
              <a:rPr lang="en-US" altLang="zh-TW" sz="2000" b="1" dirty="0">
                <a:solidFill>
                  <a:srgbClr val="0000FF"/>
                </a:solidFill>
                <a:latin typeface="Courier New" charset="0"/>
                <a:ea typeface="微軟正黑體" charset="0"/>
                <a:cs typeface="微軟正黑體" charset="0"/>
                <a:sym typeface="Wingdings" charset="0"/>
              </a:rPr>
              <a:t>		</a:t>
            </a:r>
            <a:r>
              <a:rPr lang="zh-TW" altLang="en-US" sz="2000" b="1" dirty="0">
                <a:solidFill>
                  <a:srgbClr val="FF6600"/>
                </a:solidFill>
                <a:latin typeface="Courier New" charset="0"/>
                <a:ea typeface="微軟正黑體" charset="0"/>
                <a:cs typeface="微軟正黑體" charset="0"/>
              </a:rPr>
              <a:t>喔</a:t>
            </a:r>
            <a:r>
              <a:rPr lang="en-US" altLang="zh-TW" sz="2000" b="1" dirty="0">
                <a:solidFill>
                  <a:srgbClr val="FF6600"/>
                </a:solidFill>
                <a:latin typeface="Courier New" charset="0"/>
                <a:ea typeface="微軟正黑體" charset="0"/>
                <a:cs typeface="微軟正黑體" charset="0"/>
              </a:rPr>
              <a:t>,</a:t>
            </a:r>
            <a:r>
              <a:rPr lang="zh-TW" altLang="en-US" sz="2000" b="1" dirty="0">
                <a:solidFill>
                  <a:srgbClr val="000000"/>
                </a:solidFill>
                <a:latin typeface="Courier New" charset="0"/>
                <a:ea typeface="微軟正黑體" charset="0"/>
                <a:cs typeface="微軟正黑體" charset="0"/>
              </a:rPr>
              <a:t>你沒去嗎</a:t>
            </a:r>
            <a:r>
              <a:rPr lang="en-US" altLang="zh-TW" sz="2000" dirty="0">
                <a:solidFill>
                  <a:srgbClr val="000000"/>
                </a:solidFill>
                <a:latin typeface="Courier New" charset="0"/>
                <a:ea typeface="微軟正黑體" charset="0"/>
                <a:cs typeface="微軟正黑體" charset="0"/>
              </a:rPr>
              <a:t>.</a:t>
            </a:r>
            <a:endParaRPr lang="zh-TW" altLang="en-US" sz="2000" dirty="0">
              <a:solidFill>
                <a:srgbClr val="000000"/>
              </a:solidFill>
              <a:latin typeface="Courier New" charset="0"/>
              <a:ea typeface="微軟正黑體" charset="0"/>
              <a:cs typeface="微軟正黑體" charset="0"/>
            </a:endParaRPr>
          </a:p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003 Anne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: </a:t>
            </a:r>
            <a:r>
              <a:rPr lang="en-US" altLang="zh-TW" sz="2000" b="1" dirty="0" smtClean="0">
                <a:solidFill>
                  <a:srgbClr val="0000FF"/>
                </a:solidFill>
                <a:latin typeface="Courier New" charset="0"/>
                <a:ea typeface="微軟正黑體" charset="0"/>
                <a:cs typeface="微軟正黑體" charset="0"/>
                <a:sym typeface="Wingdings" charset="0"/>
              </a:rPr>
              <a:t>	</a:t>
            </a:r>
            <a:r>
              <a:rPr lang="en-US" altLang="zh-TW" sz="2000" b="1" dirty="0">
                <a:solidFill>
                  <a:srgbClr val="0000FF"/>
                </a:solidFill>
                <a:latin typeface="Courier New" charset="0"/>
                <a:ea typeface="微軟正黑體" charset="0"/>
                <a:cs typeface="微軟正黑體" charset="0"/>
              </a:rPr>
              <a:t>	mm.</a:t>
            </a:r>
            <a:endParaRPr lang="zh-TW" altLang="en-US" sz="2000" b="1" dirty="0">
              <a:solidFill>
                <a:srgbClr val="0000FF"/>
              </a:solidFill>
              <a:latin typeface="Courier New" charset="0"/>
              <a:ea typeface="微軟正黑體" charset="0"/>
              <a:cs typeface="微軟正黑體" charset="0"/>
            </a:endParaRPr>
          </a:p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004 Jack: </a:t>
            </a:r>
            <a:r>
              <a:rPr lang="en-US" altLang="zh-TW" sz="2000" b="1" dirty="0" smtClean="0">
                <a:solidFill>
                  <a:srgbClr val="FF6600"/>
                </a:solidFill>
                <a:latin typeface="Courier New" charset="0"/>
                <a:ea typeface="微軟正黑體" charset="0"/>
                <a:cs typeface="微軟正黑體" charset="0"/>
                <a:sym typeface="Wingdings" charset="0"/>
              </a:rPr>
              <a:t>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	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	</a:t>
            </a:r>
            <a:r>
              <a:rPr lang="zh-TW" altLang="en-US" sz="2000" b="1" dirty="0" smtClean="0">
                <a:solidFill>
                  <a:srgbClr val="FF6600"/>
                </a:solidFill>
                <a:latin typeface="Courier New" charset="0"/>
                <a:ea typeface="微軟正黑體" charset="0"/>
                <a:cs typeface="微軟正黑體" charset="0"/>
              </a:rPr>
              <a:t>喔</a:t>
            </a:r>
            <a:r>
              <a:rPr lang="en-US" altLang="zh-TW" sz="2000" b="1" dirty="0">
                <a:solidFill>
                  <a:srgbClr val="FF6600"/>
                </a:solidFill>
                <a:latin typeface="Courier New" charset="0"/>
                <a:ea typeface="微軟正黑體" charset="0"/>
                <a:cs typeface="微軟正黑體" charset="0"/>
              </a:rPr>
              <a:t>,</a:t>
            </a:r>
            <a:r>
              <a:rPr lang="zh-CN" altLang="en-US" sz="2000" b="1" dirty="0">
                <a:latin typeface="Courier New" charset="0"/>
                <a:ea typeface="微軟正黑體" charset="0"/>
                <a:cs typeface="微軟正黑體" charset="0"/>
              </a:rPr>
              <a:t>那個公園</a:t>
            </a:r>
            <a:r>
              <a:rPr lang="zh-TW" altLang="en-US" sz="2000" b="1" dirty="0">
                <a:latin typeface="Courier New" charset="0"/>
                <a:ea typeface="微軟正黑體" charset="0"/>
                <a:cs typeface="微軟正黑體" charset="0"/>
              </a:rPr>
              <a:t>沒什麼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.</a:t>
            </a:r>
            <a:r>
              <a:rPr lang="en-US" altLang="zh-TW" sz="2000" dirty="0" err="1">
                <a:latin typeface="Courier New" charset="0"/>
                <a:ea typeface="微軟正黑體" charset="0"/>
                <a:cs typeface="微軟正黑體" charset="0"/>
              </a:rPr>
              <a:t>ehuh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[</a:t>
            </a:r>
            <a:r>
              <a:rPr lang="en-US" altLang="zh-TW" sz="2000" dirty="0" err="1">
                <a:latin typeface="Courier New" charset="0"/>
                <a:ea typeface="微軟正黑體" charset="0"/>
                <a:cs typeface="微軟正黑體" charset="0"/>
              </a:rPr>
              <a:t>hhh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.</a:t>
            </a:r>
            <a:endParaRPr lang="zh-TW" altLang="en-US" sz="2000" dirty="0">
              <a:latin typeface="Courier New" charset="0"/>
              <a:ea typeface="微軟正黑體" charset="0"/>
              <a:cs typeface="微軟正黑體" charset="0"/>
            </a:endParaRPr>
          </a:p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005 Anne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: </a:t>
            </a:r>
            <a:r>
              <a:rPr lang="en-US" altLang="zh-TW" sz="2000" b="1" dirty="0">
                <a:solidFill>
                  <a:srgbClr val="FF0000"/>
                </a:solidFill>
                <a:latin typeface="Courier New" charset="0"/>
                <a:ea typeface="微軟正黑體" charset="0"/>
                <a:cs typeface="微軟正黑體" charset="0"/>
                <a:sym typeface="Wingdings" charset="0"/>
              </a:rPr>
              <a:t>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                       </a:t>
            </a:r>
            <a:r>
              <a:rPr lang="en-US" altLang="zh-TW" sz="2000" b="1" dirty="0" smtClean="0">
                <a:latin typeface="Courier New" charset="0"/>
                <a:ea typeface="微軟正黑體" charset="0"/>
                <a:cs typeface="微軟正黑體" charset="0"/>
              </a:rPr>
              <a:t>[</a:t>
            </a:r>
            <a:r>
              <a:rPr lang="en-US" altLang="zh-TW" sz="2000" b="1" dirty="0">
                <a:solidFill>
                  <a:srgbClr val="FF6600"/>
                </a:solidFill>
                <a:latin typeface="Courier New" charset="0"/>
                <a:ea typeface="微軟正黑體" charset="0"/>
                <a:cs typeface="微軟正黑體" charset="0"/>
              </a:rPr>
              <a:t>↑en,</a:t>
            </a:r>
            <a:r>
              <a:rPr lang="zh-TW" altLang="en-US" sz="2000" b="1" dirty="0">
                <a:solidFill>
                  <a:srgbClr val="FF0000"/>
                </a:solidFill>
                <a:latin typeface="Courier New" charset="0"/>
                <a:ea typeface="微軟正黑體" charset="0"/>
                <a:cs typeface="微軟正黑體" charset="0"/>
              </a:rPr>
              <a:t>真的嗎</a:t>
            </a:r>
            <a:r>
              <a:rPr lang="en-US" altLang="zh-TW" sz="2000" b="1" dirty="0">
                <a:solidFill>
                  <a:srgbClr val="FF0000"/>
                </a:solidFill>
                <a:latin typeface="Courier New" charset="0"/>
                <a:ea typeface="微軟正黑體" charset="0"/>
                <a:cs typeface="微軟正黑體" charset="0"/>
              </a:rPr>
              <a:t>.</a:t>
            </a:r>
            <a:endParaRPr lang="zh-TW" altLang="en-US" sz="2000" b="1" dirty="0">
              <a:solidFill>
                <a:srgbClr val="FF0000"/>
              </a:solidFill>
              <a:latin typeface="Courier New" charset="0"/>
              <a:ea typeface="微軟正黑體" charset="0"/>
              <a:cs typeface="微軟正黑體" charset="0"/>
            </a:endParaRPr>
          </a:p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006 Iris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:	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	=</a:t>
            </a:r>
            <a:r>
              <a:rPr lang="zh-TW" altLang="en-US" sz="2000" dirty="0">
                <a:latin typeface="Courier New" charset="0"/>
                <a:ea typeface="微軟正黑體" charset="0"/>
                <a:cs typeface="微軟正黑體" charset="0"/>
              </a:rPr>
              <a:t>聽說還蠻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[</a:t>
            </a:r>
            <a:r>
              <a:rPr lang="zh-TW" altLang="en-US" sz="2000" dirty="0">
                <a:latin typeface="Courier New" charset="0"/>
                <a:ea typeface="微軟正黑體" charset="0"/>
                <a:cs typeface="微軟正黑體" charset="0"/>
              </a:rPr>
              <a:t>漂亮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.</a:t>
            </a:r>
            <a:endParaRPr lang="zh-TW" altLang="en-US" sz="2000" dirty="0">
              <a:latin typeface="Courier New" charset="0"/>
              <a:ea typeface="微軟正黑體" charset="0"/>
              <a:cs typeface="微軟正黑體" charset="0"/>
            </a:endParaRPr>
          </a:p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007 Bill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: </a:t>
            </a:r>
            <a:r>
              <a:rPr lang="en-US" altLang="zh-TW" sz="2000" b="1" dirty="0">
                <a:solidFill>
                  <a:srgbClr val="008000"/>
                </a:solidFill>
                <a:latin typeface="Courier New" charset="0"/>
                <a:ea typeface="微軟正黑體" charset="0"/>
                <a:cs typeface="微軟正黑體" charset="0"/>
                <a:sym typeface="Wingdings" charset="0"/>
              </a:rPr>
              <a:t>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           </a:t>
            </a:r>
            <a:r>
              <a:rPr lang="en-US" altLang="zh-TW" sz="2000" b="1" dirty="0" smtClean="0">
                <a:solidFill>
                  <a:srgbClr val="008000"/>
                </a:solidFill>
                <a:latin typeface="Courier New" charset="0"/>
                <a:ea typeface="微軟正黑體" charset="0"/>
                <a:cs typeface="微軟正黑體" charset="0"/>
              </a:rPr>
              <a:t>[</a:t>
            </a:r>
            <a:r>
              <a:rPr lang="zh-TW" altLang="en-US" sz="2000" b="1" dirty="0">
                <a:solidFill>
                  <a:srgbClr val="008000"/>
                </a:solidFill>
                <a:latin typeface="Courier New" charset="0"/>
                <a:ea typeface="微軟正黑體" charset="0"/>
                <a:cs typeface="微軟正黑體" charset="0"/>
              </a:rPr>
              <a:t>不好看</a:t>
            </a:r>
            <a:r>
              <a:rPr lang="en-US" altLang="zh-TW" sz="2000" b="1" dirty="0">
                <a:solidFill>
                  <a:srgbClr val="008000"/>
                </a:solidFill>
                <a:latin typeface="Courier New" charset="0"/>
                <a:ea typeface="微軟正黑體" charset="0"/>
                <a:cs typeface="微軟正黑體" charset="0"/>
              </a:rPr>
              <a:t>.</a:t>
            </a:r>
          </a:p>
          <a:p>
            <a:r>
              <a:rPr lang="en-US" altLang="zh-TW" sz="2000" dirty="0" smtClean="0">
                <a:solidFill>
                  <a:srgbClr val="000000"/>
                </a:solidFill>
                <a:latin typeface="Courier New" charset="0"/>
                <a:ea typeface="微軟正黑體" charset="0"/>
                <a:cs typeface="微軟正黑體" charset="0"/>
              </a:rPr>
              <a:t>008 Iris</a:t>
            </a:r>
            <a:r>
              <a:rPr lang="en-US" altLang="zh-TW" sz="2000" dirty="0">
                <a:solidFill>
                  <a:srgbClr val="000000"/>
                </a:solidFill>
                <a:latin typeface="Courier New" charset="0"/>
                <a:ea typeface="微軟正黑體" charset="0"/>
                <a:cs typeface="微軟正黑體" charset="0"/>
              </a:rPr>
              <a:t>:</a:t>
            </a:r>
            <a:r>
              <a:rPr lang="en-US" altLang="zh-TW" sz="2000" dirty="0">
                <a:solidFill>
                  <a:srgbClr val="FF0000"/>
                </a:solidFill>
                <a:latin typeface="Courier New" charset="0"/>
                <a:ea typeface="微軟正黑體" charset="0"/>
                <a:cs typeface="微軟正黑體" charset="0"/>
              </a:rPr>
              <a:t> </a:t>
            </a:r>
            <a:r>
              <a:rPr lang="en-US" altLang="zh-TW" sz="2000" b="1" dirty="0">
                <a:solidFill>
                  <a:srgbClr val="660066"/>
                </a:solidFill>
                <a:latin typeface="Courier New" charset="0"/>
                <a:ea typeface="微軟正黑體" charset="0"/>
                <a:cs typeface="微軟正黑體" charset="0"/>
                <a:sym typeface="Wingdings" charset="0"/>
              </a:rPr>
              <a:t>	</a:t>
            </a:r>
            <a:r>
              <a:rPr lang="en-US" altLang="zh-TW" sz="2000" b="1" dirty="0" smtClean="0">
                <a:solidFill>
                  <a:srgbClr val="660066"/>
                </a:solidFill>
                <a:latin typeface="Courier New" charset="0"/>
                <a:ea typeface="微軟正黑體" charset="0"/>
                <a:cs typeface="微軟正黑體" charset="0"/>
                <a:sym typeface="Wingdings" charset="0"/>
              </a:rPr>
              <a:t>	</a:t>
            </a:r>
            <a:r>
              <a:rPr lang="en-US" altLang="zh-TW" sz="2000" b="1" dirty="0" smtClean="0">
                <a:solidFill>
                  <a:srgbClr val="660066"/>
                </a:solidFill>
                <a:latin typeface="Courier New" charset="0"/>
                <a:ea typeface="微軟正黑體" charset="0"/>
                <a:cs typeface="微軟正黑體" charset="0"/>
              </a:rPr>
              <a:t>[</a:t>
            </a:r>
            <a:r>
              <a:rPr lang="zh-TW" altLang="en-US" sz="2000" b="1" dirty="0">
                <a:solidFill>
                  <a:srgbClr val="660066"/>
                </a:solidFill>
                <a:latin typeface="Courier New" charset="0"/>
                <a:ea typeface="微軟正黑體" charset="0"/>
                <a:cs typeface="微軟正黑體" charset="0"/>
              </a:rPr>
              <a:t>不好看嗎</a:t>
            </a:r>
            <a:r>
              <a:rPr lang="en-US" altLang="zh-TW" sz="2000" b="1" dirty="0">
                <a:solidFill>
                  <a:srgbClr val="660066"/>
                </a:solidFill>
                <a:latin typeface="Courier New" charset="0"/>
                <a:ea typeface="微軟正黑體" charset="0"/>
                <a:cs typeface="微軟正黑體" charset="0"/>
              </a:rPr>
              <a:t>?</a:t>
            </a:r>
            <a:endParaRPr lang="zh-TW" altLang="en-US" sz="2000" b="1" dirty="0">
              <a:solidFill>
                <a:srgbClr val="660066"/>
              </a:solidFill>
              <a:latin typeface="Courier New" charset="0"/>
              <a:ea typeface="微軟正黑體" charset="0"/>
              <a:cs typeface="微軟正黑體" charset="0"/>
            </a:endParaRPr>
          </a:p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009 Anne: </a:t>
            </a:r>
            <a:r>
              <a:rPr lang="en-US" altLang="zh-TW" sz="2000" b="1" dirty="0">
                <a:solidFill>
                  <a:srgbClr val="FF0000"/>
                </a:solidFill>
                <a:latin typeface="Courier New" charset="0"/>
                <a:ea typeface="微軟正黑體" charset="0"/>
                <a:cs typeface="微軟正黑體" charset="0"/>
                <a:sym typeface="Wingdings" charset="0"/>
              </a:rPr>
              <a:t>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	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	</a:t>
            </a:r>
            <a:r>
              <a:rPr lang="en-US" altLang="zh-TW" sz="2000" dirty="0" smtClean="0">
                <a:solidFill>
                  <a:srgbClr val="FF0000"/>
                </a:solidFill>
                <a:latin typeface="Courier New" charset="0"/>
                <a:ea typeface="微軟正黑體" charset="0"/>
                <a:cs typeface="微軟正黑體" charset="0"/>
              </a:rPr>
              <a:t>[</a:t>
            </a:r>
            <a:r>
              <a:rPr lang="zh-TW" altLang="en-US" sz="2000" dirty="0">
                <a:solidFill>
                  <a:srgbClr val="FF0000"/>
                </a:solidFill>
                <a:latin typeface="Courier New" charset="0"/>
                <a:ea typeface="微軟正黑體" charset="0"/>
                <a:cs typeface="微軟正黑體" charset="0"/>
              </a:rPr>
              <a:t>真的喔</a:t>
            </a:r>
            <a:r>
              <a:rPr lang="en-US" altLang="zh-TW" sz="2000" dirty="0">
                <a:solidFill>
                  <a:srgbClr val="FF0000"/>
                </a:solidFill>
                <a:latin typeface="Courier New" charset="0"/>
                <a:ea typeface="微軟正黑體" charset="0"/>
                <a:cs typeface="微軟正黑體" charset="0"/>
              </a:rPr>
              <a:t>.</a:t>
            </a:r>
          </a:p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010 Brad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: 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  <a:sym typeface="Wingdings" charset="0"/>
              </a:rPr>
              <a:t>		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 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((</a:t>
            </a:r>
            <a:r>
              <a:rPr lang="zh-CN" altLang="en-US" sz="2000" dirty="0">
                <a:latin typeface="Courier New" charset="0"/>
                <a:ea typeface="微軟正黑體" charset="0"/>
                <a:cs typeface="微軟正黑體" charset="0"/>
              </a:rPr>
              <a:t>點頭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))˚hen. </a:t>
            </a:r>
            <a:endParaRPr lang="zh-TW" altLang="en-US" sz="2000" dirty="0">
              <a:latin typeface="Courier New" charset="0"/>
              <a:ea typeface="微軟正黑體" charset="0"/>
              <a:cs typeface="微軟正黑體" charset="0"/>
            </a:endParaRPr>
          </a:p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011 Jack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:	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	</a:t>
            </a:r>
            <a:r>
              <a:rPr lang="zh-CN" altLang="en-US" sz="2000" dirty="0" smtClean="0">
                <a:latin typeface="Courier New" charset="0"/>
                <a:ea typeface="微軟正黑體" charset="0"/>
                <a:cs typeface="微軟正黑體" charset="0"/>
              </a:rPr>
              <a:t>那</a:t>
            </a:r>
            <a:r>
              <a:rPr lang="zh-CN" altLang="en-US" sz="2000" dirty="0">
                <a:latin typeface="Courier New" charset="0"/>
                <a:ea typeface="微軟正黑體" charset="0"/>
                <a:cs typeface="微軟正黑體" charset="0"/>
              </a:rPr>
              <a:t>個公園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沒什麼好看.</a:t>
            </a:r>
            <a:endParaRPr lang="zh-TW" altLang="en-US" sz="2000" dirty="0">
              <a:latin typeface="Courier New" charset="0"/>
              <a:ea typeface="微軟正黑體" charset="0"/>
              <a:cs typeface="微軟正黑體" charset="0"/>
            </a:endParaRPr>
          </a:p>
          <a:p>
            <a:endParaRPr lang="zh-TW" altLang="en-US" sz="2400" dirty="0">
              <a:latin typeface="Courier New" charset="0"/>
              <a:ea typeface="微軟正黑體" charset="0"/>
              <a:cs typeface="微軟正黑體" charset="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4403774" y="2506182"/>
            <a:ext cx="1856430" cy="683495"/>
          </a:xfrm>
          <a:prstGeom prst="wedgeRoundRectCallout">
            <a:avLst>
              <a:gd name="adj1" fmla="val -96342"/>
              <a:gd name="adj2" fmla="val 34191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solidFill>
                  <a:srgbClr val="0000FF"/>
                </a:solidFill>
              </a:rPr>
              <a:t>backchannel</a:t>
            </a:r>
            <a:endParaRPr kumimoji="1" lang="zh-TW" altLang="en-US" dirty="0">
              <a:solidFill>
                <a:srgbClr val="0000FF"/>
              </a:solidFill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7705126" y="3451005"/>
            <a:ext cx="1438874" cy="583113"/>
          </a:xfrm>
          <a:prstGeom prst="wedgeRoundRectCallout">
            <a:avLst>
              <a:gd name="adj1" fmla="val -67655"/>
              <a:gd name="adj2" fmla="val 17496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solidFill>
                  <a:srgbClr val="FF0000"/>
                </a:solidFill>
              </a:rPr>
              <a:t>Reactive expressions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5515790" y="4142241"/>
            <a:ext cx="1617658" cy="640703"/>
          </a:xfrm>
          <a:prstGeom prst="wedgeRoundRectCallout">
            <a:avLst>
              <a:gd name="adj1" fmla="val -67655"/>
              <a:gd name="adj2" fmla="val -16938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solidFill>
                  <a:srgbClr val="008000"/>
                </a:solidFill>
              </a:rPr>
              <a:t>Collaborative finishes</a:t>
            </a:r>
            <a:endParaRPr kumimoji="1" lang="zh-TW" altLang="en-US" dirty="0">
              <a:solidFill>
                <a:srgbClr val="008000"/>
              </a:solidFill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5978442" y="5426164"/>
            <a:ext cx="2310011" cy="848316"/>
          </a:xfrm>
          <a:prstGeom prst="wedgeRoundRectCallout">
            <a:avLst>
              <a:gd name="adj1" fmla="val -131911"/>
              <a:gd name="adj2" fmla="val -138403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TW" dirty="0" smtClean="0">
              <a:solidFill>
                <a:srgbClr val="660066"/>
              </a:solidFill>
            </a:endParaRPr>
          </a:p>
          <a:p>
            <a:pPr algn="ctr"/>
            <a:r>
              <a:rPr kumimoji="1" lang="en-US" altLang="zh-TW" dirty="0" smtClean="0">
                <a:solidFill>
                  <a:srgbClr val="660066"/>
                </a:solidFill>
              </a:rPr>
              <a:t>Repetitions</a:t>
            </a:r>
          </a:p>
          <a:p>
            <a:pPr algn="ctr"/>
            <a:r>
              <a:rPr kumimoji="1" lang="en-US" altLang="zh-TW" dirty="0" smtClean="0">
                <a:solidFill>
                  <a:srgbClr val="660066"/>
                </a:solidFill>
              </a:rPr>
              <a:t>repeat questions</a:t>
            </a:r>
          </a:p>
          <a:p>
            <a:pPr algn="ctr"/>
            <a:r>
              <a:rPr kumimoji="1" lang="en-US" altLang="zh-TW" dirty="0">
                <a:solidFill>
                  <a:srgbClr val="FF0000"/>
                </a:solidFill>
              </a:rPr>
              <a:t>Reactive expressions</a:t>
            </a:r>
            <a:endParaRPr kumimoji="1" lang="zh-TW" altLang="en-US" dirty="0">
              <a:solidFill>
                <a:srgbClr val="FF0000"/>
              </a:solidFill>
            </a:endParaRPr>
          </a:p>
          <a:p>
            <a:pPr algn="ctr"/>
            <a:endParaRPr kumimoji="1" lang="zh-TW" altLang="en-US" dirty="0">
              <a:solidFill>
                <a:srgbClr val="660066"/>
              </a:solidFill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4222615" y="1075890"/>
            <a:ext cx="1856430" cy="683495"/>
          </a:xfrm>
          <a:prstGeom prst="wedgeRoundRectCallout">
            <a:avLst>
              <a:gd name="adj1" fmla="val -110163"/>
              <a:gd name="adj2" fmla="val 180580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err="1" smtClean="0">
                <a:solidFill>
                  <a:srgbClr val="FF6600"/>
                </a:solidFill>
              </a:rPr>
              <a:t>Resumptive</a:t>
            </a:r>
            <a:r>
              <a:rPr kumimoji="1" lang="en-US" altLang="zh-TW" dirty="0" smtClean="0">
                <a:solidFill>
                  <a:srgbClr val="FF6600"/>
                </a:solidFill>
              </a:rPr>
              <a:t> openers</a:t>
            </a:r>
            <a:endParaRPr kumimoji="1" lang="zh-TW" altLang="en-US" dirty="0">
              <a:solidFill>
                <a:srgbClr val="FF6600"/>
              </a:solidFill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1507081" y="5753643"/>
            <a:ext cx="1438874" cy="583113"/>
          </a:xfrm>
          <a:prstGeom prst="wedgeRoundRectCallout">
            <a:avLst>
              <a:gd name="adj1" fmla="val 59846"/>
              <a:gd name="adj2" fmla="val -189291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solidFill>
                  <a:srgbClr val="FF0000"/>
                </a:solidFill>
              </a:rPr>
              <a:t>Reactive expressions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Findings-NCCU &amp; Mini-corpus</a:t>
            </a:r>
            <a:endParaRPr kumimoji="1"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CFE0-FEBA-1348-B5AF-B78BFEE2B5CE}" type="slidenum">
              <a:rPr kumimoji="1" lang="zh-TW" altLang="en-US" smtClean="0"/>
              <a:t>15</a:t>
            </a:fld>
            <a:endParaRPr kumimoji="1"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271963"/>
            <a:ext cx="7491378" cy="453958"/>
          </a:xfrm>
        </p:spPr>
        <p:txBody>
          <a:bodyPr/>
          <a:lstStyle/>
          <a:p>
            <a:endParaRPr kumimoji="1"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-US" altLang="zh-TW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 Conference on Chinese Spoken Corpora 2016, Rice University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76" y="1417638"/>
            <a:ext cx="6684004" cy="47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CFE0-FEBA-1348-B5AF-B78BFEE2B5CE}" type="slidenum">
              <a:rPr kumimoji="1" lang="zh-TW" altLang="en-US" smtClean="0"/>
              <a:t>16</a:t>
            </a:fld>
            <a:endParaRPr kumimoji="1"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271963"/>
            <a:ext cx="7491378" cy="453958"/>
          </a:xfrm>
        </p:spPr>
        <p:txBody>
          <a:bodyPr/>
          <a:lstStyle/>
          <a:p>
            <a:endParaRPr kumimoji="1"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-US" altLang="zh-TW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 Conference on Chinese Spoken Corpora 2016, Rice University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24" y="4425278"/>
            <a:ext cx="6496953" cy="14351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23" y="894678"/>
            <a:ext cx="6496953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CFE0-FEBA-1348-B5AF-B78BFEE2B5CE}" type="slidenum">
              <a:rPr kumimoji="1" lang="zh-TW" altLang="en-US" smtClean="0"/>
              <a:t>17</a:t>
            </a:fld>
            <a:endParaRPr kumimoji="1"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271963"/>
            <a:ext cx="7491378" cy="453958"/>
          </a:xfrm>
        </p:spPr>
        <p:txBody>
          <a:bodyPr/>
          <a:lstStyle/>
          <a:p>
            <a:endParaRPr kumimoji="1"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-US" altLang="zh-TW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 Conference on Chinese Spoken Corpora 2016, Rice University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80" y="973175"/>
            <a:ext cx="7421098" cy="49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kumimoji="0" lang="en-US" altLang="zh-TW" dirty="0" smtClean="0">
                <a:latin typeface="Tw Cen MT" charset="0"/>
              </a:rPr>
              <a:t>Discussion</a:t>
            </a:r>
            <a:r>
              <a:rPr kumimoji="0" lang="en-US" altLang="zh-TW" sz="2000" dirty="0" smtClean="0">
                <a:latin typeface="Tw Cen MT" charset="0"/>
              </a:rPr>
              <a:t>-1</a:t>
            </a:r>
            <a:endParaRPr kumimoji="0" lang="en-US" altLang="zh-TW" sz="2000" dirty="0">
              <a:latin typeface="Tw Cen MT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434270" y="1600199"/>
            <a:ext cx="7750749" cy="4557089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Reactive expressions are commonly constituted by a single lexical word—most often a lexical adjective—and a final </a:t>
            </a:r>
            <a:r>
              <a:rPr lang="en-US" altLang="zh-TW" sz="2400" dirty="0" smtClean="0"/>
              <a:t>particle.</a:t>
            </a:r>
            <a:endParaRPr lang="en-US" altLang="zh-TW" sz="2400" dirty="0"/>
          </a:p>
          <a:p>
            <a:r>
              <a:rPr lang="en-US" altLang="zh-TW" sz="2400" dirty="0"/>
              <a:t>The four words that emerged as those most frequently forming reactive expressions with final particles are </a:t>
            </a:r>
            <a:r>
              <a:rPr lang="zh-TW" altLang="en-US" sz="2400" dirty="0"/>
              <a:t>對，是，真的</a:t>
            </a:r>
            <a:r>
              <a:rPr lang="en-US" altLang="ja-JP" sz="2400" dirty="0"/>
              <a:t>, and </a:t>
            </a:r>
            <a:r>
              <a:rPr lang="zh-TW" altLang="en-US" sz="2400" dirty="0"/>
              <a:t>好</a:t>
            </a:r>
            <a:r>
              <a:rPr lang="en-US" altLang="zh-TW" sz="2400" dirty="0"/>
              <a:t>. For example, </a:t>
            </a:r>
            <a:r>
              <a:rPr lang="zh-TW" altLang="en-US" sz="2400" dirty="0"/>
              <a:t>真的</a:t>
            </a:r>
            <a:r>
              <a:rPr lang="en-US" altLang="zh-TW" sz="2400" dirty="0"/>
              <a:t>/</a:t>
            </a:r>
            <a:r>
              <a:rPr lang="zh-TW" altLang="en-US" sz="2400" dirty="0"/>
              <a:t>真的啊</a:t>
            </a:r>
            <a:r>
              <a:rPr lang="en-US" altLang="zh-TW" sz="2400" dirty="0"/>
              <a:t>/</a:t>
            </a:r>
            <a:r>
              <a:rPr lang="zh-TW" altLang="en-US" sz="2400" dirty="0"/>
              <a:t>真的喔</a:t>
            </a:r>
            <a:r>
              <a:rPr lang="en-US" altLang="zh-TW" sz="2400" dirty="0"/>
              <a:t>/</a:t>
            </a:r>
            <a:r>
              <a:rPr lang="zh-TW" altLang="en-US" sz="2400" dirty="0"/>
              <a:t>真的嗎</a:t>
            </a:r>
            <a:r>
              <a:rPr lang="en-US" altLang="zh-TW" sz="2400" dirty="0"/>
              <a:t>/</a:t>
            </a:r>
            <a:r>
              <a:rPr lang="zh-TW" altLang="en-US" sz="2400" dirty="0"/>
              <a:t>真的假的。</a:t>
            </a:r>
            <a:endParaRPr lang="en-US" altLang="zh-TW" sz="2400" dirty="0"/>
          </a:p>
          <a:p>
            <a:r>
              <a:rPr lang="en-US" altLang="zh-TW" sz="2400" dirty="0"/>
              <a:t>Others are cognition </a:t>
            </a:r>
            <a:r>
              <a:rPr lang="en-US" altLang="zh-TW" sz="2400" dirty="0" smtClean="0"/>
              <a:t>verbs </a:t>
            </a:r>
            <a:r>
              <a:rPr lang="en-US" altLang="zh-TW" sz="2400" dirty="0"/>
              <a:t>(</a:t>
            </a:r>
            <a:r>
              <a:rPr lang="zh-TW" altLang="en-US" sz="2400" dirty="0"/>
              <a:t>知道</a:t>
            </a:r>
            <a:r>
              <a:rPr lang="en-US" altLang="zh-TW" sz="2400" dirty="0"/>
              <a:t>), </a:t>
            </a:r>
            <a:r>
              <a:rPr lang="en-US" altLang="zh-TW" sz="2400" dirty="0" smtClean="0"/>
              <a:t>evaluative/assessment </a:t>
            </a:r>
            <a:r>
              <a:rPr lang="en-US" altLang="zh-TW" sz="2400" dirty="0"/>
              <a:t>lexical words (</a:t>
            </a:r>
            <a:r>
              <a:rPr lang="zh-TW" altLang="en-US" sz="2400" dirty="0"/>
              <a:t>不錯</a:t>
            </a:r>
            <a:r>
              <a:rPr lang="en-US" altLang="zh-TW" sz="2400" dirty="0"/>
              <a:t> or </a:t>
            </a:r>
            <a:r>
              <a:rPr lang="zh-TW" altLang="en-US" sz="2400" dirty="0"/>
              <a:t>沒錯</a:t>
            </a:r>
            <a:r>
              <a:rPr lang="en-US" altLang="zh-TW" sz="2400" dirty="0"/>
              <a:t>), </a:t>
            </a:r>
            <a:r>
              <a:rPr lang="en-US" altLang="zh-TW" sz="2400" dirty="0" smtClean="0"/>
              <a:t>adverbs </a:t>
            </a:r>
            <a:r>
              <a:rPr lang="en-US" altLang="zh-TW" sz="2400" dirty="0"/>
              <a:t>(</a:t>
            </a:r>
            <a:r>
              <a:rPr lang="zh-TW" altLang="en-US" sz="2400" dirty="0"/>
              <a:t>可能</a:t>
            </a:r>
            <a:r>
              <a:rPr lang="en-US" altLang="zh-TW" sz="2400" dirty="0" smtClean="0"/>
              <a:t>), negation words, or repeat questions.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0C3C0FE-A353-884B-A9C4-29D4A354241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頁尾版面配置區 5"/>
          <p:cNvSpPr txBox="1">
            <a:spLocks/>
          </p:cNvSpPr>
          <p:nvPr/>
        </p:nvSpPr>
        <p:spPr>
          <a:xfrm>
            <a:off x="457200" y="6271963"/>
            <a:ext cx="7491378" cy="45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-US" altLang="zh-TW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International Conference on Chinese Spoken Corpora 2016, Rice University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kumimoji="0" lang="en-US" altLang="zh-TW" dirty="0" smtClean="0">
                <a:latin typeface="Tw Cen MT" charset="0"/>
              </a:rPr>
              <a:t>Discussion</a:t>
            </a:r>
            <a:r>
              <a:rPr kumimoji="0" lang="en-US" altLang="zh-TW" sz="2000" dirty="0" smtClean="0">
                <a:latin typeface="Tw Cen MT" charset="0"/>
              </a:rPr>
              <a:t>-2</a:t>
            </a:r>
            <a:endParaRPr kumimoji="0" lang="en-US" altLang="zh-TW" sz="2000" dirty="0">
              <a:latin typeface="Tw Cen MT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434270" y="1600199"/>
            <a:ext cx="7750749" cy="4557089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Different stances are displayed from total agreement, to partial agreement, to </a:t>
            </a:r>
            <a:r>
              <a:rPr lang="en-US" altLang="zh-TW" sz="2400" dirty="0" smtClean="0"/>
              <a:t>confirming or casting doubt.</a:t>
            </a:r>
            <a:endParaRPr lang="zh-TW" altLang="en-US" sz="2400" dirty="0"/>
          </a:p>
          <a:p>
            <a:pPr marL="114300" indent="0">
              <a:buNone/>
            </a:pPr>
            <a:endParaRPr lang="en-US" altLang="zh-TW" sz="2400" dirty="0" smtClean="0"/>
          </a:p>
          <a:p>
            <a:pPr marL="114300" indent="0">
              <a:buNone/>
            </a:pPr>
            <a:endParaRPr lang="en-US" altLang="zh-TW" sz="2400" dirty="0"/>
          </a:p>
          <a:p>
            <a:pPr marL="114300" indent="0">
              <a:buNone/>
            </a:pPr>
            <a:endParaRPr lang="en-US" altLang="zh-TW" sz="2400" dirty="0" smtClean="0"/>
          </a:p>
          <a:p>
            <a:pPr marL="114300" indent="0">
              <a:buNone/>
            </a:pPr>
            <a:endParaRPr lang="en-US" altLang="zh-TW" sz="2400" dirty="0"/>
          </a:p>
          <a:p>
            <a:pPr marL="114300" indent="0">
              <a:buNone/>
            </a:pPr>
            <a:endParaRPr lang="en-US" altLang="zh-TW" sz="2400" dirty="0"/>
          </a:p>
          <a:p>
            <a:pPr marL="320675" lvl="1" indent="-320675"/>
            <a:r>
              <a:rPr lang="en-US" altLang="zh-TW" sz="2400" dirty="0"/>
              <a:t>The results are consistent with Wu (2001) that when participants are more familiar with each other, they are more likely to display attitudes, particularly casting doubts.</a:t>
            </a:r>
          </a:p>
          <a:p>
            <a:endParaRPr lang="en-US" altLang="zh-TW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0C3C0FE-A353-884B-A9C4-29D4A354241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矩形 1"/>
          <p:cNvSpPr/>
          <p:nvPr/>
        </p:nvSpPr>
        <p:spPr>
          <a:xfrm>
            <a:off x="612775" y="2834918"/>
            <a:ext cx="1760625" cy="138539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solidFill>
                  <a:srgbClr val="0000FF"/>
                </a:solidFill>
              </a:rPr>
              <a:t>Total agreement</a:t>
            </a:r>
          </a:p>
          <a:p>
            <a:pPr algn="ctr"/>
            <a:r>
              <a:rPr kumimoji="1" lang="zh-TW" altLang="en-US" dirty="0" smtClean="0">
                <a:solidFill>
                  <a:srgbClr val="0000FF"/>
                </a:solidFill>
              </a:rPr>
              <a:t>對對對，沒錯，</a:t>
            </a:r>
            <a:endParaRPr kumimoji="1" lang="en-US" altLang="zh-TW" dirty="0" smtClean="0">
              <a:solidFill>
                <a:srgbClr val="0000FF"/>
              </a:solidFill>
            </a:endParaRPr>
          </a:p>
          <a:p>
            <a:pPr algn="ctr"/>
            <a:r>
              <a:rPr kumimoji="1" lang="zh-TW" altLang="en-US" dirty="0" smtClean="0">
                <a:solidFill>
                  <a:srgbClr val="0000FF"/>
                </a:solidFill>
              </a:rPr>
              <a:t>是啊，對啊</a:t>
            </a:r>
            <a:endParaRPr kumimoji="1" lang="zh-TW" altLang="en-US" dirty="0">
              <a:solidFill>
                <a:srgbClr val="0000FF"/>
              </a:solidFill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2476032" y="3226985"/>
            <a:ext cx="692777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168809" y="2834918"/>
            <a:ext cx="2128093" cy="138539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solidFill>
                  <a:srgbClr val="0000FF"/>
                </a:solidFill>
              </a:rPr>
              <a:t>Partial agreement</a:t>
            </a:r>
            <a:endParaRPr kumimoji="1" lang="en-US" altLang="zh-TW" dirty="0">
              <a:solidFill>
                <a:srgbClr val="0000FF"/>
              </a:solidFill>
            </a:endParaRPr>
          </a:p>
          <a:p>
            <a:pPr algn="ctr"/>
            <a:r>
              <a:rPr kumimoji="1" lang="zh-TW" altLang="en-US" dirty="0" smtClean="0">
                <a:solidFill>
                  <a:srgbClr val="0000FF"/>
                </a:solidFill>
              </a:rPr>
              <a:t>也對，也是，</a:t>
            </a:r>
            <a:endParaRPr kumimoji="1" lang="en-US" altLang="zh-TW" dirty="0">
              <a:solidFill>
                <a:srgbClr val="0000FF"/>
              </a:solidFill>
            </a:endParaRPr>
          </a:p>
          <a:p>
            <a:pPr algn="ctr"/>
            <a:r>
              <a:rPr kumimoji="1" lang="zh-TW" altLang="en-US" dirty="0" smtClean="0">
                <a:solidFill>
                  <a:srgbClr val="0000FF"/>
                </a:solidFill>
              </a:rPr>
              <a:t>好像是吧，還好啦，可能吧，是沒錯啦</a:t>
            </a:r>
            <a:endParaRPr kumimoji="1" lang="en-US" altLang="zh-TW" dirty="0" smtClean="0">
              <a:solidFill>
                <a:srgbClr val="0000FF"/>
              </a:solidFill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5386707" y="3226985"/>
            <a:ext cx="630179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016887" y="2616847"/>
            <a:ext cx="2168132" cy="1783048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solidFill>
                  <a:srgbClr val="0000FF"/>
                </a:solidFill>
              </a:rPr>
              <a:t>Confirming</a:t>
            </a:r>
          </a:p>
          <a:p>
            <a:pPr algn="ctr"/>
            <a:r>
              <a:rPr kumimoji="1" lang="en-US" altLang="zh-TW" dirty="0" smtClean="0">
                <a:solidFill>
                  <a:srgbClr val="0000FF"/>
                </a:solidFill>
              </a:rPr>
              <a:t>Doubting</a:t>
            </a:r>
          </a:p>
          <a:p>
            <a:pPr algn="ctr"/>
            <a:r>
              <a:rPr kumimoji="1" lang="zh-TW" altLang="en-US" dirty="0" smtClean="0">
                <a:solidFill>
                  <a:srgbClr val="0000FF"/>
                </a:solidFill>
              </a:rPr>
              <a:t>是喔，是嗎，</a:t>
            </a:r>
            <a:endParaRPr kumimoji="1" lang="en-US" altLang="zh-TW" dirty="0" smtClean="0">
              <a:solidFill>
                <a:srgbClr val="0000FF"/>
              </a:solidFill>
            </a:endParaRPr>
          </a:p>
          <a:p>
            <a:pPr algn="ctr"/>
            <a:r>
              <a:rPr kumimoji="1" lang="zh-TW" altLang="en-US" dirty="0" smtClean="0">
                <a:solidFill>
                  <a:srgbClr val="0000FF"/>
                </a:solidFill>
              </a:rPr>
              <a:t>真的嗎，為甚麼</a:t>
            </a:r>
            <a:endParaRPr kumimoji="1" lang="en-US" altLang="zh-TW" dirty="0" smtClean="0">
              <a:solidFill>
                <a:srgbClr val="0000FF"/>
              </a:solidFill>
            </a:endParaRPr>
          </a:p>
          <a:p>
            <a:pPr algn="ctr"/>
            <a:r>
              <a:rPr kumimoji="1" lang="zh-TW" altLang="en-US" dirty="0" smtClean="0">
                <a:solidFill>
                  <a:srgbClr val="0000FF"/>
                </a:solidFill>
              </a:rPr>
              <a:t>不好看嗎</a:t>
            </a:r>
            <a:r>
              <a:rPr kumimoji="1" lang="en-US" altLang="zh-TW" dirty="0" smtClean="0">
                <a:solidFill>
                  <a:srgbClr val="0000FF"/>
                </a:solidFill>
              </a:rPr>
              <a:t>? (</a:t>
            </a:r>
            <a:r>
              <a:rPr kumimoji="1" lang="en-US" altLang="zh-TW" dirty="0">
                <a:solidFill>
                  <a:srgbClr val="0000FF"/>
                </a:solidFill>
              </a:rPr>
              <a:t>+</a:t>
            </a:r>
            <a:r>
              <a:rPr kumimoji="1" lang="en-US" altLang="zh-TW" dirty="0" smtClean="0">
                <a:solidFill>
                  <a:srgbClr val="0000FF"/>
                </a:solidFill>
              </a:rPr>
              <a:t>repeat</a:t>
            </a:r>
            <a:r>
              <a:rPr kumimoji="1" lang="en-US" altLang="zh-TW" dirty="0">
                <a:solidFill>
                  <a:srgbClr val="0000FF"/>
                </a:solidFill>
              </a:rPr>
              <a:t>)</a:t>
            </a:r>
            <a:endParaRPr kumimoji="1" lang="zh-TW" altLang="en-US" dirty="0">
              <a:solidFill>
                <a:srgbClr val="0000FF"/>
              </a:solidFill>
            </a:endParaRPr>
          </a:p>
        </p:txBody>
      </p:sp>
      <p:sp>
        <p:nvSpPr>
          <p:cNvPr id="11" name="頁尾版面配置區 5"/>
          <p:cNvSpPr txBox="1">
            <a:spLocks/>
          </p:cNvSpPr>
          <p:nvPr/>
        </p:nvSpPr>
        <p:spPr>
          <a:xfrm>
            <a:off x="457200" y="6271963"/>
            <a:ext cx="7491378" cy="45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-US" altLang="zh-TW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International Conference on Chinese Spoken Corpora 2016, Rice University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About this </a:t>
            </a:r>
            <a:r>
              <a:rPr kumimoji="1" lang="en-US" altLang="zh-TW" dirty="0" smtClean="0"/>
              <a:t>study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67394"/>
            <a:ext cx="7620000" cy="396611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/>
              <a:buChar char="•"/>
            </a:pPr>
            <a:r>
              <a:rPr lang="en-US" altLang="zh-TW" dirty="0">
                <a:latin typeface="Bookman Old Style" charset="0"/>
                <a:ea typeface="新細明體" charset="0"/>
                <a:cs typeface="Bookman Old Style" charset="0"/>
              </a:rPr>
              <a:t>Focus of inquiry</a:t>
            </a:r>
          </a:p>
          <a:p>
            <a:pPr lvl="1" indent="-342900">
              <a:buFont typeface="Arial"/>
              <a:buChar char="•"/>
            </a:pPr>
            <a:r>
              <a:rPr lang="en-US" altLang="zh-TW" dirty="0" smtClean="0">
                <a:solidFill>
                  <a:srgbClr val="0000FF"/>
                </a:solidFill>
              </a:rPr>
              <a:t>reactive expressions </a:t>
            </a:r>
            <a:r>
              <a:rPr lang="en-US" altLang="zh-TW" dirty="0" smtClean="0"/>
              <a:t>(vs. backchannels/ listener responses)</a:t>
            </a:r>
          </a:p>
          <a:p>
            <a:pPr indent="-342900">
              <a:buFont typeface="Arial"/>
              <a:buChar char="•"/>
            </a:pPr>
            <a:r>
              <a:rPr lang="en-US" altLang="zh-TW" dirty="0" smtClean="0">
                <a:latin typeface="Bookman Old Style" charset="0"/>
                <a:ea typeface="新細明體" charset="0"/>
                <a:cs typeface="Bookman Old Style" charset="0"/>
              </a:rPr>
              <a:t>Data</a:t>
            </a:r>
            <a:endParaRPr lang="en-US" altLang="zh-TW" dirty="0">
              <a:latin typeface="Bookman Old Style" charset="0"/>
              <a:ea typeface="新細明體" charset="0"/>
              <a:cs typeface="Bookman Old Style" charset="0"/>
            </a:endParaRPr>
          </a:p>
          <a:p>
            <a:pPr lvl="1" indent="-342900">
              <a:buFont typeface="Arial"/>
              <a:buChar char="•"/>
            </a:pPr>
            <a:r>
              <a:rPr lang="en-US" altLang="zh-TW" dirty="0" smtClean="0"/>
              <a:t> Data consists of </a:t>
            </a:r>
            <a:r>
              <a:rPr lang="en-US" altLang="zh-TW" b="0" dirty="0" smtClean="0"/>
              <a:t>4 </a:t>
            </a:r>
            <a:r>
              <a:rPr lang="en-US" altLang="zh-TW" b="0" dirty="0"/>
              <a:t>hours of </a:t>
            </a:r>
            <a:r>
              <a:rPr lang="en-US" altLang="zh-TW" b="0" dirty="0" smtClean="0"/>
              <a:t>video recorded </a:t>
            </a:r>
            <a:r>
              <a:rPr lang="en-US" altLang="zh-TW" b="0" dirty="0" smtClean="0">
                <a:solidFill>
                  <a:srgbClr val="0000FF"/>
                </a:solidFill>
              </a:rPr>
              <a:t>naturally occurring daily conversations </a:t>
            </a:r>
            <a:r>
              <a:rPr lang="en-US" altLang="zh-TW" b="0" dirty="0" smtClean="0"/>
              <a:t>by native speakers of Mandarin Chinese from Taiwan</a:t>
            </a:r>
          </a:p>
          <a:p>
            <a:pPr lvl="1" indent="-342900">
              <a:buFont typeface="Arial"/>
              <a:buChar char="•"/>
            </a:pPr>
            <a:r>
              <a:rPr lang="en-US" altLang="zh-TW" b="0" dirty="0" smtClean="0"/>
              <a:t>Conversations collected </a:t>
            </a:r>
            <a:r>
              <a:rPr lang="en-US" altLang="zh-TW" b="0" dirty="0"/>
              <a:t>took place in natural social settings, such as regular get-togethers or after-class hangouts</a:t>
            </a:r>
            <a:r>
              <a:rPr lang="en-US" altLang="zh-TW" b="0" dirty="0" smtClean="0"/>
              <a:t>.</a:t>
            </a:r>
          </a:p>
          <a:p>
            <a:pPr indent="-342900">
              <a:buFont typeface="Arial"/>
              <a:buChar char="•"/>
            </a:pPr>
            <a:r>
              <a:rPr lang="en-US" altLang="zh-TW" dirty="0">
                <a:latin typeface="Bookman Old Style" charset="0"/>
                <a:ea typeface="新細明體" charset="0"/>
                <a:cs typeface="Bookman Old Style" charset="0"/>
              </a:rPr>
              <a:t>The purpose of this study is twofold</a:t>
            </a:r>
          </a:p>
          <a:p>
            <a:pPr lvl="1" indent="-342900">
              <a:buFont typeface="Arial"/>
              <a:buChar char="•"/>
            </a:pPr>
            <a:r>
              <a:rPr lang="en-US" altLang="zh-TW" sz="1900" dirty="0"/>
              <a:t> (a) to </a:t>
            </a:r>
            <a:r>
              <a:rPr lang="en-US" altLang="zh-TW" sz="1900" dirty="0">
                <a:solidFill>
                  <a:srgbClr val="3366FF"/>
                </a:solidFill>
              </a:rPr>
              <a:t>provide an overview of frequent reactive expressions </a:t>
            </a:r>
            <a:r>
              <a:rPr lang="en-US" altLang="zh-TW" sz="1900" dirty="0"/>
              <a:t>used in  </a:t>
            </a:r>
          </a:p>
          <a:p>
            <a:pPr marL="297180" lvl="1" indent="0">
              <a:buNone/>
            </a:pPr>
            <a:r>
              <a:rPr lang="en-US" altLang="zh-TW" sz="2100" dirty="0"/>
              <a:t>	</a:t>
            </a:r>
            <a:r>
              <a:rPr lang="en-US" altLang="zh-TW" sz="2100" dirty="0" smtClean="0"/>
              <a:t>daily conversations in Taiwan </a:t>
            </a:r>
            <a:r>
              <a:rPr lang="en-US" altLang="zh-TW" sz="2100" dirty="0"/>
              <a:t>Mandarin </a:t>
            </a:r>
          </a:p>
          <a:p>
            <a:pPr lvl="1" indent="-342900">
              <a:buFont typeface="Arial"/>
              <a:buChar char="•"/>
            </a:pPr>
            <a:r>
              <a:rPr lang="en-US" altLang="zh-TW" sz="2100" dirty="0"/>
              <a:t>(b) to analyze </a:t>
            </a:r>
            <a:r>
              <a:rPr lang="en-US" altLang="zh-TW" sz="2100" dirty="0">
                <a:solidFill>
                  <a:srgbClr val="3366FF"/>
                </a:solidFill>
              </a:rPr>
              <a:t>the stances these </a:t>
            </a:r>
            <a:r>
              <a:rPr lang="en-US" altLang="zh-TW" sz="2100" dirty="0" smtClean="0">
                <a:solidFill>
                  <a:srgbClr val="3366FF"/>
                </a:solidFill>
              </a:rPr>
              <a:t>expressions </a:t>
            </a:r>
            <a:r>
              <a:rPr lang="en-US" altLang="zh-TW" sz="2100" dirty="0">
                <a:solidFill>
                  <a:srgbClr val="3366FF"/>
                </a:solidFill>
              </a:rPr>
              <a:t>are used to </a:t>
            </a:r>
            <a:r>
              <a:rPr lang="en-US" altLang="zh-TW" sz="2100" dirty="0" smtClean="0">
                <a:solidFill>
                  <a:srgbClr val="3366FF"/>
                </a:solidFill>
              </a:rPr>
              <a:t>display</a:t>
            </a:r>
            <a:endParaRPr lang="en-US" altLang="zh-TW" sz="2100" dirty="0">
              <a:solidFill>
                <a:srgbClr val="3366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271963"/>
            <a:ext cx="7491378" cy="453958"/>
          </a:xfrm>
        </p:spPr>
        <p:txBody>
          <a:bodyPr/>
          <a:lstStyle/>
          <a:p>
            <a:endParaRPr kumimoji="1"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-US" altLang="zh-TW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 Conference on Chinese Spoken Corpora 2016, Rice University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7BBCFE0-FEBA-1348-B5AF-B78BFEE2B5CE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3227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Pedagogical implications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87937"/>
            <a:ext cx="7620000" cy="4048760"/>
          </a:xfrm>
        </p:spPr>
        <p:txBody>
          <a:bodyPr>
            <a:normAutofit/>
          </a:bodyPr>
          <a:lstStyle/>
          <a:p>
            <a:r>
              <a:rPr lang="en-US" altLang="zh-TW" dirty="0"/>
              <a:t>Textbook dialogues or teaching materials should closely resemble authentic spoken language (McCarthy, 2002, 2003</a:t>
            </a:r>
            <a:r>
              <a:rPr lang="en-US" altLang="zh-TW" dirty="0" smtClean="0"/>
              <a:t>; McCarthy </a:t>
            </a:r>
            <a:r>
              <a:rPr lang="en-US" altLang="zh-TW" dirty="0"/>
              <a:t>&amp; Carter, 1994; Ur, 1984)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Incorporating reactive expressions into teaching raises learners’ awareness of the context of language use as well as prepares them to properly play a role as a listener in the spoken interactions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This </a:t>
            </a:r>
            <a:r>
              <a:rPr lang="en-US" altLang="zh-TW" dirty="0"/>
              <a:t>study can be seen as part of a growing effort to underscore the importance </a:t>
            </a:r>
            <a:r>
              <a:rPr lang="en-US" altLang="zh-TW" dirty="0" smtClean="0"/>
              <a:t>of integrating </a:t>
            </a:r>
            <a:r>
              <a:rPr lang="en-US" altLang="zh-TW" dirty="0"/>
              <a:t>findings of the spoken language into communicative teaching projects (Hatch, 1992; McCarthy &amp; Carter</a:t>
            </a:r>
            <a:r>
              <a:rPr lang="en-US" altLang="zh-TW" dirty="0" smtClean="0"/>
              <a:t>, </a:t>
            </a:r>
            <a:r>
              <a:rPr lang="hr-HR" altLang="zh-TW" dirty="0" smtClean="0"/>
              <a:t>1994</a:t>
            </a:r>
            <a:r>
              <a:rPr lang="hr-HR" altLang="zh-TW" dirty="0"/>
              <a:t>; Tao, 2005).</a:t>
            </a:r>
            <a:endParaRPr kumimoji="1"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ICLLS 2016, Shue Yan University, Hong Kong</a:t>
            </a:r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CFE0-FEBA-1348-B5AF-B78BFEE2B5CE}" type="slidenum">
              <a:rPr kumimoji="1" lang="zh-TW" altLang="en-US" smtClean="0"/>
              <a:t>20</a:t>
            </a:fld>
            <a:endParaRPr kumimoji="1" lang="zh-TW" altLang="en-US"/>
          </a:p>
        </p:txBody>
      </p:sp>
      <p:sp>
        <p:nvSpPr>
          <p:cNvPr id="6" name="頁尾版面配置區 5"/>
          <p:cNvSpPr txBox="1">
            <a:spLocks/>
          </p:cNvSpPr>
          <p:nvPr/>
        </p:nvSpPr>
        <p:spPr>
          <a:xfrm>
            <a:off x="457200" y="6271963"/>
            <a:ext cx="7491378" cy="45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TW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-US" altLang="zh-TW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International Conference on Chinese Spoken Corpora 2016, Rice University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Concluding remarks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This study focuses </a:t>
            </a:r>
            <a:r>
              <a:rPr lang="en-US" altLang="zh-TW" sz="2000" dirty="0" smtClean="0"/>
              <a:t>on </a:t>
            </a:r>
            <a:r>
              <a:rPr lang="en-US" altLang="zh-TW" sz="2000" dirty="0"/>
              <a:t>reactive expressions in daily casual conversations.</a:t>
            </a:r>
          </a:p>
          <a:p>
            <a:r>
              <a:rPr lang="en-US" altLang="zh-TW" sz="2000" dirty="0"/>
              <a:t>This study attempts to provide an overview of frequent reactive expressions used and to analyze the stances these expressions are used to display.</a:t>
            </a:r>
          </a:p>
          <a:p>
            <a:r>
              <a:rPr lang="en-US" altLang="zh-TW" sz="2000" dirty="0"/>
              <a:t>The findings have shown that reactive expressions are commonly constituted by a single lexical word—most often a lexical adjective—and a final particle. Others could be cognition verbs, evaluative/assessment lexical words, or adverbs.</a:t>
            </a:r>
          </a:p>
          <a:p>
            <a:r>
              <a:rPr lang="en-US" altLang="zh-TW" sz="2000" dirty="0"/>
              <a:t>Different stances are displayed from total agreement, to partial agreement, to casting doubt or confirming.</a:t>
            </a:r>
            <a:endParaRPr lang="zh-TW" altLang="en-US" sz="2000" dirty="0"/>
          </a:p>
          <a:p>
            <a:r>
              <a:rPr lang="en-US" altLang="zh-TW" sz="2000" dirty="0" smtClean="0"/>
              <a:t>Future studies:</a:t>
            </a:r>
          </a:p>
          <a:p>
            <a:pPr lvl="1"/>
            <a:r>
              <a:rPr lang="en-US" altLang="zh-TW" sz="1800" dirty="0" smtClean="0"/>
              <a:t>To include more data</a:t>
            </a:r>
          </a:p>
          <a:p>
            <a:pPr lvl="1"/>
            <a:r>
              <a:rPr lang="en-US" altLang="zh-TW" sz="1800" dirty="0" smtClean="0"/>
              <a:t>To include conversations by mainland speakers and Chinese learners</a:t>
            </a:r>
            <a:endParaRPr lang="en-US" altLang="zh-TW" sz="1800" dirty="0"/>
          </a:p>
          <a:p>
            <a:endParaRPr lang="en-US" altLang="zh-TW" sz="2000" dirty="0"/>
          </a:p>
          <a:p>
            <a:endParaRPr kumimoji="1"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CFE0-FEBA-1348-B5AF-B78BFEE2B5CE}" type="slidenum">
              <a:rPr kumimoji="1" lang="zh-TW" altLang="en-US" smtClean="0"/>
              <a:t>21</a:t>
            </a:fld>
            <a:endParaRPr kumimoji="1" lang="zh-TW" altLang="en-US"/>
          </a:p>
        </p:txBody>
      </p:sp>
      <p:sp>
        <p:nvSpPr>
          <p:cNvPr id="6" name="頁尾版面配置區 5"/>
          <p:cNvSpPr txBox="1">
            <a:spLocks/>
          </p:cNvSpPr>
          <p:nvPr/>
        </p:nvSpPr>
        <p:spPr>
          <a:xfrm>
            <a:off x="457200" y="6271963"/>
            <a:ext cx="7491378" cy="45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TW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TW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-US" altLang="zh-TW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kumimoji="1" lang="en-US" altLang="zh-TW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International Conference on Chinese Spoken Corpora 2016, Rice University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References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066" y="1771830"/>
            <a:ext cx="7452644" cy="4594213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/>
              <a:t>Chao, Y. R. (1968). </a:t>
            </a:r>
            <a:r>
              <a:rPr lang="en-US" altLang="zh-TW" i="1" dirty="0"/>
              <a:t>A Grammar of Spoken Chinese</a:t>
            </a:r>
            <a:r>
              <a:rPr lang="en-US" altLang="zh-TW" dirty="0"/>
              <a:t>. Berkeley: University of California </a:t>
            </a:r>
            <a:r>
              <a:rPr lang="en-US" altLang="zh-TW" dirty="0" smtClean="0"/>
              <a:t>Press.</a:t>
            </a:r>
          </a:p>
          <a:p>
            <a:r>
              <a:rPr lang="en-US" altLang="zh-TW" dirty="0" smtClean="0"/>
              <a:t>Clancy</a:t>
            </a:r>
            <a:r>
              <a:rPr lang="en-US" altLang="zh-TW" dirty="0"/>
              <a:t>, P, Sandra A Thompson, R Suzuki &amp; </a:t>
            </a:r>
            <a:r>
              <a:rPr lang="en-US" altLang="zh-TW" dirty="0" err="1"/>
              <a:t>Hongyin</a:t>
            </a:r>
            <a:r>
              <a:rPr lang="en-US" altLang="zh-TW" dirty="0"/>
              <a:t> Tao. 1996. The conversational use of reactive tokens in English, Japanese, and Mandarin. </a:t>
            </a:r>
            <a:r>
              <a:rPr lang="en-US" altLang="zh-TW" i="1" dirty="0"/>
              <a:t>Journal of Pragmatics </a:t>
            </a:r>
            <a:r>
              <a:rPr lang="en-US" altLang="zh-TW" dirty="0"/>
              <a:t>26. 355-387. </a:t>
            </a:r>
            <a:endParaRPr lang="en-US" altLang="zh-TW" dirty="0" smtClean="0"/>
          </a:p>
          <a:p>
            <a:r>
              <a:rPr lang="en-US" altLang="zh-TW" dirty="0"/>
              <a:t>Deng, </a:t>
            </a:r>
            <a:r>
              <a:rPr lang="en-US" altLang="zh-TW" dirty="0" err="1"/>
              <a:t>Xudong</a:t>
            </a:r>
            <a:r>
              <a:rPr lang="en-US" altLang="zh-TW" dirty="0"/>
              <a:t>. 2008. The Use of Listener Responses in Mandarin Chinese and Australian English Conversations. </a:t>
            </a:r>
            <a:r>
              <a:rPr lang="en-US" altLang="zh-TW" i="1" dirty="0"/>
              <a:t>Pragmatics </a:t>
            </a:r>
            <a:r>
              <a:rPr lang="en-US" altLang="zh-TW" dirty="0"/>
              <a:t>18(2). 303-328.</a:t>
            </a:r>
            <a:endParaRPr lang="en-US" altLang="zh-TW" dirty="0" smtClean="0"/>
          </a:p>
          <a:p>
            <a:r>
              <a:rPr lang="en-US" altLang="zh-TW" dirty="0" smtClean="0"/>
              <a:t>Duncan, S. Jr. M. (1974)</a:t>
            </a:r>
            <a:r>
              <a:rPr lang="en-US" altLang="zh-TW" dirty="0"/>
              <a:t>. </a:t>
            </a:r>
            <a:r>
              <a:rPr lang="en-US" altLang="zh-TW" dirty="0" smtClean="0"/>
              <a:t>On the structure of speaker-auditor interaction during speaking turns. </a:t>
            </a:r>
            <a:r>
              <a:rPr lang="en-US" altLang="zh-TW" i="1" dirty="0" smtClean="0"/>
              <a:t>Language in Society, 2</a:t>
            </a:r>
            <a:r>
              <a:rPr lang="en-US" altLang="zh-TW" dirty="0" smtClean="0"/>
              <a:t>, 161-180.</a:t>
            </a:r>
          </a:p>
          <a:p>
            <a:r>
              <a:rPr lang="en-US" altLang="zh-TW" dirty="0" smtClean="0"/>
              <a:t>Gardner</a:t>
            </a:r>
            <a:r>
              <a:rPr lang="en-US" altLang="zh-TW" dirty="0"/>
              <a:t>, R. (1997). The conversation object mm: A weak and variable acknowledging token. </a:t>
            </a:r>
            <a:r>
              <a:rPr lang="en-US" altLang="zh-TW" i="1" dirty="0"/>
              <a:t>Research on Language and Social Interaction, 30</a:t>
            </a:r>
            <a:r>
              <a:rPr lang="en-US" altLang="zh-TW" dirty="0"/>
              <a:t>(2), 131-156. </a:t>
            </a:r>
            <a:endParaRPr lang="en-US" altLang="zh-TW" dirty="0" smtClean="0"/>
          </a:p>
          <a:p>
            <a:r>
              <a:rPr lang="en-US" altLang="zh-TW" dirty="0"/>
              <a:t>Hayashi, M. (2009). Marking a 'noticing of departure' in talk: Eh-prefaced turns in Japanese conversation. </a:t>
            </a:r>
            <a:r>
              <a:rPr lang="en-US" altLang="zh-TW" i="1" dirty="0"/>
              <a:t>Journal of Pragmatics, 41</a:t>
            </a:r>
            <a:r>
              <a:rPr lang="en-US" altLang="zh-TW" dirty="0"/>
              <a:t>(10), 2100-2129.</a:t>
            </a:r>
            <a:endParaRPr lang="en-US" altLang="zh-TW" dirty="0" smtClean="0"/>
          </a:p>
          <a:p>
            <a:r>
              <a:rPr lang="en-US" altLang="zh-TW" dirty="0" smtClean="0"/>
              <a:t>Heritage</a:t>
            </a:r>
            <a:r>
              <a:rPr lang="en-US" altLang="zh-TW" dirty="0"/>
              <a:t>, J. (</a:t>
            </a:r>
            <a:r>
              <a:rPr lang="en-US" altLang="zh-TW" dirty="0" smtClean="0"/>
              <a:t>1984)</a:t>
            </a:r>
            <a:r>
              <a:rPr lang="en-US" altLang="zh-TW" dirty="0"/>
              <a:t>. A change-of-state token and aspects of its sequential placement. In J. Heritage &amp; J. M. Atkinson (Eds.), </a:t>
            </a:r>
            <a:r>
              <a:rPr lang="en-US" altLang="zh-TW" i="1" dirty="0"/>
              <a:t>Structures of Social Action: Studies in Conversation Analysis</a:t>
            </a:r>
            <a:r>
              <a:rPr lang="en-US" altLang="zh-TW" dirty="0"/>
              <a:t> (pp. 299-345). Cambridge: Cambridge University Press.</a:t>
            </a:r>
            <a:endParaRPr lang="zh-TW" altLang="zh-TW" dirty="0"/>
          </a:p>
          <a:p>
            <a:r>
              <a:rPr lang="en-US" altLang="zh-TW" dirty="0" smtClean="0"/>
              <a:t>Heritage</a:t>
            </a:r>
            <a:r>
              <a:rPr lang="en-US" altLang="zh-TW" dirty="0"/>
              <a:t>, J. (1998). Oh-prefaced responses to inquiry. </a:t>
            </a:r>
            <a:r>
              <a:rPr lang="en-US" altLang="zh-TW" i="1" dirty="0"/>
              <a:t>Language in Society, 27</a:t>
            </a:r>
            <a:r>
              <a:rPr lang="en-US" altLang="zh-TW" dirty="0"/>
              <a:t>, 291-334</a:t>
            </a:r>
            <a:r>
              <a:rPr lang="en-US" altLang="zh-TW" dirty="0" smtClean="0"/>
              <a:t>. </a:t>
            </a:r>
          </a:p>
          <a:p>
            <a:r>
              <a:rPr lang="en-US" altLang="zh-TW" dirty="0"/>
              <a:t>Jefferson, G. (1993). Caveat speaker: Preliminary notes on recipient topic-shift </a:t>
            </a:r>
            <a:r>
              <a:rPr lang="en-US" altLang="zh-TW" dirty="0" err="1"/>
              <a:t>implicature</a:t>
            </a:r>
            <a:r>
              <a:rPr lang="en-US" altLang="zh-TW" dirty="0"/>
              <a:t>. </a:t>
            </a:r>
            <a:r>
              <a:rPr lang="en-US" altLang="zh-TW" i="1" dirty="0"/>
              <a:t>Research on Language and Social Interaction, 26</a:t>
            </a:r>
            <a:r>
              <a:rPr lang="en-US" altLang="zh-TW" dirty="0"/>
              <a:t>(1), 1-30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 </a:t>
            </a:r>
            <a:r>
              <a:rPr lang="en-US" altLang="zh-TW" dirty="0" err="1"/>
              <a:t>Keevallik</a:t>
            </a:r>
            <a:r>
              <a:rPr lang="en-US" altLang="zh-TW" dirty="0"/>
              <a:t>, L. (2012). Compromising progressivity: No-prefacing in Estonian. </a:t>
            </a:r>
            <a:r>
              <a:rPr lang="en-US" altLang="zh-TW" i="1" dirty="0"/>
              <a:t>Pragmatics, 22</a:t>
            </a:r>
            <a:r>
              <a:rPr lang="en-US" altLang="zh-TW" dirty="0"/>
              <a:t>(1), 119-146.</a:t>
            </a:r>
          </a:p>
          <a:p>
            <a:r>
              <a:rPr lang="en-US" altLang="zh-TW" dirty="0"/>
              <a:t>Kim, H. R. S., &amp; </a:t>
            </a:r>
            <a:r>
              <a:rPr lang="en-US" altLang="zh-TW" dirty="0" err="1"/>
              <a:t>Kuroshima</a:t>
            </a:r>
            <a:r>
              <a:rPr lang="en-US" altLang="zh-TW" dirty="0"/>
              <a:t>, S. (2013). Turn beginnings in interaction: An introduction. </a:t>
            </a:r>
            <a:r>
              <a:rPr lang="en-US" altLang="zh-TW" i="1" dirty="0"/>
              <a:t>Journal of Pragmatics, 57</a:t>
            </a:r>
            <a:r>
              <a:rPr lang="en-US" altLang="zh-TW" dirty="0"/>
              <a:t>, 267-273.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CFE0-FEBA-1348-B5AF-B78BFEE2B5CE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768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0737" y="256554"/>
            <a:ext cx="8310865" cy="6465152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dirty="0" smtClean="0"/>
              <a:t>Sacks</a:t>
            </a:r>
            <a:r>
              <a:rPr lang="en-US" altLang="zh-TW" dirty="0"/>
              <a:t>, H., </a:t>
            </a:r>
            <a:r>
              <a:rPr lang="en-US" altLang="zh-TW" dirty="0" err="1"/>
              <a:t>Schegloff</a:t>
            </a:r>
            <a:r>
              <a:rPr lang="en-US" altLang="zh-TW" dirty="0"/>
              <a:t>, E. A., &amp; Jefferson, G. (1974). A simplest systematics for the organization of turn-taking for conversation. </a:t>
            </a:r>
            <a:r>
              <a:rPr lang="en-US" altLang="zh-TW" i="1" dirty="0"/>
              <a:t>Language, 50</a:t>
            </a:r>
            <a:r>
              <a:rPr lang="en-US" altLang="zh-TW" dirty="0"/>
              <a:t>(4), 696-735. </a:t>
            </a:r>
            <a:endParaRPr lang="zh-TW" altLang="zh-TW" dirty="0"/>
          </a:p>
          <a:p>
            <a:r>
              <a:rPr lang="en-US" altLang="zh-TW" dirty="0" err="1"/>
              <a:t>Schegloff</a:t>
            </a:r>
            <a:r>
              <a:rPr lang="en-US" altLang="zh-TW" dirty="0"/>
              <a:t>, E. A. (1980). Preliminaries to preliminaries: “Can I ask you a question?”. </a:t>
            </a:r>
            <a:r>
              <a:rPr lang="en-US" altLang="zh-TW" i="1" dirty="0"/>
              <a:t>Sociological Inquiry, 50</a:t>
            </a:r>
            <a:r>
              <a:rPr lang="en-US" altLang="zh-TW" dirty="0"/>
              <a:t>(3-4), 104-152</a:t>
            </a:r>
            <a:r>
              <a:rPr lang="en-US" altLang="zh-TW" dirty="0" smtClean="0"/>
              <a:t>.</a:t>
            </a:r>
          </a:p>
          <a:p>
            <a:r>
              <a:rPr lang="en-US" altLang="zh-TW" dirty="0" err="1"/>
              <a:t>S</a:t>
            </a:r>
            <a:r>
              <a:rPr lang="en-US" altLang="zh-TW" dirty="0" err="1" smtClean="0"/>
              <a:t>chegloff</a:t>
            </a:r>
            <a:r>
              <a:rPr lang="en-US" altLang="zh-TW" dirty="0"/>
              <a:t>, Emanuel A. 1981. Discourse as an </a:t>
            </a:r>
            <a:r>
              <a:rPr lang="en-US" altLang="zh-TW" dirty="0" err="1"/>
              <a:t>interactionai</a:t>
            </a:r>
            <a:r>
              <a:rPr lang="en-US" altLang="zh-TW" dirty="0"/>
              <a:t> achievement: Some uses of 'uh huh' and other things that come between sentences. In Deborah </a:t>
            </a:r>
            <a:r>
              <a:rPr lang="en-US" altLang="zh-TW" dirty="0" err="1"/>
              <a:t>Tannen</a:t>
            </a:r>
            <a:r>
              <a:rPr lang="en-US" altLang="zh-TW" dirty="0"/>
              <a:t> (ed.), </a:t>
            </a:r>
            <a:r>
              <a:rPr lang="en-US" altLang="zh-TW" i="1" dirty="0"/>
              <a:t>Analyzing discourse: Text and talk (Georgetown University Round Table on Languages and Linguistics</a:t>
            </a:r>
            <a:r>
              <a:rPr lang="en-US" altLang="zh-TW" dirty="0"/>
              <a:t>. Washington, DC: Georgetown University Press</a:t>
            </a:r>
            <a:r>
              <a:rPr lang="en-US" altLang="zh-TW" dirty="0" smtClean="0"/>
              <a:t>. </a:t>
            </a:r>
            <a:endParaRPr lang="zh-TW" altLang="zh-TW" dirty="0"/>
          </a:p>
          <a:p>
            <a:r>
              <a:rPr lang="en-US" altLang="zh-TW" dirty="0" err="1"/>
              <a:t>Schegloff</a:t>
            </a:r>
            <a:r>
              <a:rPr lang="en-US" altLang="zh-TW" dirty="0"/>
              <a:t>, E. A. (1996). Turn organization: One intersection of grammar and interaction. In E. Ochs, E. A. </a:t>
            </a:r>
            <a:r>
              <a:rPr lang="en-US" altLang="zh-TW" dirty="0" err="1"/>
              <a:t>Schegloff</a:t>
            </a:r>
            <a:r>
              <a:rPr lang="en-US" altLang="zh-TW" dirty="0"/>
              <a:t>, &amp; S. A. Thompson (Eds.), </a:t>
            </a:r>
            <a:r>
              <a:rPr lang="en-US" altLang="zh-TW" i="1" dirty="0"/>
              <a:t>Interaction and grammar</a:t>
            </a:r>
            <a:r>
              <a:rPr lang="en-US" altLang="zh-TW" dirty="0"/>
              <a:t> (pp. 52-133). Cambridge: Cambridge University Press</a:t>
            </a:r>
            <a:r>
              <a:rPr lang="en-US" altLang="zh-TW" dirty="0" smtClean="0"/>
              <a:t>.</a:t>
            </a:r>
          </a:p>
          <a:p>
            <a:r>
              <a:rPr lang="en-US" altLang="zh-TW" dirty="0" err="1"/>
              <a:t>Schegloff</a:t>
            </a:r>
            <a:r>
              <a:rPr lang="en-US" altLang="zh-TW" dirty="0"/>
              <a:t>, Emanuel A. &amp; Gene Lerner. 2009. Beginning to respond: well-prefaced responses to </a:t>
            </a:r>
            <a:r>
              <a:rPr lang="en-US" altLang="zh-TW" dirty="0" err="1"/>
              <a:t>wh</a:t>
            </a:r>
            <a:r>
              <a:rPr lang="en-US" altLang="zh-TW" dirty="0"/>
              <a:t>-questions. </a:t>
            </a:r>
            <a:r>
              <a:rPr lang="en-US" altLang="zh-TW" i="1" dirty="0"/>
              <a:t>Research on Language &amp; Social Interaction </a:t>
            </a:r>
            <a:r>
              <a:rPr lang="en-US" altLang="zh-TW" dirty="0"/>
              <a:t>42(2). 91-115.</a:t>
            </a:r>
            <a:endParaRPr lang="en-US" altLang="zh-TW" dirty="0" smtClean="0"/>
          </a:p>
          <a:p>
            <a:r>
              <a:rPr lang="en-US" altLang="zh-TW" dirty="0" err="1" smtClean="0"/>
              <a:t>Streeck</a:t>
            </a:r>
            <a:r>
              <a:rPr lang="en-US" altLang="zh-TW" dirty="0"/>
              <a:t>, J. r. (1995). On projection. In E. Goody (Ed.), </a:t>
            </a:r>
            <a:r>
              <a:rPr lang="en-US" altLang="zh-TW" i="1" dirty="0"/>
              <a:t>Social Intelligence and Interaction</a:t>
            </a:r>
            <a:r>
              <a:rPr lang="en-US" altLang="zh-TW" dirty="0"/>
              <a:t> (pp. 87-110). Cambridge: Cambridge University Press</a:t>
            </a:r>
            <a:r>
              <a:rPr lang="en-US" altLang="zh-TW" dirty="0" smtClean="0"/>
              <a:t>.</a:t>
            </a:r>
          </a:p>
          <a:p>
            <a:r>
              <a:rPr lang="en-US" altLang="zh-TW" dirty="0" err="1"/>
              <a:t>Schegloff</a:t>
            </a:r>
            <a:r>
              <a:rPr lang="en-US" altLang="zh-TW" dirty="0"/>
              <a:t>, E. A., &amp; Lerner, G. (2009). Beginning to respond: well-prefaced responses to </a:t>
            </a:r>
            <a:r>
              <a:rPr lang="en-US" altLang="zh-TW" dirty="0" err="1"/>
              <a:t>wh</a:t>
            </a:r>
            <a:r>
              <a:rPr lang="en-US" altLang="zh-TW" dirty="0"/>
              <a:t>-questions. </a:t>
            </a:r>
            <a:r>
              <a:rPr lang="en-US" altLang="zh-TW" i="1" dirty="0"/>
              <a:t>Research on Language &amp; Social Interaction, 42</a:t>
            </a:r>
            <a:r>
              <a:rPr lang="en-US" altLang="zh-TW" dirty="0"/>
              <a:t>(2), 91-115. </a:t>
            </a:r>
            <a:endParaRPr lang="en-US" altLang="zh-TW" dirty="0" smtClean="0"/>
          </a:p>
          <a:p>
            <a:r>
              <a:rPr lang="en-US" altLang="zh-TW" dirty="0"/>
              <a:t>Tao, </a:t>
            </a:r>
            <a:r>
              <a:rPr lang="en-US" altLang="zh-TW" dirty="0" err="1"/>
              <a:t>Hongyin</a:t>
            </a:r>
            <a:r>
              <a:rPr lang="en-US" altLang="zh-TW" dirty="0"/>
              <a:t> &amp; Sandra A Thompson. </a:t>
            </a:r>
            <a:r>
              <a:rPr lang="en-US" altLang="zh-TW" dirty="0" smtClean="0"/>
              <a:t>(1991). </a:t>
            </a:r>
            <a:r>
              <a:rPr lang="en-US" altLang="zh-TW" dirty="0"/>
              <a:t>English backchannels in Mandarin conversations: A case study of </a:t>
            </a:r>
            <a:r>
              <a:rPr lang="en-US" altLang="zh-TW" dirty="0" err="1"/>
              <a:t>superstratum</a:t>
            </a:r>
            <a:r>
              <a:rPr lang="en-US" altLang="zh-TW" dirty="0"/>
              <a:t> pragmatic 'interference'. </a:t>
            </a:r>
            <a:r>
              <a:rPr lang="en-US" altLang="zh-TW" i="1" dirty="0"/>
              <a:t>Journal of Pragmatics </a:t>
            </a:r>
            <a:r>
              <a:rPr lang="en-US" altLang="zh-TW" dirty="0"/>
              <a:t>16. 209-223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Wang, Yu-Fang, Pi-</a:t>
            </a:r>
            <a:r>
              <a:rPr lang="en-US" altLang="zh-TW" dirty="0" err="1"/>
              <a:t>Hua</a:t>
            </a:r>
            <a:r>
              <a:rPr lang="en-US" altLang="zh-TW" dirty="0"/>
              <a:t> Tsai, David Goodman &amp; </a:t>
            </a:r>
            <a:r>
              <a:rPr lang="en-US" altLang="zh-TW" dirty="0" err="1"/>
              <a:t>Meng</a:t>
            </a:r>
            <a:r>
              <a:rPr lang="en-US" altLang="zh-TW" dirty="0"/>
              <a:t>-Ying Lin. 2010. Agreement, acknowledgement, and alignment: The discourse-pragmatic functions of </a:t>
            </a:r>
            <a:r>
              <a:rPr lang="en-US" altLang="zh-TW" dirty="0" err="1"/>
              <a:t>hao</a:t>
            </a:r>
            <a:r>
              <a:rPr lang="en-US" altLang="zh-TW" dirty="0"/>
              <a:t> and dui in Taiwan Mandarin conversation. </a:t>
            </a:r>
            <a:r>
              <a:rPr lang="en-US" altLang="zh-TW" i="1" dirty="0"/>
              <a:t>Discourse Studies </a:t>
            </a:r>
            <a:r>
              <a:rPr lang="en-US" altLang="zh-TW" dirty="0"/>
              <a:t>12(2). 241-267.</a:t>
            </a:r>
            <a:endParaRPr lang="en-US" altLang="zh-TW" dirty="0" smtClean="0"/>
          </a:p>
          <a:p>
            <a:r>
              <a:rPr lang="en-US" altLang="zh-TW" dirty="0" smtClean="0"/>
              <a:t>White, S. (1989)</a:t>
            </a:r>
            <a:r>
              <a:rPr lang="en-US" altLang="zh-TW" dirty="0"/>
              <a:t>. </a:t>
            </a:r>
            <a:r>
              <a:rPr lang="en-US" altLang="zh-TW" dirty="0" smtClean="0"/>
              <a:t>Backchannels across cultures: A study of American and Japanese. </a:t>
            </a:r>
            <a:r>
              <a:rPr lang="en-US" altLang="zh-TW" i="1" dirty="0" smtClean="0"/>
              <a:t>Language and Society, 18</a:t>
            </a:r>
            <a:r>
              <a:rPr lang="en-US" altLang="zh-TW" dirty="0" smtClean="0"/>
              <a:t>, 59-76.</a:t>
            </a:r>
          </a:p>
          <a:p>
            <a:r>
              <a:rPr lang="en-US" altLang="zh-TW" dirty="0" smtClean="0"/>
              <a:t>Wu</a:t>
            </a:r>
            <a:r>
              <a:rPr lang="en-US" altLang="zh-TW" dirty="0"/>
              <a:t>, R.-J. R. (2014). Managing turn entry: The design of EI-prefaced turns in Mandarin conversation. </a:t>
            </a:r>
            <a:r>
              <a:rPr lang="en-US" altLang="zh-TW" i="1" dirty="0"/>
              <a:t>Journal of Pragmatics, 66</a:t>
            </a:r>
            <a:r>
              <a:rPr lang="en-US" altLang="zh-TW" dirty="0"/>
              <a:t>, 139-161.</a:t>
            </a:r>
            <a:endParaRPr lang="zh-TW" altLang="zh-TW" dirty="0"/>
          </a:p>
          <a:p>
            <a:r>
              <a:rPr lang="en-US" altLang="zh-TW" dirty="0" err="1" smtClean="0"/>
              <a:t>Yngve</a:t>
            </a:r>
            <a:r>
              <a:rPr lang="en-US" altLang="zh-TW" dirty="0" smtClean="0"/>
              <a:t>, Victor. (1970)</a:t>
            </a:r>
            <a:r>
              <a:rPr lang="en-US" altLang="zh-TW" dirty="0"/>
              <a:t>. </a:t>
            </a:r>
            <a:r>
              <a:rPr lang="en-US" altLang="zh-TW" dirty="0" smtClean="0"/>
              <a:t>On getting a word in edgewise. Chicago Linguistic Society</a:t>
            </a:r>
            <a:r>
              <a:rPr lang="en-US" altLang="zh-TW" i="1" dirty="0" smtClean="0"/>
              <a:t>, 6</a:t>
            </a:r>
            <a:r>
              <a:rPr lang="en-US" altLang="zh-TW" dirty="0" smtClean="0"/>
              <a:t>, 567-577.</a:t>
            </a:r>
          </a:p>
          <a:p>
            <a:r>
              <a:rPr lang="en-US" altLang="zh-TW" dirty="0" smtClean="0"/>
              <a:t>Young, RF &amp; J Lee. (2004)</a:t>
            </a:r>
            <a:r>
              <a:rPr lang="en-US" altLang="zh-TW" dirty="0"/>
              <a:t>. </a:t>
            </a:r>
            <a:r>
              <a:rPr lang="en-US" altLang="zh-TW" dirty="0" smtClean="0"/>
              <a:t>Identifying units in interaction: Reactive tokens in Korean and English conversations. Journal of Sociolinguistics</a:t>
            </a:r>
            <a:r>
              <a:rPr lang="en-US" altLang="zh-TW" i="1" dirty="0" smtClean="0"/>
              <a:t>, 8(3)</a:t>
            </a:r>
            <a:r>
              <a:rPr lang="en-US" altLang="zh-TW" dirty="0" smtClean="0"/>
              <a:t>, 380-407.</a:t>
            </a:r>
          </a:p>
          <a:p>
            <a:r>
              <a:rPr lang="en-US" altLang="zh-TW" dirty="0"/>
              <a:t>Zimmerman, Don H. 1993. Acknowledgment tokens and speakership incipiency revisited. </a:t>
            </a:r>
            <a:r>
              <a:rPr lang="en-US" altLang="zh-TW" i="1" dirty="0"/>
              <a:t>Research on Language and Social Interaction </a:t>
            </a:r>
            <a:r>
              <a:rPr lang="en-US" altLang="zh-TW" dirty="0"/>
              <a:t>26(2). 179-194.</a:t>
            </a:r>
            <a:endParaRPr lang="en-US" altLang="zh-TW" dirty="0" smtClean="0"/>
          </a:p>
          <a:p>
            <a:r>
              <a:rPr lang="zh-TW" altLang="en-US" dirty="0" smtClean="0"/>
              <a:t>吳平</a:t>
            </a:r>
            <a:r>
              <a:rPr lang="zh-TW" altLang="zh-TW" dirty="0" smtClean="0"/>
              <a:t>。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2001</a:t>
            </a:r>
            <a:r>
              <a:rPr lang="zh-TW" altLang="en-US" dirty="0" smtClean="0"/>
              <a:t>）。漢語會話中的反饋信號。</a:t>
            </a:r>
            <a:r>
              <a:rPr lang="en-US" altLang="zh-TW" dirty="0" smtClean="0"/>
              <a:t>《</a:t>
            </a:r>
            <a:r>
              <a:rPr lang="zh-TW" altLang="en-US" dirty="0" smtClean="0"/>
              <a:t>當代語言學</a:t>
            </a:r>
            <a:r>
              <a:rPr lang="en-US" altLang="zh-TW" dirty="0" smtClean="0"/>
              <a:t>》</a:t>
            </a:r>
            <a:r>
              <a:rPr lang="zh-TW" altLang="en-US" dirty="0" smtClean="0"/>
              <a:t>，第三卷</a:t>
            </a:r>
            <a:r>
              <a:rPr lang="en-US" altLang="zh-TW" dirty="0" smtClean="0"/>
              <a:t>2001</a:t>
            </a:r>
            <a:r>
              <a:rPr lang="zh-TW" altLang="en-US" dirty="0" smtClean="0"/>
              <a:t>年第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期，</a:t>
            </a:r>
            <a:r>
              <a:rPr lang="en-US" altLang="zh-TW" dirty="0" smtClean="0"/>
              <a:t>119-126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CFE0-FEBA-1348-B5AF-B78BFEE2B5CE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18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7BBCFE0-FEBA-1348-B5AF-B78BFEE2B5CE}" type="slidenum">
              <a:rPr kumimoji="1" lang="zh-TW" altLang="en-US" smtClean="0"/>
              <a:t>24</a:t>
            </a:fld>
            <a:endParaRPr kumimoji="1" lang="zh-TW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13753" y="2420634"/>
            <a:ext cx="7772400" cy="21336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 smtClean="0">
                <a:solidFill>
                  <a:srgbClr val="3366FF"/>
                </a:solidFill>
              </a:rPr>
              <a:t>Thank you for your attention.</a:t>
            </a:r>
            <a:r>
              <a:rPr lang="en-US" altLang="zh-TW" sz="3600" dirty="0" smtClean="0"/>
              <a:t> </a:t>
            </a:r>
            <a:r>
              <a:rPr lang="en-US" altLang="zh-TW" sz="3600" dirty="0" smtClean="0">
                <a:solidFill>
                  <a:srgbClr val="3366FF"/>
                </a:solidFill>
              </a:rPr>
              <a:t/>
            </a:r>
            <a:br>
              <a:rPr lang="en-US" altLang="zh-TW" sz="3600" dirty="0" smtClean="0">
                <a:solidFill>
                  <a:srgbClr val="3366FF"/>
                </a:solidFill>
              </a:rPr>
            </a:br>
            <a:endParaRPr lang="en-US" altLang="zh-TW" sz="3600" dirty="0" smtClean="0">
              <a:solidFill>
                <a:srgbClr val="3366FF"/>
              </a:solidFill>
            </a:endParaRPr>
          </a:p>
          <a:p>
            <a:pPr algn="ctr"/>
            <a:r>
              <a:rPr lang="en-US" altLang="zh-TW" sz="3600" dirty="0" smtClean="0">
                <a:solidFill>
                  <a:srgbClr val="3366FF"/>
                </a:solidFill>
              </a:rPr>
              <a:t>Comments or questions?</a:t>
            </a:r>
            <a:endParaRPr lang="en-US" altLang="zh-TW" sz="3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Background</a:t>
            </a:r>
            <a:r>
              <a:rPr kumimoji="1" lang="en-US" altLang="zh-TW" sz="2000" dirty="0"/>
              <a:t>-</a:t>
            </a:r>
            <a:r>
              <a:rPr kumimoji="1" lang="en-US" altLang="zh-TW" sz="2000" dirty="0" smtClean="0"/>
              <a:t>1 </a:t>
            </a:r>
            <a:endParaRPr lang="zh-TW" altLang="en-US" dirty="0">
              <a:latin typeface="Tw Cen MT" charset="0"/>
              <a:ea typeface="微軟正黑體" charset="0"/>
              <a:cs typeface="微軟正黑體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271963"/>
            <a:ext cx="7491378" cy="453958"/>
          </a:xfrm>
        </p:spPr>
        <p:txBody>
          <a:bodyPr/>
          <a:lstStyle/>
          <a:p>
            <a:endParaRPr kumimoji="1"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-US" altLang="zh-TW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 Conference on Chinese Spoken Corpora 2016, Rice University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67AFEA6-FC71-6445-B8CA-FA660D6B73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612775" y="1442024"/>
            <a:ext cx="7485063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altLang="zh-TW" sz="2000" dirty="0" smtClean="0">
              <a:latin typeface="Courier New" charset="0"/>
              <a:ea typeface="微軟正黑體" charset="0"/>
              <a:cs typeface="微軟正黑體" charset="0"/>
            </a:endParaRPr>
          </a:p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001 Anne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:	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	</a:t>
            </a:r>
            <a:r>
              <a:rPr lang="zh-TW" altLang="en-US" sz="2000" dirty="0" smtClean="0">
                <a:latin typeface="Courier New" charset="0"/>
                <a:ea typeface="微軟正黑體" charset="0"/>
                <a:cs typeface="微軟正黑體" charset="0"/>
              </a:rPr>
              <a:t>喔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,</a:t>
            </a:r>
            <a:r>
              <a:rPr lang="zh-TW" altLang="en-US" sz="2000" dirty="0">
                <a:latin typeface="Courier New" charset="0"/>
                <a:ea typeface="微軟正黑體" charset="0"/>
                <a:cs typeface="微軟正黑體" charset="0"/>
              </a:rPr>
              <a:t>我覺得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-</a:t>
            </a:r>
            <a:r>
              <a:rPr lang="zh-TW" altLang="en-US" sz="2000" dirty="0">
                <a:latin typeface="Courier New" charset="0"/>
                <a:ea typeface="微軟正黑體" charset="0"/>
                <a:cs typeface="微軟正黑體" charset="0"/>
              </a:rPr>
              <a:t>我沒有去</a:t>
            </a:r>
            <a:r>
              <a:rPr lang="zh-CN" altLang="en-US" sz="2000" dirty="0">
                <a:latin typeface="Courier New" charset="0"/>
                <a:ea typeface="微軟正黑體" charset="0"/>
                <a:cs typeface="微軟正黑體" charset="0"/>
              </a:rPr>
              <a:t>那個公園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.</a:t>
            </a:r>
            <a:endParaRPr lang="zh-TW" altLang="en-US" sz="2000" dirty="0">
              <a:latin typeface="Courier New" charset="0"/>
              <a:ea typeface="微軟正黑體" charset="0"/>
              <a:cs typeface="微軟正黑體" charset="0"/>
            </a:endParaRPr>
          </a:p>
          <a:p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         	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	(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0.3)</a:t>
            </a:r>
            <a:endParaRPr lang="zh-TW" altLang="en-US" sz="2000" dirty="0">
              <a:latin typeface="Courier New" charset="0"/>
              <a:ea typeface="微軟正黑體" charset="0"/>
              <a:cs typeface="微軟正黑體" charset="0"/>
            </a:endParaRPr>
          </a:p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002 Iris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: 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  <a:sym typeface="Wingdings" charset="0"/>
              </a:rPr>
              <a:t>		</a:t>
            </a:r>
            <a:r>
              <a:rPr lang="zh-TW" altLang="en-US" sz="2000" dirty="0">
                <a:latin typeface="Courier New" charset="0"/>
                <a:ea typeface="微軟正黑體" charset="0"/>
                <a:cs typeface="微軟正黑體" charset="0"/>
              </a:rPr>
              <a:t>喔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,</a:t>
            </a:r>
            <a:r>
              <a:rPr lang="zh-TW" altLang="en-US" sz="2000" dirty="0">
                <a:latin typeface="Courier New" charset="0"/>
                <a:ea typeface="微軟正黑體" charset="0"/>
                <a:cs typeface="微軟正黑體" charset="0"/>
              </a:rPr>
              <a:t>你沒去嗎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.</a:t>
            </a:r>
            <a:endParaRPr lang="zh-TW" altLang="en-US" sz="2000" dirty="0">
              <a:latin typeface="Courier New" charset="0"/>
              <a:ea typeface="微軟正黑體" charset="0"/>
              <a:cs typeface="微軟正黑體" charset="0"/>
            </a:endParaRPr>
          </a:p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003 Anne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: 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  <a:sym typeface="Wingdings" charset="0"/>
              </a:rPr>
              <a:t>	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	mm.</a:t>
            </a:r>
            <a:endParaRPr lang="zh-TW" altLang="en-US" sz="2000" dirty="0">
              <a:latin typeface="Courier New" charset="0"/>
              <a:ea typeface="微軟正黑體" charset="0"/>
              <a:cs typeface="微軟正黑體" charset="0"/>
            </a:endParaRPr>
          </a:p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004 Jack: 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	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	</a:t>
            </a:r>
            <a:r>
              <a:rPr lang="zh-TW" altLang="en-US" sz="2000" dirty="0" smtClean="0">
                <a:latin typeface="Courier New" charset="0"/>
                <a:ea typeface="微軟正黑體" charset="0"/>
                <a:cs typeface="微軟正黑體" charset="0"/>
              </a:rPr>
              <a:t>喔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,</a:t>
            </a:r>
            <a:r>
              <a:rPr lang="zh-CN" altLang="en-US" sz="2000" dirty="0">
                <a:latin typeface="Courier New" charset="0"/>
                <a:ea typeface="微軟正黑體" charset="0"/>
                <a:cs typeface="微軟正黑體" charset="0"/>
              </a:rPr>
              <a:t>那個公園</a:t>
            </a:r>
            <a:r>
              <a:rPr lang="zh-TW" altLang="en-US" sz="2000" dirty="0">
                <a:latin typeface="Courier New" charset="0"/>
                <a:ea typeface="微軟正黑體" charset="0"/>
                <a:cs typeface="微軟正黑體" charset="0"/>
              </a:rPr>
              <a:t>沒什麼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.</a:t>
            </a:r>
            <a:r>
              <a:rPr lang="en-US" altLang="zh-TW" sz="2000" dirty="0" err="1">
                <a:latin typeface="Courier New" charset="0"/>
                <a:ea typeface="微軟正黑體" charset="0"/>
                <a:cs typeface="微軟正黑體" charset="0"/>
              </a:rPr>
              <a:t>ehuh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[</a:t>
            </a:r>
            <a:r>
              <a:rPr lang="en-US" altLang="zh-TW" sz="2000" dirty="0" err="1">
                <a:latin typeface="Courier New" charset="0"/>
                <a:ea typeface="微軟正黑體" charset="0"/>
                <a:cs typeface="微軟正黑體" charset="0"/>
              </a:rPr>
              <a:t>hhh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.</a:t>
            </a:r>
            <a:endParaRPr lang="zh-TW" altLang="en-US" sz="2000" dirty="0">
              <a:latin typeface="Courier New" charset="0"/>
              <a:ea typeface="微軟正黑體" charset="0"/>
              <a:cs typeface="微軟正黑體" charset="0"/>
            </a:endParaRPr>
          </a:p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005 Anne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: 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								  [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↑en,</a:t>
            </a:r>
            <a:r>
              <a:rPr lang="zh-TW" altLang="en-US" sz="2000" dirty="0">
                <a:latin typeface="Courier New" charset="0"/>
                <a:ea typeface="微軟正黑體" charset="0"/>
                <a:cs typeface="微軟正黑體" charset="0"/>
              </a:rPr>
              <a:t>真的嗎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.</a:t>
            </a:r>
            <a:endParaRPr lang="zh-TW" altLang="en-US" sz="2000" dirty="0">
              <a:latin typeface="Courier New" charset="0"/>
              <a:ea typeface="微軟正黑體" charset="0"/>
              <a:cs typeface="微軟正黑體" charset="0"/>
            </a:endParaRPr>
          </a:p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006 Iris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:	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	=</a:t>
            </a:r>
            <a:r>
              <a:rPr lang="zh-TW" altLang="en-US" sz="2000" dirty="0">
                <a:latin typeface="Courier New" charset="0"/>
                <a:ea typeface="微軟正黑體" charset="0"/>
                <a:cs typeface="微軟正黑體" charset="0"/>
              </a:rPr>
              <a:t>聽說還蠻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[</a:t>
            </a:r>
            <a:r>
              <a:rPr lang="zh-TW" altLang="en-US" sz="2000" dirty="0">
                <a:latin typeface="Courier New" charset="0"/>
                <a:ea typeface="微軟正黑體" charset="0"/>
                <a:cs typeface="微軟正黑體" charset="0"/>
              </a:rPr>
              <a:t>漂亮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.</a:t>
            </a:r>
            <a:endParaRPr lang="zh-TW" altLang="en-US" sz="2000" dirty="0">
              <a:latin typeface="Courier New" charset="0"/>
              <a:ea typeface="微軟正黑體" charset="0"/>
              <a:cs typeface="微軟正黑體" charset="0"/>
            </a:endParaRPr>
          </a:p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007 Bill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: 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				  [</a:t>
            </a:r>
            <a:r>
              <a:rPr lang="zh-TW" altLang="en-US" sz="2000" dirty="0">
                <a:latin typeface="Courier New" charset="0"/>
                <a:ea typeface="微軟正黑體" charset="0"/>
                <a:cs typeface="微軟正黑體" charset="0"/>
              </a:rPr>
              <a:t>不好看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.</a:t>
            </a:r>
          </a:p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008 Iris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: 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  <a:sym typeface="Wingdings" charset="0"/>
              </a:rPr>
              <a:t>	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  <a:sym typeface="Wingdings" charset="0"/>
              </a:rPr>
              <a:t>	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[</a:t>
            </a:r>
            <a:r>
              <a:rPr lang="zh-TW" altLang="en-US" sz="2000" dirty="0">
                <a:latin typeface="Courier New" charset="0"/>
                <a:ea typeface="微軟正黑體" charset="0"/>
                <a:cs typeface="微軟正黑體" charset="0"/>
              </a:rPr>
              <a:t>不好看嗎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?</a:t>
            </a:r>
            <a:endParaRPr lang="zh-TW" altLang="en-US" sz="2000" dirty="0">
              <a:latin typeface="Courier New" charset="0"/>
              <a:ea typeface="微軟正黑體" charset="0"/>
              <a:cs typeface="微軟正黑體" charset="0"/>
            </a:endParaRPr>
          </a:p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009 Anne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:	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	[</a:t>
            </a:r>
            <a:r>
              <a:rPr lang="zh-TW" altLang="en-US" sz="2000" dirty="0">
                <a:latin typeface="Courier New" charset="0"/>
                <a:ea typeface="微軟正黑體" charset="0"/>
                <a:cs typeface="微軟正黑體" charset="0"/>
              </a:rPr>
              <a:t>真的喔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.</a:t>
            </a:r>
          </a:p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010 Bill: 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  <a:sym typeface="Wingdings" charset="0"/>
              </a:rPr>
              <a:t>		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 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((</a:t>
            </a:r>
            <a:r>
              <a:rPr lang="zh-CN" altLang="en-US" sz="2000" dirty="0">
                <a:latin typeface="Courier New" charset="0"/>
                <a:ea typeface="微軟正黑體" charset="0"/>
                <a:cs typeface="微軟正黑體" charset="0"/>
              </a:rPr>
              <a:t>點頭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))˚hen. </a:t>
            </a:r>
            <a:endParaRPr lang="zh-TW" altLang="en-US" sz="2000" dirty="0">
              <a:latin typeface="Courier New" charset="0"/>
              <a:ea typeface="微軟正黑體" charset="0"/>
              <a:cs typeface="微軟正黑體" charset="0"/>
            </a:endParaRPr>
          </a:p>
          <a:p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011 Jack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:	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	</a:t>
            </a:r>
            <a:r>
              <a:rPr lang="zh-CN" altLang="en-US" sz="2000" dirty="0" smtClean="0">
                <a:latin typeface="Courier New" charset="0"/>
                <a:ea typeface="微軟正黑體" charset="0"/>
                <a:cs typeface="微軟正黑體" charset="0"/>
              </a:rPr>
              <a:t>那</a:t>
            </a:r>
            <a:r>
              <a:rPr lang="zh-CN" altLang="en-US" sz="2000" dirty="0">
                <a:latin typeface="Courier New" charset="0"/>
                <a:ea typeface="微軟正黑體" charset="0"/>
                <a:cs typeface="微軟正黑體" charset="0"/>
              </a:rPr>
              <a:t>個公園</a:t>
            </a:r>
            <a:r>
              <a:rPr lang="en-US" altLang="zh-TW" sz="2000" dirty="0">
                <a:latin typeface="Courier New" charset="0"/>
                <a:ea typeface="微軟正黑體" charset="0"/>
                <a:cs typeface="微軟正黑體" charset="0"/>
              </a:rPr>
              <a:t>沒什麼好看</a:t>
            </a:r>
            <a:r>
              <a:rPr lang="en-US" altLang="zh-TW" sz="2000" dirty="0" smtClean="0">
                <a:latin typeface="Courier New" charset="0"/>
                <a:ea typeface="微軟正黑體" charset="0"/>
                <a:cs typeface="微軟正黑體" charset="0"/>
              </a:rPr>
              <a:t>.</a:t>
            </a:r>
            <a:endParaRPr lang="zh-TW" altLang="en-US" sz="2000" dirty="0">
              <a:latin typeface="Courier New" charset="0"/>
              <a:ea typeface="微軟正黑體" charset="0"/>
              <a:cs typeface="微軟正黑體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2775" y="1744565"/>
            <a:ext cx="6520251" cy="126994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12775" y="3014505"/>
            <a:ext cx="7123222" cy="62855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12775" y="3643062"/>
            <a:ext cx="7123222" cy="151366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735698" y="737771"/>
            <a:ext cx="4572000" cy="7663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altLang="zh-TW" dirty="0"/>
              <a:t>Conversation is achieved through </a:t>
            </a:r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rgbClr val="0000FF"/>
                </a:solidFill>
              </a:rPr>
              <a:t>turn</a:t>
            </a:r>
            <a:r>
              <a:rPr lang="en-US" altLang="zh-TW" dirty="0">
                <a:solidFill>
                  <a:srgbClr val="0000FF"/>
                </a:solidFill>
              </a:rPr>
              <a:t>-taking </a:t>
            </a:r>
            <a:r>
              <a:rPr lang="en-US" altLang="zh-TW" dirty="0" smtClean="0">
                <a:solidFill>
                  <a:srgbClr val="3366FF"/>
                </a:solidFill>
              </a:rPr>
              <a:t>system and adjacency pairs</a:t>
            </a:r>
            <a:r>
              <a:rPr lang="en-US" altLang="zh-TW" dirty="0" smtClean="0"/>
              <a:t>.</a:t>
            </a:r>
            <a:endParaRPr lang="en-US" altLang="zh-TW" dirty="0"/>
          </a:p>
        </p:txBody>
      </p:sp>
      <p:sp>
        <p:nvSpPr>
          <p:cNvPr id="10" name="圓角矩形圖說文字 9"/>
          <p:cNvSpPr/>
          <p:nvPr/>
        </p:nvSpPr>
        <p:spPr>
          <a:xfrm>
            <a:off x="6597261" y="1744565"/>
            <a:ext cx="1710437" cy="471366"/>
          </a:xfrm>
          <a:prstGeom prst="wedgeRoundRectCallout">
            <a:avLst>
              <a:gd name="adj1" fmla="val -63567"/>
              <a:gd name="adj2" fmla="val 3411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solidFill>
                  <a:srgbClr val="0000FF"/>
                </a:solidFill>
              </a:rPr>
              <a:t>First pair part</a:t>
            </a:r>
            <a:endParaRPr kumimoji="1" lang="zh-TW" altLang="en-US" dirty="0">
              <a:solidFill>
                <a:srgbClr val="0000FF"/>
              </a:solidFill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4886824" y="2195055"/>
            <a:ext cx="1899814" cy="471366"/>
          </a:xfrm>
          <a:prstGeom prst="wedgeRoundRectCallout">
            <a:avLst>
              <a:gd name="adj1" fmla="val -63567"/>
              <a:gd name="adj2" fmla="val 27903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solidFill>
                  <a:srgbClr val="0000FF"/>
                </a:solidFill>
              </a:rPr>
              <a:t>Second pair part</a:t>
            </a:r>
            <a:endParaRPr kumimoji="1" lang="zh-TW" altLang="en-US" dirty="0">
              <a:solidFill>
                <a:srgbClr val="0000FF"/>
              </a:solidFill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3936917" y="2715995"/>
            <a:ext cx="1899814" cy="471366"/>
          </a:xfrm>
          <a:prstGeom prst="wedgeRoundRectCallout">
            <a:avLst>
              <a:gd name="adj1" fmla="val -63567"/>
              <a:gd name="adj2" fmla="val 3411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solidFill>
                  <a:srgbClr val="0000FF"/>
                </a:solidFill>
              </a:rPr>
              <a:t>Third position</a:t>
            </a:r>
            <a:endParaRPr kumimoji="1" lang="zh-TW" altLang="en-US" dirty="0">
              <a:solidFill>
                <a:srgbClr val="0000FF"/>
              </a:solidFill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5543718" y="3663927"/>
            <a:ext cx="1710437" cy="471366"/>
          </a:xfrm>
          <a:prstGeom prst="wedgeRoundRectCallout">
            <a:avLst>
              <a:gd name="adj1" fmla="val -63567"/>
              <a:gd name="adj2" fmla="val 3411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solidFill>
                  <a:srgbClr val="0000FF"/>
                </a:solidFill>
              </a:rPr>
              <a:t>First pair part</a:t>
            </a:r>
            <a:endParaRPr kumimoji="1" lang="zh-TW" altLang="en-US" dirty="0">
              <a:solidFill>
                <a:srgbClr val="0000FF"/>
              </a:solidFill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5039224" y="4170507"/>
            <a:ext cx="1899814" cy="471366"/>
          </a:xfrm>
          <a:prstGeom prst="wedgeRoundRectCallout">
            <a:avLst>
              <a:gd name="adj1" fmla="val -63567"/>
              <a:gd name="adj2" fmla="val 27903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solidFill>
                  <a:srgbClr val="0000FF"/>
                </a:solidFill>
              </a:rPr>
              <a:t>Second pair part</a:t>
            </a:r>
            <a:endParaRPr kumimoji="1" lang="zh-TW" altLang="en-US" dirty="0">
              <a:solidFill>
                <a:srgbClr val="0000FF"/>
              </a:solidFill>
            </a:endParaRPr>
          </a:p>
        </p:txBody>
      </p:sp>
      <p:sp>
        <p:nvSpPr>
          <p:cNvPr id="15" name="圓角矩形圖說文字 14"/>
          <p:cNvSpPr/>
          <p:nvPr/>
        </p:nvSpPr>
        <p:spPr>
          <a:xfrm>
            <a:off x="5354341" y="4728409"/>
            <a:ext cx="1899814" cy="471366"/>
          </a:xfrm>
          <a:prstGeom prst="wedgeRoundRectCallout">
            <a:avLst>
              <a:gd name="adj1" fmla="val -64242"/>
              <a:gd name="adj2" fmla="val 19739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solidFill>
                  <a:srgbClr val="0000FF"/>
                </a:solidFill>
              </a:rPr>
              <a:t>Third position</a:t>
            </a:r>
            <a:endParaRPr kumimoji="1"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1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7" grpId="0" animBg="1"/>
      <p:bldP spid="7" grpId="1" animBg="1"/>
      <p:bldP spid="8" grpId="0" animBg="1"/>
      <p:bldP spid="8" grpId="1" animBg="1"/>
      <p:bldP spid="8" grpId="2" animBg="1"/>
      <p:bldP spid="4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Background</a:t>
            </a:r>
            <a:r>
              <a:rPr kumimoji="1" lang="en-US" altLang="zh-TW" sz="2000" dirty="0" smtClean="0"/>
              <a:t>-2</a:t>
            </a:r>
            <a:endParaRPr kumimoji="1"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67393"/>
            <a:ext cx="7620000" cy="3982030"/>
          </a:xfrm>
        </p:spPr>
        <p:txBody>
          <a:bodyPr>
            <a:normAutofit/>
          </a:bodyPr>
          <a:lstStyle/>
          <a:p>
            <a:pPr indent="-342900">
              <a:buFont typeface="Arial"/>
              <a:buChar char="•"/>
            </a:pPr>
            <a:r>
              <a:rPr lang="en-US" altLang="zh-TW" dirty="0"/>
              <a:t>Conversation </a:t>
            </a:r>
            <a:endParaRPr lang="en-US" altLang="zh-TW" dirty="0" smtClean="0"/>
          </a:p>
          <a:p>
            <a:pPr lvl="1" indent="-342900">
              <a:buFont typeface="Arial"/>
              <a:buChar char="•"/>
            </a:pPr>
            <a:r>
              <a:rPr lang="en-US" altLang="zh-TW" dirty="0" smtClean="0"/>
              <a:t>from Conversation analysis point of view (</a:t>
            </a:r>
            <a:r>
              <a:rPr lang="en-US" altLang="zh-TW" dirty="0"/>
              <a:t>Sacks, </a:t>
            </a:r>
            <a:r>
              <a:rPr lang="en-US" altLang="zh-TW" dirty="0" err="1"/>
              <a:t>Schegloff</a:t>
            </a:r>
            <a:r>
              <a:rPr lang="en-US" altLang="zh-TW" dirty="0"/>
              <a:t>, &amp; Jefferson, 1974)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altLang="zh-TW" dirty="0" smtClean="0"/>
              <a:t>Conversation </a:t>
            </a:r>
            <a:r>
              <a:rPr lang="en-US" altLang="zh-TW" dirty="0"/>
              <a:t>is achieved through </a:t>
            </a:r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rgbClr val="0000FF"/>
                </a:solidFill>
              </a:rPr>
              <a:t>turn</a:t>
            </a:r>
            <a:r>
              <a:rPr lang="en-US" altLang="zh-TW" dirty="0">
                <a:solidFill>
                  <a:srgbClr val="0000FF"/>
                </a:solidFill>
              </a:rPr>
              <a:t>-taking </a:t>
            </a:r>
            <a:r>
              <a:rPr lang="en-US" altLang="zh-TW" dirty="0" smtClean="0">
                <a:solidFill>
                  <a:srgbClr val="0000FF"/>
                </a:solidFill>
              </a:rPr>
              <a:t>system</a:t>
            </a:r>
            <a:r>
              <a:rPr lang="en-US" altLang="zh-TW" dirty="0"/>
              <a:t> </a:t>
            </a:r>
            <a:r>
              <a:rPr lang="en-US" altLang="zh-TW" dirty="0" smtClean="0"/>
              <a:t>and </a:t>
            </a:r>
            <a:r>
              <a:rPr lang="en-US" altLang="zh-TW" dirty="0" smtClean="0">
                <a:solidFill>
                  <a:srgbClr val="3366FF"/>
                </a:solidFill>
              </a:rPr>
              <a:t>adjacency pairs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altLang="zh-TW" dirty="0"/>
              <a:t>Participants constantly </a:t>
            </a:r>
            <a:r>
              <a:rPr lang="en-US" altLang="zh-TW" dirty="0">
                <a:solidFill>
                  <a:srgbClr val="0000FF"/>
                </a:solidFill>
              </a:rPr>
              <a:t>monitor each other </a:t>
            </a:r>
            <a:r>
              <a:rPr lang="en-US" altLang="zh-TW" dirty="0"/>
              <a:t>and </a:t>
            </a:r>
            <a:r>
              <a:rPr lang="en-US" altLang="zh-TW" dirty="0">
                <a:solidFill>
                  <a:srgbClr val="0000FF"/>
                </a:solidFill>
              </a:rPr>
              <a:t>negotiate </a:t>
            </a:r>
            <a:r>
              <a:rPr lang="en-US" altLang="zh-TW" dirty="0" smtClean="0">
                <a:solidFill>
                  <a:srgbClr val="0000FF"/>
                </a:solidFill>
              </a:rPr>
              <a:t>the information status and their stances</a:t>
            </a:r>
            <a:r>
              <a:rPr lang="en-US" altLang="zh-TW" dirty="0" smtClean="0"/>
              <a:t>.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altLang="zh-TW" dirty="0" smtClean="0"/>
              <a:t>Conversation </a:t>
            </a:r>
            <a:r>
              <a:rPr lang="en-US" altLang="zh-TW" dirty="0"/>
              <a:t>emerges through sequences, i.e. every utterance bit by bit </a:t>
            </a:r>
            <a:r>
              <a:rPr lang="en-US" altLang="zh-TW" dirty="0">
                <a:solidFill>
                  <a:srgbClr val="0000FF"/>
                </a:solidFill>
              </a:rPr>
              <a:t>shapes the trajectory </a:t>
            </a:r>
            <a:r>
              <a:rPr lang="en-US" altLang="zh-TW" dirty="0"/>
              <a:t>of the unfolding talk</a:t>
            </a:r>
            <a:r>
              <a:rPr lang="en-US" altLang="zh-TW" dirty="0" smtClean="0"/>
              <a:t>.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altLang="zh-TW" dirty="0" smtClean="0"/>
              <a:t>Conversation </a:t>
            </a:r>
            <a:r>
              <a:rPr lang="en-US" altLang="zh-TW" dirty="0"/>
              <a:t>is a highly interactive and collaboratively co-constructed activity</a:t>
            </a:r>
            <a:r>
              <a:rPr lang="en-US" altLang="zh-TW" dirty="0">
                <a:solidFill>
                  <a:srgbClr val="0000FF"/>
                </a:solidFill>
              </a:rPr>
              <a:t>. 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1165860" lvl="2" indent="-342900">
              <a:lnSpc>
                <a:spcPct val="80000"/>
              </a:lnSpc>
              <a:buFont typeface="Arial"/>
              <a:buChar char="•"/>
            </a:pPr>
            <a:r>
              <a:rPr lang="en-US" altLang="zh-TW" dirty="0" smtClean="0">
                <a:solidFill>
                  <a:srgbClr val="FF0000"/>
                </a:solidFill>
              </a:rPr>
              <a:t>Listeners </a:t>
            </a:r>
            <a:r>
              <a:rPr lang="en-US" altLang="zh-TW" dirty="0">
                <a:solidFill>
                  <a:srgbClr val="FF0000"/>
                </a:solidFill>
              </a:rPr>
              <a:t>contribute as much as speakers to ongoing </a:t>
            </a:r>
            <a:r>
              <a:rPr lang="en-US" altLang="zh-TW" dirty="0" smtClean="0">
                <a:solidFill>
                  <a:srgbClr val="FF0000"/>
                </a:solidFill>
              </a:rPr>
              <a:t>conversations</a:t>
            </a:r>
          </a:p>
          <a:p>
            <a:pPr marL="1165860" lvl="2" indent="-342900">
              <a:lnSpc>
                <a:spcPct val="80000"/>
              </a:lnSpc>
              <a:buFont typeface="Arial"/>
              <a:buChar char="•"/>
            </a:pPr>
            <a:r>
              <a:rPr lang="en-US" altLang="zh-TW" dirty="0" smtClean="0">
                <a:solidFill>
                  <a:srgbClr val="FF0000"/>
                </a:solidFill>
              </a:rPr>
              <a:t>It is essential to understand listener responses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271963"/>
            <a:ext cx="7491378" cy="453958"/>
          </a:xfrm>
        </p:spPr>
        <p:txBody>
          <a:bodyPr/>
          <a:lstStyle/>
          <a:p>
            <a:endParaRPr kumimoji="1"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-US" altLang="zh-TW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 Conference on Chinese Spoken Corpora 2016, Rice University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7BBCFE0-FEBA-1348-B5AF-B78BFEE2B5CE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0070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/>
              <a:t>Prior studies-</a:t>
            </a:r>
            <a:r>
              <a:rPr kumimoji="1" lang="en-US" altLang="zh-TW" sz="2400" dirty="0" smtClean="0"/>
              <a:t>1</a:t>
            </a:r>
            <a:r>
              <a:rPr kumimoji="1" lang="en-US" altLang="zh-TW" dirty="0" smtClean="0"/>
              <a:t> Backchannels</a:t>
            </a:r>
            <a:endParaRPr kumimoji="1"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932" y="1861944"/>
            <a:ext cx="7984565" cy="44045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>
                <a:latin typeface="Bookman Old Style" charset="0"/>
                <a:cs typeface="Bookman Old Style" charset="0"/>
              </a:rPr>
              <a:t>Listener responses have been investigated under different </a:t>
            </a:r>
            <a:r>
              <a:rPr lang="en-US" altLang="zh-TW" dirty="0" smtClean="0">
                <a:latin typeface="Bookman Old Style" charset="0"/>
                <a:cs typeface="Bookman Old Style" charset="0"/>
              </a:rPr>
              <a:t>names</a:t>
            </a:r>
            <a:endParaRPr lang="en-US" altLang="zh-TW" sz="2900" dirty="0" smtClean="0">
              <a:latin typeface="Bookman Old Style" charset="0"/>
              <a:cs typeface="Bookman Old Style" charset="0"/>
            </a:endParaRPr>
          </a:p>
          <a:p>
            <a:pPr lvl="1">
              <a:defRPr/>
            </a:pPr>
            <a:r>
              <a:rPr lang="en-US" altLang="zh-TW" dirty="0" err="1" smtClean="0">
                <a:latin typeface="Bookman Old Style" charset="0"/>
                <a:cs typeface="Bookman Old Style" charset="0"/>
              </a:rPr>
              <a:t>Yngve</a:t>
            </a:r>
            <a:r>
              <a:rPr lang="en-US" altLang="zh-TW" dirty="0" smtClean="0">
                <a:latin typeface="Bookman Old Style" charset="0"/>
                <a:cs typeface="Bookman Old Style" charset="0"/>
              </a:rPr>
              <a:t> (1970): “backchannels” or “</a:t>
            </a:r>
            <a:r>
              <a:rPr lang="en-US" altLang="zh-TW" dirty="0" err="1" smtClean="0">
                <a:latin typeface="Bookman Old Style" charset="0"/>
                <a:cs typeface="Bookman Old Style" charset="0"/>
              </a:rPr>
              <a:t>backchanneling</a:t>
            </a:r>
            <a:r>
              <a:rPr lang="en-US" altLang="zh-TW" dirty="0" smtClean="0">
                <a:latin typeface="Bookman Old Style" charset="0"/>
                <a:cs typeface="Bookman Old Style" charset="0"/>
              </a:rPr>
              <a:t>” </a:t>
            </a:r>
          </a:p>
          <a:p>
            <a:pPr marL="1050925" lvl="3" indent="-319088">
              <a:spcBef>
                <a:spcPts val="700"/>
              </a:spcBef>
              <a:buSzPct val="60000"/>
              <a:buFont typeface="Wingdings" charset="0"/>
              <a:buChar char=""/>
              <a:defRPr/>
            </a:pPr>
            <a:r>
              <a:rPr lang="en-US" altLang="zh-TW" dirty="0" smtClean="0">
                <a:latin typeface="Bookman Old Style" charset="0"/>
                <a:cs typeface="Bookman Old Style" charset="0"/>
              </a:rPr>
              <a:t>the </a:t>
            </a:r>
            <a:r>
              <a:rPr lang="en-US" altLang="zh-TW" dirty="0">
                <a:latin typeface="Bookman Old Style" charset="0"/>
                <a:cs typeface="Bookman Old Style" charset="0"/>
              </a:rPr>
              <a:t>feedback non-primary speakers produce in verbal </a:t>
            </a:r>
            <a:r>
              <a:rPr lang="en-US" altLang="zh-TW" dirty="0" smtClean="0">
                <a:latin typeface="Bookman Old Style" charset="0"/>
                <a:cs typeface="Bookman Old Style" charset="0"/>
              </a:rPr>
              <a:t>communication </a:t>
            </a:r>
            <a:endParaRPr lang="en-US" altLang="zh-TW" dirty="0">
              <a:latin typeface="Bookman Old Style" charset="0"/>
              <a:cs typeface="Bookman Old Style" charset="0"/>
            </a:endParaRPr>
          </a:p>
          <a:p>
            <a:pPr lvl="1">
              <a:defRPr/>
            </a:pPr>
            <a:r>
              <a:rPr lang="en-US" altLang="zh-TW" dirty="0" smtClean="0">
                <a:latin typeface="Bookman Old Style" charset="0"/>
                <a:cs typeface="Bookman Old Style" charset="0"/>
              </a:rPr>
              <a:t>White (1989): Backchannels</a:t>
            </a:r>
          </a:p>
          <a:p>
            <a:pPr lvl="2">
              <a:defRPr/>
            </a:pPr>
            <a:r>
              <a:rPr lang="en-US" altLang="zh-TW" dirty="0" smtClean="0">
                <a:latin typeface="Bookman Old Style" charset="0"/>
                <a:cs typeface="Bookman Old Style" charset="0"/>
              </a:rPr>
              <a:t>Backchannels reflect cultural differences</a:t>
            </a:r>
          </a:p>
          <a:p>
            <a:pPr lvl="2">
              <a:defRPr/>
            </a:pPr>
            <a:r>
              <a:rPr lang="en-US" altLang="zh-TW" dirty="0" smtClean="0">
                <a:latin typeface="Bookman Old Style" charset="0"/>
                <a:cs typeface="Bookman Old Style" charset="0"/>
              </a:rPr>
              <a:t>Japanese speakers display several types of backchannels far more frequently</a:t>
            </a:r>
          </a:p>
          <a:p>
            <a:pPr lvl="1">
              <a:defRPr/>
            </a:pPr>
            <a:r>
              <a:rPr lang="en-US" altLang="zh-TW" dirty="0" smtClean="0">
                <a:latin typeface="Bookman Old Style" charset="0"/>
                <a:cs typeface="Bookman Old Style" charset="0"/>
              </a:rPr>
              <a:t>Duncan </a:t>
            </a:r>
            <a:r>
              <a:rPr lang="en-US" altLang="zh-TW" dirty="0">
                <a:latin typeface="Bookman Old Style" charset="0"/>
                <a:cs typeface="Bookman Old Style" charset="0"/>
              </a:rPr>
              <a:t>(1974</a:t>
            </a:r>
            <a:r>
              <a:rPr lang="en-US" altLang="zh-TW" dirty="0" smtClean="0">
                <a:latin typeface="Bookman Old Style" charset="0"/>
                <a:cs typeface="Bookman Old Style" charset="0"/>
              </a:rPr>
              <a:t>): auditor backchannel signals</a:t>
            </a:r>
          </a:p>
          <a:p>
            <a:pPr lvl="2">
              <a:defRPr/>
            </a:pPr>
            <a:r>
              <a:rPr lang="en-US" altLang="zh-TW" dirty="0" smtClean="0">
                <a:latin typeface="Bookman Old Style" charset="0"/>
                <a:cs typeface="Bookman Old Style" charset="0"/>
              </a:rPr>
              <a:t>requests </a:t>
            </a:r>
            <a:r>
              <a:rPr lang="en-US" altLang="zh-TW" dirty="0">
                <a:latin typeface="Bookman Old Style" charset="0"/>
                <a:cs typeface="Bookman Old Style" charset="0"/>
              </a:rPr>
              <a:t>for </a:t>
            </a:r>
            <a:r>
              <a:rPr lang="en-US" altLang="zh-TW" dirty="0" smtClean="0">
                <a:latin typeface="Bookman Old Style" charset="0"/>
                <a:cs typeface="Bookman Old Style" charset="0"/>
              </a:rPr>
              <a:t>clarification</a:t>
            </a:r>
          </a:p>
          <a:p>
            <a:pPr lvl="2">
              <a:defRPr/>
            </a:pPr>
            <a:r>
              <a:rPr lang="en-US" altLang="zh-TW" dirty="0" smtClean="0">
                <a:solidFill>
                  <a:srgbClr val="FF0000"/>
                </a:solidFill>
                <a:latin typeface="Bookman Old Style" charset="0"/>
                <a:cs typeface="Bookman Old Style" charset="0"/>
              </a:rPr>
              <a:t>nonverbal feedback	</a:t>
            </a:r>
            <a:endParaRPr kumimoji="1" lang="zh-TW" altLang="en-US" dirty="0">
              <a:solidFill>
                <a:srgbClr val="FF0000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altLang="zh-TW" dirty="0" smtClean="0"/>
          </a:p>
          <a:p>
            <a:pPr marL="1485900" lvl="2" indent="-342900">
              <a:buFont typeface="Arial"/>
              <a:buChar char="•"/>
            </a:pPr>
            <a:endParaRPr lang="en-US" altLang="zh-TW" b="0" dirty="0" smtClean="0"/>
          </a:p>
          <a:p>
            <a:pPr marL="1485900" lvl="2" indent="-342900">
              <a:buFont typeface="Arial"/>
              <a:buChar char="•"/>
            </a:pPr>
            <a:endParaRPr lang="en-US" altLang="zh-TW" b="0" dirty="0"/>
          </a:p>
          <a:p>
            <a:endParaRPr kumimoji="1"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271963"/>
            <a:ext cx="7491378" cy="453958"/>
          </a:xfrm>
        </p:spPr>
        <p:txBody>
          <a:bodyPr/>
          <a:lstStyle/>
          <a:p>
            <a:endParaRPr kumimoji="1"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-US" altLang="zh-TW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 Conference on Chinese Spoken Corpora 2016, Rice University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7BBCFE0-FEBA-1348-B5AF-B78BFEE2B5CE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667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zh-TW" dirty="0"/>
              <a:t>Prior studies</a:t>
            </a:r>
            <a:r>
              <a:rPr kumimoji="1" lang="en-US" altLang="zh-TW" dirty="0" smtClean="0"/>
              <a:t>-</a:t>
            </a:r>
            <a:r>
              <a:rPr kumimoji="1" lang="en-US" altLang="zh-TW" sz="2400" dirty="0" smtClean="0"/>
              <a:t>2</a:t>
            </a:r>
            <a:r>
              <a:rPr kumimoji="1" lang="en-US" altLang="zh-TW" dirty="0" smtClean="0"/>
              <a:t> Reactive tokens</a:t>
            </a:r>
            <a:endParaRPr lang="en-US" altLang="zh-TW" dirty="0">
              <a:latin typeface="Tw Cen MT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82409"/>
            <a:ext cx="7620000" cy="3877221"/>
          </a:xfrm>
        </p:spPr>
        <p:txBody>
          <a:bodyPr>
            <a:normAutofit/>
          </a:bodyPr>
          <a:lstStyle/>
          <a:p>
            <a:pPr marL="297180" lvl="1" indent="-388303">
              <a:spcBef>
                <a:spcPts val="700"/>
              </a:spcBef>
              <a:buSzPct val="60000"/>
              <a:buFont typeface="Wingdings" charset="0"/>
              <a:buChar char=""/>
            </a:pPr>
            <a:r>
              <a:rPr lang="en-US" altLang="zh-TW" dirty="0">
                <a:latin typeface="Bookman Old Style" charset="0"/>
                <a:cs typeface="Bookman Old Style" charset="0"/>
              </a:rPr>
              <a:t>Clancy et al. (1996): </a:t>
            </a:r>
            <a:r>
              <a:rPr lang="en-US" dirty="0">
                <a:latin typeface="Bookman Old Style" charset="0"/>
                <a:cs typeface="Bookman Old Style" charset="0"/>
              </a:rPr>
              <a:t>“</a:t>
            </a:r>
            <a:r>
              <a:rPr lang="en-US" altLang="zh-TW" dirty="0">
                <a:latin typeface="Bookman Old Style" charset="0"/>
                <a:cs typeface="Bookman Old Style" charset="0"/>
              </a:rPr>
              <a:t>reactive tokens</a:t>
            </a:r>
            <a:r>
              <a:rPr lang="en-US" dirty="0">
                <a:latin typeface="Bookman Old Style" charset="0"/>
                <a:cs typeface="Bookman Old Style" charset="0"/>
              </a:rPr>
              <a:t>”</a:t>
            </a:r>
            <a:r>
              <a:rPr lang="en-US" altLang="zh-TW" dirty="0">
                <a:latin typeface="Bookman Old Style" charset="0"/>
                <a:cs typeface="Bookman Old Style" charset="0"/>
              </a:rPr>
              <a:t> as a cover term </a:t>
            </a:r>
          </a:p>
          <a:p>
            <a:pPr marL="868045" lvl="3" indent="-319088">
              <a:spcBef>
                <a:spcPts val="700"/>
              </a:spcBef>
              <a:buSzPct val="60000"/>
              <a:buFont typeface="Wingdings" charset="0"/>
              <a:buChar char=""/>
            </a:pPr>
            <a:r>
              <a:rPr lang="en-US" altLang="zh-TW" sz="2000" dirty="0" smtClean="0">
                <a:latin typeface="Bookman Old Style" charset="0"/>
                <a:ea typeface="新細明體" charset="0"/>
                <a:cs typeface="Bookman Old Style" charset="0"/>
              </a:rPr>
              <a:t>Backchannels </a:t>
            </a:r>
            <a:r>
              <a:rPr lang="en-US" altLang="zh-TW" sz="2000" dirty="0">
                <a:latin typeface="Bookman Old Style" charset="0"/>
                <a:ea typeface="新細明體" charset="0"/>
                <a:cs typeface="Bookman Old Style" charset="0"/>
              </a:rPr>
              <a:t>(i.e., non-lexical </a:t>
            </a:r>
            <a:r>
              <a:rPr lang="en-US" altLang="zh-TW" sz="2000" dirty="0" smtClean="0">
                <a:latin typeface="Bookman Old Style" charset="0"/>
                <a:ea typeface="新細明體" charset="0"/>
                <a:cs typeface="Bookman Old Style" charset="0"/>
              </a:rPr>
              <a:t>minimal tokens </a:t>
            </a:r>
            <a:r>
              <a:rPr lang="en-US" altLang="zh-TW" sz="2000" dirty="0">
                <a:latin typeface="Bookman Old Style" charset="0"/>
                <a:ea typeface="新細明體" charset="0"/>
                <a:cs typeface="Bookman Old Style" charset="0"/>
              </a:rPr>
              <a:t>like </a:t>
            </a:r>
            <a:r>
              <a:rPr lang="en-US" altLang="zh-TW" sz="2000" i="1" dirty="0" err="1">
                <a:latin typeface="Bookman Old Style" charset="0"/>
                <a:ea typeface="新細明體" charset="0"/>
                <a:cs typeface="Bookman Old Style" charset="0"/>
              </a:rPr>
              <a:t>mhm</a:t>
            </a:r>
            <a:r>
              <a:rPr lang="en-US" altLang="zh-TW" sz="2000" dirty="0">
                <a:latin typeface="Bookman Old Style" charset="0"/>
                <a:ea typeface="新細明體" charset="0"/>
                <a:cs typeface="Bookman Old Style" charset="0"/>
              </a:rPr>
              <a:t> or </a:t>
            </a:r>
            <a:r>
              <a:rPr lang="en-US" altLang="zh-TW" sz="2000" i="1" dirty="0">
                <a:latin typeface="Bookman Old Style" charset="0"/>
                <a:ea typeface="新細明體" charset="0"/>
                <a:cs typeface="Bookman Old Style" charset="0"/>
              </a:rPr>
              <a:t>uh huh</a:t>
            </a:r>
            <a:r>
              <a:rPr lang="en-US" altLang="zh-TW" sz="2000" dirty="0">
                <a:latin typeface="Bookman Old Style" charset="0"/>
                <a:ea typeface="新細明體" charset="0"/>
                <a:cs typeface="Bookman Old Style" charset="0"/>
              </a:rPr>
              <a:t>) </a:t>
            </a:r>
            <a:r>
              <a:rPr lang="en-US" altLang="zh-TW" sz="2000" dirty="0" smtClean="0">
                <a:latin typeface="Bookman Old Style" charset="0"/>
                <a:ea typeface="新細明體" charset="0"/>
                <a:cs typeface="Bookman Old Style" charset="0"/>
              </a:rPr>
              <a:t> </a:t>
            </a:r>
            <a:r>
              <a:rPr lang="en-US" altLang="zh-TW" sz="2000" dirty="0" smtClean="0">
                <a:solidFill>
                  <a:srgbClr val="3366FF"/>
                </a:solidFill>
                <a:latin typeface="Bookman Old Style" charset="0"/>
                <a:ea typeface="新細明體" charset="0"/>
                <a:cs typeface="Bookman Old Style" charset="0"/>
              </a:rPr>
              <a:t>&lt;continuer&gt;</a:t>
            </a:r>
            <a:endParaRPr lang="en-US" altLang="zh-TW" sz="2000" dirty="0">
              <a:solidFill>
                <a:srgbClr val="3366FF"/>
              </a:solidFill>
              <a:latin typeface="Bookman Old Style" charset="0"/>
              <a:ea typeface="新細明體" charset="0"/>
              <a:cs typeface="Bookman Old Style" charset="0"/>
            </a:endParaRPr>
          </a:p>
          <a:p>
            <a:pPr marL="868045" lvl="3" indent="-319088">
              <a:spcBef>
                <a:spcPts val="700"/>
              </a:spcBef>
              <a:buSzPct val="60000"/>
              <a:buFont typeface="Wingdings" charset="0"/>
              <a:buChar char=""/>
            </a:pPr>
            <a:r>
              <a:rPr lang="en-US" altLang="zh-TW" sz="2000" dirty="0" smtClean="0">
                <a:solidFill>
                  <a:srgbClr val="FF0000"/>
                </a:solidFill>
                <a:latin typeface="Bookman Old Style" charset="0"/>
                <a:ea typeface="新細明體" charset="0"/>
                <a:cs typeface="Bookman Old Style" charset="0"/>
              </a:rPr>
              <a:t>Reactive </a:t>
            </a:r>
            <a:r>
              <a:rPr lang="en-US" altLang="zh-TW" sz="2000" i="1" dirty="0">
                <a:solidFill>
                  <a:srgbClr val="FF0000"/>
                </a:solidFill>
                <a:latin typeface="Bookman Old Style" charset="0"/>
                <a:ea typeface="新細明體" charset="0"/>
                <a:cs typeface="Bookman Old Style" charset="0"/>
              </a:rPr>
              <a:t>expressions </a:t>
            </a:r>
            <a:r>
              <a:rPr lang="en-US" altLang="zh-TW" sz="2000" i="1" dirty="0">
                <a:latin typeface="Bookman Old Style" charset="0"/>
                <a:ea typeface="新細明體" charset="0"/>
                <a:cs typeface="Bookman Old Style" charset="0"/>
              </a:rPr>
              <a:t>(i.e., lexical phrases or words like yeah, sure</a:t>
            </a:r>
            <a:r>
              <a:rPr lang="en-US" altLang="zh-TW" sz="2000" dirty="0">
                <a:latin typeface="Bookman Old Style" charset="0"/>
                <a:ea typeface="新細明體" charset="0"/>
                <a:cs typeface="Bookman Old Style" charset="0"/>
              </a:rPr>
              <a:t> and </a:t>
            </a:r>
            <a:r>
              <a:rPr lang="en-US" altLang="zh-TW" sz="2000" i="1" dirty="0">
                <a:latin typeface="Bookman Old Style" charset="0"/>
                <a:ea typeface="新細明體" charset="0"/>
                <a:cs typeface="Bookman Old Style" charset="0"/>
              </a:rPr>
              <a:t>exactly</a:t>
            </a:r>
            <a:r>
              <a:rPr lang="en-US" altLang="zh-TW" sz="2000" dirty="0" smtClean="0">
                <a:latin typeface="Bookman Old Style" charset="0"/>
                <a:ea typeface="新細明體" charset="0"/>
                <a:cs typeface="Bookman Old Style" charset="0"/>
              </a:rPr>
              <a:t>)</a:t>
            </a:r>
          </a:p>
          <a:p>
            <a:pPr marL="868045" lvl="3" indent="-319088">
              <a:spcBef>
                <a:spcPts val="700"/>
              </a:spcBef>
              <a:buSzPct val="60000"/>
              <a:buFont typeface="Wingdings" charset="0"/>
              <a:buChar char=""/>
            </a:pPr>
            <a:r>
              <a:rPr lang="en-US" altLang="zh-TW" sz="2000" dirty="0">
                <a:latin typeface="Bookman Old Style" charset="0"/>
                <a:ea typeface="新細明體" charset="0"/>
                <a:cs typeface="Bookman Old Style" charset="0"/>
              </a:rPr>
              <a:t>Collaborative </a:t>
            </a:r>
            <a:r>
              <a:rPr lang="en-US" altLang="zh-TW" sz="2000" dirty="0" smtClean="0">
                <a:latin typeface="Bookman Old Style" charset="0"/>
                <a:ea typeface="新細明體" charset="0"/>
                <a:cs typeface="Bookman Old Style" charset="0"/>
              </a:rPr>
              <a:t>finishes</a:t>
            </a:r>
          </a:p>
          <a:p>
            <a:pPr marL="868045" lvl="3" indent="-319088">
              <a:spcBef>
                <a:spcPts val="700"/>
              </a:spcBef>
              <a:buSzPct val="60000"/>
              <a:buFont typeface="Wingdings" charset="0"/>
              <a:buChar char=""/>
            </a:pPr>
            <a:r>
              <a:rPr lang="en-US" altLang="zh-TW" sz="2000" dirty="0" smtClean="0">
                <a:latin typeface="Bookman Old Style" charset="0"/>
                <a:ea typeface="新細明體" charset="0"/>
                <a:cs typeface="Bookman Old Style" charset="0"/>
              </a:rPr>
              <a:t>Repetitions</a:t>
            </a:r>
          </a:p>
          <a:p>
            <a:pPr marL="868045" lvl="3" indent="-319088">
              <a:spcBef>
                <a:spcPts val="700"/>
              </a:spcBef>
              <a:buSzPct val="60000"/>
              <a:buFont typeface="Wingdings" charset="0"/>
              <a:buChar char=""/>
            </a:pPr>
            <a:r>
              <a:rPr lang="en-US" altLang="zh-TW" sz="2000" dirty="0" smtClean="0">
                <a:latin typeface="Bookman Old Style" charset="0"/>
                <a:ea typeface="新細明體" charset="0"/>
                <a:cs typeface="Bookman Old Style" charset="0"/>
              </a:rPr>
              <a:t>Assumptive openers</a:t>
            </a:r>
          </a:p>
          <a:p>
            <a:pPr marL="297180" lvl="1" indent="-388303">
              <a:spcBef>
                <a:spcPts val="700"/>
              </a:spcBef>
              <a:buSzPct val="60000"/>
              <a:buFont typeface="Wingdings" charset="0"/>
              <a:buChar char=""/>
            </a:pPr>
            <a:r>
              <a:rPr lang="en-US" altLang="zh-TW" dirty="0">
                <a:latin typeface="Bookman Old Style" charset="0"/>
                <a:cs typeface="Bookman Old Style" charset="0"/>
              </a:rPr>
              <a:t>Young &amp; Lee (2004)</a:t>
            </a:r>
          </a:p>
          <a:p>
            <a:pPr marL="593725" lvl="2" indent="-319088" eaLnBrk="1" hangingPunct="1">
              <a:spcBef>
                <a:spcPts val="700"/>
              </a:spcBef>
              <a:buSzPct val="60000"/>
              <a:buFont typeface="Wingdings" charset="0"/>
              <a:buChar char=""/>
            </a:pPr>
            <a:r>
              <a:rPr lang="en-US" altLang="zh-TW" dirty="0" smtClean="0">
                <a:latin typeface="Bookman Old Style" charset="0"/>
                <a:ea typeface="新細明體" charset="0"/>
                <a:cs typeface="Bookman Old Style" charset="0"/>
              </a:rPr>
              <a:t>Reactive tokens in Korean and English conversations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271963"/>
            <a:ext cx="7491378" cy="453958"/>
          </a:xfrm>
        </p:spPr>
        <p:txBody>
          <a:bodyPr/>
          <a:lstStyle/>
          <a:p>
            <a:endParaRPr kumimoji="1"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-US" altLang="zh-TW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 Conference on Chinese Spoken Corpora 2016, Rice University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7BBCFE0-FEBA-1348-B5AF-B78BFEE2B5CE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128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en-US" altLang="zh-TW" dirty="0"/>
              <a:t>Prior studies</a:t>
            </a:r>
            <a:r>
              <a:rPr kumimoji="1" lang="en-US" altLang="zh-TW" dirty="0" smtClean="0"/>
              <a:t>-</a:t>
            </a:r>
            <a:r>
              <a:rPr kumimoji="1" lang="en-US" altLang="zh-TW" sz="2400" dirty="0"/>
              <a:t>3</a:t>
            </a:r>
            <a:r>
              <a:rPr kumimoji="1" lang="en-US" altLang="zh-TW" dirty="0" smtClean="0"/>
              <a:t> Turn-initial </a:t>
            </a:r>
            <a:r>
              <a:rPr kumimoji="1" lang="en-US" altLang="zh-TW" dirty="0"/>
              <a:t>T</a:t>
            </a:r>
            <a:r>
              <a:rPr kumimoji="1" lang="en-US" altLang="zh-TW" dirty="0" smtClean="0"/>
              <a:t>okens</a:t>
            </a:r>
            <a:endParaRPr lang="en-US" altLang="zh-TW" dirty="0">
              <a:latin typeface="Tw Cen MT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271963"/>
            <a:ext cx="7491378" cy="453958"/>
          </a:xfrm>
        </p:spPr>
        <p:txBody>
          <a:bodyPr/>
          <a:lstStyle/>
          <a:p>
            <a:endParaRPr kumimoji="1"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-US" altLang="zh-TW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 Conference on Chinese Spoken Corpora 2016, Rice University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7BBCFE0-FEBA-1348-B5AF-B78BFEE2B5CE}" type="slidenum">
              <a:rPr kumimoji="1" lang="zh-TW" altLang="en-US" smtClean="0"/>
              <a:t>7</a:t>
            </a:fld>
            <a:endParaRPr kumimoji="1"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616180" y="1630649"/>
            <a:ext cx="7690279" cy="4277444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zh-TW" dirty="0" smtClean="0"/>
              <a:t>Conversational collaboration is </a:t>
            </a:r>
            <a:r>
              <a:rPr lang="en-US" altLang="zh-TW" dirty="0"/>
              <a:t>constructed through turn-taking system, in which </a:t>
            </a:r>
            <a:r>
              <a:rPr lang="en-US" altLang="zh-TW" dirty="0">
                <a:solidFill>
                  <a:srgbClr val="FF6600"/>
                </a:solidFill>
              </a:rPr>
              <a:t>turn-initial position </a:t>
            </a:r>
            <a:r>
              <a:rPr lang="en-US" altLang="zh-TW" dirty="0"/>
              <a:t>plays a particular significant </a:t>
            </a:r>
            <a:r>
              <a:rPr lang="en-US" altLang="zh-TW" dirty="0" smtClean="0"/>
              <a:t>role (Kim &amp; </a:t>
            </a:r>
            <a:r>
              <a:rPr lang="en-US" altLang="zh-TW" dirty="0" err="1" smtClean="0"/>
              <a:t>Kuroshima</a:t>
            </a:r>
            <a:r>
              <a:rPr lang="en-US" altLang="zh-TW" dirty="0" smtClean="0"/>
              <a:t> 2013). </a:t>
            </a:r>
          </a:p>
          <a:p>
            <a:pPr marL="342900" indent="-342900">
              <a:buFont typeface="Arial"/>
              <a:buChar char="•"/>
            </a:pPr>
            <a:r>
              <a:rPr lang="en-US" altLang="zh-TW" dirty="0" smtClean="0"/>
              <a:t>The </a:t>
            </a:r>
            <a:r>
              <a:rPr lang="en-US" altLang="zh-TW" dirty="0"/>
              <a:t>turn initial position creates coherence as it has both </a:t>
            </a:r>
            <a:r>
              <a:rPr lang="en-US" altLang="zh-TW" dirty="0">
                <a:solidFill>
                  <a:srgbClr val="0000FF"/>
                </a:solidFill>
              </a:rPr>
              <a:t>retrospective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0000FF"/>
                </a:solidFill>
              </a:rPr>
              <a:t>prospective</a:t>
            </a:r>
            <a:r>
              <a:rPr lang="en-US" altLang="zh-TW" dirty="0"/>
              <a:t> orientation (</a:t>
            </a:r>
            <a:r>
              <a:rPr lang="en-US" altLang="zh-TW" dirty="0" err="1"/>
              <a:t>Schegloff</a:t>
            </a:r>
            <a:r>
              <a:rPr lang="en-US" altLang="zh-TW" dirty="0"/>
              <a:t>, 1996)</a:t>
            </a:r>
            <a:r>
              <a:rPr lang="en-US" altLang="zh-TW" dirty="0" smtClean="0"/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zh-TW" dirty="0" smtClean="0"/>
              <a:t>the </a:t>
            </a:r>
            <a:r>
              <a:rPr lang="en-US" altLang="zh-TW" dirty="0"/>
              <a:t>tokens used in the turn initial </a:t>
            </a:r>
            <a:r>
              <a:rPr lang="en-US" altLang="zh-TW" dirty="0" smtClean="0">
                <a:solidFill>
                  <a:srgbClr val="FF0000"/>
                </a:solidFill>
              </a:rPr>
              <a:t>position </a:t>
            </a:r>
            <a:r>
              <a:rPr lang="en-US" altLang="zh-TW" dirty="0">
                <a:solidFill>
                  <a:srgbClr val="FF0000"/>
                </a:solidFill>
              </a:rPr>
              <a:t>display </a:t>
            </a:r>
            <a:r>
              <a:rPr lang="en-US" altLang="zh-TW" dirty="0" smtClean="0">
                <a:solidFill>
                  <a:srgbClr val="FF0000"/>
                </a:solidFill>
              </a:rPr>
              <a:t>speaker’s understanding </a:t>
            </a:r>
            <a:r>
              <a:rPr lang="en-US" altLang="zh-TW" dirty="0">
                <a:solidFill>
                  <a:srgbClr val="FF0000"/>
                </a:solidFill>
              </a:rPr>
              <a:t>of or stances/ alignmen</a:t>
            </a:r>
            <a:r>
              <a:rPr lang="en-US" altLang="zh-TW" dirty="0"/>
              <a:t>t toward what has been said before </a:t>
            </a:r>
            <a:endParaRPr lang="en-US" altLang="zh-TW" dirty="0" smtClean="0"/>
          </a:p>
          <a:p>
            <a:pPr marL="800100" lvl="1" indent="-342900">
              <a:buFont typeface="Arial"/>
              <a:buChar char="•"/>
            </a:pPr>
            <a:r>
              <a:rPr lang="en-US" altLang="zh-TW" dirty="0"/>
              <a:t>the tokens used in the turn initial position </a:t>
            </a:r>
            <a:r>
              <a:rPr lang="en-US" altLang="zh-TW" dirty="0">
                <a:solidFill>
                  <a:srgbClr val="FF0000"/>
                </a:solidFill>
              </a:rPr>
              <a:t>foreshadow</a:t>
            </a:r>
            <a:r>
              <a:rPr lang="en-US" altLang="zh-TW" dirty="0"/>
              <a:t> </a:t>
            </a:r>
            <a:r>
              <a:rPr lang="en-US" altLang="zh-TW" dirty="0" smtClean="0"/>
              <a:t>what </a:t>
            </a:r>
            <a:r>
              <a:rPr lang="en-US" altLang="zh-TW" dirty="0"/>
              <a:t>unit or action will come next in the unfolding </a:t>
            </a:r>
            <a:r>
              <a:rPr lang="en-US" altLang="zh-TW" dirty="0" smtClean="0"/>
              <a:t>talk (</a:t>
            </a:r>
            <a:r>
              <a:rPr lang="en-US" altLang="zh-TW" dirty="0" smtClean="0">
                <a:solidFill>
                  <a:srgbClr val="FF0000"/>
                </a:solidFill>
              </a:rPr>
              <a:t>projection and preface/prefacing) </a:t>
            </a:r>
            <a:r>
              <a:rPr lang="en-US" altLang="zh-TW" dirty="0"/>
              <a:t>(Sacks, </a:t>
            </a:r>
            <a:r>
              <a:rPr lang="en-US" altLang="zh-TW" dirty="0" err="1"/>
              <a:t>Schegloff</a:t>
            </a:r>
            <a:r>
              <a:rPr lang="en-US" altLang="zh-TW" dirty="0"/>
              <a:t>, &amp; Jefferson, 1974; </a:t>
            </a:r>
            <a:r>
              <a:rPr lang="en-US" altLang="zh-TW" dirty="0" err="1"/>
              <a:t>Schegloff</a:t>
            </a:r>
            <a:r>
              <a:rPr lang="en-US" altLang="zh-TW" dirty="0"/>
              <a:t>, 1980; </a:t>
            </a:r>
            <a:r>
              <a:rPr lang="en-US" altLang="zh-TW" dirty="0" err="1"/>
              <a:t>Streeck</a:t>
            </a:r>
            <a:r>
              <a:rPr lang="en-US" altLang="zh-TW" dirty="0"/>
              <a:t>, 1995). </a:t>
            </a:r>
            <a:endParaRPr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95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en-US" altLang="zh-TW" dirty="0"/>
              <a:t>Prior studies</a:t>
            </a:r>
            <a:r>
              <a:rPr kumimoji="1" lang="en-US" altLang="zh-TW" dirty="0" smtClean="0"/>
              <a:t>-</a:t>
            </a:r>
            <a:r>
              <a:rPr kumimoji="1" lang="en-US" altLang="zh-TW" sz="2400" dirty="0"/>
              <a:t>3</a:t>
            </a:r>
            <a:r>
              <a:rPr kumimoji="1" lang="en-US" altLang="zh-TW" dirty="0" smtClean="0"/>
              <a:t> Turn-initial </a:t>
            </a:r>
            <a:r>
              <a:rPr kumimoji="1" lang="en-US" altLang="zh-TW" dirty="0"/>
              <a:t>T</a:t>
            </a:r>
            <a:r>
              <a:rPr kumimoji="1" lang="en-US" altLang="zh-TW" dirty="0" smtClean="0"/>
              <a:t>okens</a:t>
            </a:r>
            <a:endParaRPr lang="en-US" altLang="zh-TW" dirty="0">
              <a:latin typeface="Tw Cen MT" charset="0"/>
            </a:endParaRP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218141" y="1640745"/>
            <a:ext cx="7969624" cy="4404455"/>
          </a:xfrm>
        </p:spPr>
        <p:txBody>
          <a:bodyPr>
            <a:noAutofit/>
          </a:bodyPr>
          <a:lstStyle/>
          <a:p>
            <a:pPr marL="285750" lvl="2" indent="-285750">
              <a:lnSpc>
                <a:spcPct val="8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altLang="zh-TW" sz="1800" b="1" i="1" dirty="0" smtClean="0">
                <a:solidFill>
                  <a:srgbClr val="FF6600"/>
                </a:solidFill>
                <a:latin typeface="Bookman Old Style" charset="0"/>
                <a:ea typeface="Bookman Old Style" charset="0"/>
                <a:cs typeface="Bookman Old Style" charset="0"/>
              </a:rPr>
              <a:t>Oh</a:t>
            </a:r>
            <a:r>
              <a:rPr lang="en-US" altLang="zh-TW" dirty="0" smtClean="0">
                <a:latin typeface="Arial"/>
              </a:rPr>
              <a:t> 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as a change-of-state token (Heritage 1984); “Oh”-prefaced response indicates the question is problematic (Heritage 1998) </a:t>
            </a:r>
          </a:p>
          <a:p>
            <a:pPr marL="285750" lvl="2" indent="-285750">
              <a:lnSpc>
                <a:spcPct val="8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altLang="zh-TW" sz="1800" b="1" i="1" dirty="0">
                <a:solidFill>
                  <a:srgbClr val="FF6600"/>
                </a:solidFill>
                <a:latin typeface="Bookman Old Style" charset="0"/>
                <a:ea typeface="Bookman Old Style" charset="0"/>
                <a:cs typeface="Bookman Old Style" charset="0"/>
              </a:rPr>
              <a:t>Yeah</a:t>
            </a:r>
            <a:r>
              <a:rPr lang="en-US" altLang="zh-TW" sz="2200" b="0" dirty="0" smtClean="0"/>
              <a:t> 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displays speaker’s agreement and operates as a preliminary to recipient topic-shift</a:t>
            </a:r>
            <a:r>
              <a:rPr lang="zh-TW" altLang="zh-TW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(Jefferson 1984, Zimmerman 1993)</a:t>
            </a:r>
          </a:p>
          <a:p>
            <a:pPr marL="285750" lvl="2" indent="-285750">
              <a:lnSpc>
                <a:spcPct val="8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altLang="zh-TW" b="1" i="1" dirty="0">
                <a:solidFill>
                  <a:srgbClr val="FF6600"/>
                </a:solidFill>
                <a:latin typeface="Bookman Old Style" charset="0"/>
                <a:ea typeface="Bookman Old Style" charset="0"/>
                <a:cs typeface="Bookman Old Style" charset="0"/>
              </a:rPr>
              <a:t>uh huh 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as a continuer (</a:t>
            </a:r>
            <a:r>
              <a:rPr lang="en-US" altLang="zh-TW" dirty="0" err="1">
                <a:latin typeface="Bookman Old Style" charset="0"/>
                <a:ea typeface="Bookman Old Style" charset="0"/>
                <a:cs typeface="Bookman Old Style" charset="0"/>
              </a:rPr>
              <a:t>Schegloff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, 1981)</a:t>
            </a:r>
          </a:p>
          <a:p>
            <a:pPr marL="285750" lvl="2" indent="-285750">
              <a:lnSpc>
                <a:spcPct val="8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altLang="zh-TW" sz="1800" b="1" i="1" dirty="0">
                <a:solidFill>
                  <a:srgbClr val="FF6600"/>
                </a:solidFill>
                <a:latin typeface="Bookman Old Style" charset="0"/>
                <a:ea typeface="Bookman Old Style" charset="0"/>
                <a:cs typeface="Bookman Old Style" charset="0"/>
              </a:rPr>
              <a:t>mm</a:t>
            </a:r>
            <a:r>
              <a:rPr lang="en-US" altLang="zh-TW" sz="2200" b="0" dirty="0" smtClean="0"/>
              <a:t> 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as a weak minimal acknowledgement (Gardner 1997)</a:t>
            </a:r>
          </a:p>
          <a:p>
            <a:pPr marL="285750" lvl="2" indent="-285750">
              <a:lnSpc>
                <a:spcPct val="8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altLang="zh-TW" sz="1800" b="1" i="1" dirty="0" smtClean="0">
                <a:solidFill>
                  <a:srgbClr val="FF6600"/>
                </a:solidFill>
                <a:latin typeface="Bookman Old Style" charset="0"/>
                <a:ea typeface="Bookman Old Style" charset="0"/>
                <a:cs typeface="Bookman Old Style" charset="0"/>
              </a:rPr>
              <a:t>Well</a:t>
            </a:r>
            <a:r>
              <a:rPr lang="en-US" altLang="zh-TW" sz="2200" b="0" dirty="0" smtClean="0"/>
              <a:t>-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prefacing in response to a </a:t>
            </a:r>
            <a:r>
              <a:rPr lang="en-US" altLang="zh-TW" dirty="0" err="1">
                <a:latin typeface="Bookman Old Style" charset="0"/>
                <a:ea typeface="Bookman Old Style" charset="0"/>
                <a:cs typeface="Bookman Old Style" charset="0"/>
              </a:rPr>
              <a:t>wh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-question serve as a general alert to the </a:t>
            </a:r>
            <a:r>
              <a:rPr lang="en-US" altLang="zh-TW" dirty="0" err="1">
                <a:latin typeface="Bookman Old Style" charset="0"/>
                <a:ea typeface="Bookman Old Style" charset="0"/>
                <a:cs typeface="Bookman Old Style" charset="0"/>
              </a:rPr>
              <a:t>nonstraightforwardness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 of the answer (</a:t>
            </a:r>
            <a:r>
              <a:rPr lang="en-US" altLang="zh-TW" dirty="0" err="1">
                <a:latin typeface="Bookman Old Style" charset="0"/>
                <a:ea typeface="Bookman Old Style" charset="0"/>
                <a:cs typeface="Bookman Old Style" charset="0"/>
              </a:rPr>
              <a:t>Schegloff</a:t>
            </a:r>
            <a:r>
              <a:rPr lang="en-US" altLang="zh-TW" dirty="0">
                <a:latin typeface="Bookman Old Style" charset="0"/>
                <a:ea typeface="Bookman Old Style" charset="0"/>
                <a:cs typeface="Bookman Old Style" charset="0"/>
              </a:rPr>
              <a:t> &amp; Lerner 2009). </a:t>
            </a:r>
          </a:p>
          <a:p>
            <a:pPr marL="285750" lvl="2" indent="-285750">
              <a:lnSpc>
                <a:spcPct val="8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altLang="zh-TW" sz="1800" b="1" i="1" dirty="0" smtClean="0">
                <a:solidFill>
                  <a:srgbClr val="FF6600"/>
                </a:solidFill>
                <a:latin typeface="Bookman Old Style" charset="0"/>
                <a:ea typeface="Bookman Old Style" charset="0"/>
                <a:cs typeface="Bookman Old Style" charset="0"/>
              </a:rPr>
              <a:t>Eh</a:t>
            </a:r>
            <a:r>
              <a:rPr lang="en-US" altLang="zh-TW" sz="2400" b="1" i="1" dirty="0" smtClean="0">
                <a:solidFill>
                  <a:srgbClr val="FF6600"/>
                </a:solidFill>
                <a:latin typeface="Bookman Old Style" charset="0"/>
                <a:ea typeface="Bookman Old Style" charset="0"/>
                <a:cs typeface="Bookman Old Style" charset="0"/>
              </a:rPr>
              <a:t>-</a:t>
            </a:r>
            <a:r>
              <a:rPr lang="en-US" altLang="zh-TW" dirty="0">
                <a:solidFill>
                  <a:srgbClr val="3366FF"/>
                </a:solidFill>
                <a:latin typeface="Bookman Old Style" charset="0"/>
                <a:ea typeface="Bookman Old Style" charset="0"/>
                <a:cs typeface="Bookman Old Style" charset="0"/>
              </a:rPr>
              <a:t>prefacing in Japanese marks a “noticing of departure”   (Hayashi 2009)</a:t>
            </a:r>
          </a:p>
          <a:p>
            <a:pPr marL="285750" lvl="2" indent="-285750">
              <a:lnSpc>
                <a:spcPct val="8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altLang="zh-TW" sz="1800" b="1" i="1" dirty="0" err="1" smtClean="0">
                <a:solidFill>
                  <a:srgbClr val="FF6600"/>
                </a:solidFill>
                <a:latin typeface="Bookman Old Style" charset="0"/>
                <a:ea typeface="Bookman Old Style" charset="0"/>
                <a:cs typeface="Bookman Old Style" charset="0"/>
              </a:rPr>
              <a:t>Ei</a:t>
            </a:r>
            <a:r>
              <a:rPr lang="en-US" altLang="zh-TW" sz="2200" b="0" dirty="0" smtClean="0">
                <a:solidFill>
                  <a:srgbClr val="0000FF"/>
                </a:solidFill>
              </a:rPr>
              <a:t>-</a:t>
            </a:r>
            <a:r>
              <a:rPr lang="en-US" altLang="zh-TW" dirty="0">
                <a:solidFill>
                  <a:srgbClr val="3366FF"/>
                </a:solidFill>
                <a:latin typeface="Bookman Old Style" charset="0"/>
                <a:ea typeface="Bookman Old Style" charset="0"/>
                <a:cs typeface="Bookman Old Style" charset="0"/>
              </a:rPr>
              <a:t>prefacing (“no”-prefacing)in Estonian halts the ongoing action to achieve mutual understanding (</a:t>
            </a:r>
            <a:r>
              <a:rPr lang="en-US" altLang="zh-TW" dirty="0" err="1">
                <a:solidFill>
                  <a:srgbClr val="3366FF"/>
                </a:solidFill>
                <a:latin typeface="Bookman Old Style" charset="0"/>
                <a:ea typeface="Bookman Old Style" charset="0"/>
                <a:cs typeface="Bookman Old Style" charset="0"/>
              </a:rPr>
              <a:t>Keevallik</a:t>
            </a:r>
            <a:r>
              <a:rPr lang="en-US" altLang="zh-TW" dirty="0">
                <a:solidFill>
                  <a:srgbClr val="3366FF"/>
                </a:solidFill>
                <a:latin typeface="Bookman Old Style" charset="0"/>
                <a:ea typeface="Bookman Old Style" charset="0"/>
                <a:cs typeface="Bookman Old Style" charset="0"/>
              </a:rPr>
              <a:t> 2012)</a:t>
            </a:r>
          </a:p>
          <a:p>
            <a:pPr marL="285750" lvl="2" indent="-285750">
              <a:lnSpc>
                <a:spcPct val="80000"/>
              </a:lnSpc>
              <a:buClr>
                <a:schemeClr val="accent1"/>
              </a:buClr>
              <a:buFont typeface="Arial"/>
              <a:buChar char="•"/>
            </a:pPr>
            <a:r>
              <a:rPr lang="en-US" altLang="zh-TW" sz="1800" b="1" i="1" dirty="0" smtClean="0">
                <a:solidFill>
                  <a:srgbClr val="FF6600"/>
                </a:solidFill>
                <a:latin typeface="Bookman Old Style" charset="0"/>
                <a:ea typeface="Bookman Old Style" charset="0"/>
                <a:cs typeface="Bookman Old Style" charset="0"/>
              </a:rPr>
              <a:t>EI</a:t>
            </a:r>
            <a:r>
              <a:rPr lang="en-US" altLang="zh-TW" sz="2200" b="0" dirty="0" smtClean="0">
                <a:solidFill>
                  <a:srgbClr val="0000FF"/>
                </a:solidFill>
              </a:rPr>
              <a:t>-</a:t>
            </a:r>
            <a:r>
              <a:rPr lang="en-US" altLang="zh-TW" dirty="0">
                <a:solidFill>
                  <a:srgbClr val="3366FF"/>
                </a:solidFill>
                <a:latin typeface="Bookman Old Style" charset="0"/>
                <a:ea typeface="Bookman Old Style" charset="0"/>
                <a:cs typeface="Bookman Old Style" charset="0"/>
              </a:rPr>
              <a:t>prefacing (in rising intonation) in Mandarin manages incipient turn entry (Wu 2014)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271963"/>
            <a:ext cx="7491378" cy="453958"/>
          </a:xfrm>
        </p:spPr>
        <p:txBody>
          <a:bodyPr/>
          <a:lstStyle/>
          <a:p>
            <a:endParaRPr kumimoji="1"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-US" altLang="zh-TW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 Conference on Chinese Spoken Corpora 2016, Rice University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7BBCFE0-FEBA-1348-B5AF-B78BFEE2B5CE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572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Tw Cen MT" charset="0"/>
              </a:rPr>
              <a:t>Listener responses in Chinese</a:t>
            </a:r>
            <a:r>
              <a:rPr lang="en-US" altLang="zh-TW" dirty="0" smtClean="0">
                <a:latin typeface="Tw Cen MT" charset="0"/>
              </a:rPr>
              <a:t>-1</a:t>
            </a:r>
            <a:endParaRPr lang="en-US" altLang="zh-TW" dirty="0">
              <a:latin typeface="Tw Cen MT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76238" y="1539323"/>
            <a:ext cx="7808781" cy="2604019"/>
          </a:xfrm>
        </p:spPr>
        <p:txBody>
          <a:bodyPr>
            <a:normAutofit/>
          </a:bodyPr>
          <a:lstStyle/>
          <a:p>
            <a:pPr marL="320675" lvl="1" indent="-320675" eaLnBrk="1" hangingPunct="1"/>
            <a:r>
              <a:rPr lang="en-US" altLang="zh-TW" dirty="0">
                <a:latin typeface="Bookman Old Style" charset="0"/>
                <a:ea typeface="新細明體" charset="0"/>
                <a:cs typeface="Bookman Old Style" charset="0"/>
              </a:rPr>
              <a:t>Tao and Thompson (1991</a:t>
            </a:r>
            <a:r>
              <a:rPr lang="en-US" altLang="zh-TW" dirty="0" smtClean="0">
                <a:latin typeface="Bookman Old Style" charset="0"/>
                <a:ea typeface="新細明體" charset="0"/>
                <a:cs typeface="Bookman Old Style" charset="0"/>
              </a:rPr>
              <a:t>)</a:t>
            </a:r>
            <a:endParaRPr lang="en-US" altLang="zh-TW" dirty="0">
              <a:latin typeface="Bookman Old Style" charset="0"/>
              <a:ea typeface="新細明體" charset="0"/>
              <a:cs typeface="Bookman Old Style" charset="0"/>
            </a:endParaRPr>
          </a:p>
          <a:p>
            <a:pPr marL="594995" lvl="2" indent="-320675"/>
            <a:r>
              <a:rPr lang="en-US" altLang="zh-TW" dirty="0" smtClean="0">
                <a:latin typeface="Bookman Old Style" charset="0"/>
                <a:ea typeface="新細明體" charset="0"/>
                <a:cs typeface="Bookman Old Style" charset="0"/>
              </a:rPr>
              <a:t>English </a:t>
            </a:r>
            <a:r>
              <a:rPr lang="en-US" altLang="zh-TW" dirty="0">
                <a:latin typeface="Bookman Old Style" charset="0"/>
                <a:ea typeface="新細明體" charset="0"/>
                <a:cs typeface="Bookman Old Style" charset="0"/>
              </a:rPr>
              <a:t>backchannels in Chinese </a:t>
            </a:r>
            <a:r>
              <a:rPr lang="en-US" altLang="zh-TW" dirty="0" smtClean="0">
                <a:latin typeface="Bookman Old Style" charset="0"/>
                <a:ea typeface="新細明體" charset="0"/>
                <a:cs typeface="Bookman Old Style" charset="0"/>
              </a:rPr>
              <a:t>conversation</a:t>
            </a:r>
          </a:p>
          <a:p>
            <a:pPr marL="594995" lvl="2" indent="-320675"/>
            <a:r>
              <a:rPr lang="en-US" altLang="zh-TW" dirty="0" smtClean="0">
                <a:latin typeface="Bookman Old Style" charset="0"/>
                <a:ea typeface="新細明體" charset="0"/>
                <a:cs typeface="Bookman Old Style" charset="0"/>
              </a:rPr>
              <a:t>Second language can influence the use of the first language: </a:t>
            </a:r>
            <a:r>
              <a:rPr lang="en-US" altLang="zh-TW" dirty="0" err="1" smtClean="0">
                <a:latin typeface="Bookman Old Style" charset="0"/>
                <a:ea typeface="新細明體" charset="0"/>
                <a:cs typeface="Bookman Old Style" charset="0"/>
              </a:rPr>
              <a:t>Superstratum</a:t>
            </a:r>
            <a:r>
              <a:rPr lang="en-US" altLang="zh-TW" dirty="0" smtClean="0">
                <a:latin typeface="Bookman Old Style" charset="0"/>
                <a:ea typeface="新細明體" charset="0"/>
                <a:cs typeface="Bookman Old Style" charset="0"/>
              </a:rPr>
              <a:t> influence on discourse strategies</a:t>
            </a:r>
            <a:endParaRPr lang="en-US" altLang="zh-TW" dirty="0">
              <a:latin typeface="Bookman Old Style" charset="0"/>
              <a:ea typeface="新細明體" charset="0"/>
              <a:cs typeface="Bookman Old Style" charset="0"/>
            </a:endParaRPr>
          </a:p>
          <a:p>
            <a:pPr marL="320675" lvl="1" indent="-320675" eaLnBrk="1" hangingPunct="1"/>
            <a:r>
              <a:rPr lang="en-US" altLang="zh-TW" dirty="0">
                <a:latin typeface="Bookman Old Style" charset="0"/>
                <a:ea typeface="新細明體" charset="0"/>
                <a:cs typeface="Bookman Old Style" charset="0"/>
              </a:rPr>
              <a:t>Clancy et al. (1996</a:t>
            </a:r>
            <a:r>
              <a:rPr lang="en-US" altLang="zh-TW" dirty="0" smtClean="0">
                <a:latin typeface="Bookman Old Style" charset="0"/>
                <a:ea typeface="新細明體" charset="0"/>
                <a:cs typeface="Bookman Old Style" charset="0"/>
              </a:rPr>
              <a:t>)</a:t>
            </a:r>
            <a:endParaRPr lang="en-US" altLang="zh-TW" dirty="0">
              <a:latin typeface="Bookman Old Style" charset="0"/>
              <a:ea typeface="新細明體" charset="0"/>
              <a:cs typeface="Bookman Old Style" charset="0"/>
            </a:endParaRPr>
          </a:p>
          <a:p>
            <a:pPr marL="594995" lvl="2" indent="-320675"/>
            <a:r>
              <a:rPr lang="en-US" altLang="zh-TW" dirty="0" smtClean="0">
                <a:latin typeface="Bookman Old Style" charset="0"/>
                <a:ea typeface="新細明體" charset="0"/>
                <a:cs typeface="Bookman Old Style" charset="0"/>
              </a:rPr>
              <a:t>English</a:t>
            </a:r>
            <a:r>
              <a:rPr lang="en-US" altLang="zh-TW" dirty="0">
                <a:latin typeface="Bookman Old Style" charset="0"/>
                <a:ea typeface="新細明體" charset="0"/>
                <a:cs typeface="Bookman Old Style" charset="0"/>
              </a:rPr>
              <a:t>, Japanese and </a:t>
            </a:r>
            <a:r>
              <a:rPr lang="en-US" altLang="zh-TW" dirty="0" smtClean="0">
                <a:latin typeface="Bookman Old Style" charset="0"/>
                <a:ea typeface="新細明體" charset="0"/>
                <a:cs typeface="Bookman Old Style" charset="0"/>
              </a:rPr>
              <a:t>Chinese</a:t>
            </a:r>
          </a:p>
          <a:p>
            <a:pPr marL="594995" lvl="2" indent="-320675"/>
            <a:r>
              <a:rPr lang="en-US" altLang="zh-TW" dirty="0" smtClean="0">
                <a:latin typeface="Bookman Old Style" charset="0"/>
                <a:ea typeface="新細明體" charset="0"/>
                <a:cs typeface="Bookman Old Style" charset="0"/>
              </a:rPr>
              <a:t>Reactive tokens: </a:t>
            </a:r>
            <a:r>
              <a:rPr lang="en-US" altLang="zh-TW" dirty="0" smtClean="0">
                <a:solidFill>
                  <a:srgbClr val="FF6600"/>
                </a:solidFill>
                <a:latin typeface="Bookman Old Style" charset="0"/>
                <a:ea typeface="新細明體" charset="0"/>
                <a:cs typeface="Bookman Old Style" charset="0"/>
              </a:rPr>
              <a:t>English and Japanese &gt; Mandarin</a:t>
            </a:r>
          </a:p>
          <a:p>
            <a:pPr marL="274320" lvl="2" indent="0">
              <a:buNone/>
            </a:pPr>
            <a:endParaRPr lang="en-US" altLang="zh-TW" sz="2100" dirty="0">
              <a:latin typeface="Bookman Old Style" charset="0"/>
              <a:ea typeface="新細明體" charset="0"/>
              <a:cs typeface="Bookman Old Style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271963"/>
            <a:ext cx="7491378" cy="453958"/>
          </a:xfrm>
        </p:spPr>
        <p:txBody>
          <a:bodyPr/>
          <a:lstStyle/>
          <a:p>
            <a:endParaRPr kumimoji="1"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kumimoji="1" lang="en-US" altLang="zh-TW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kumimoji="1"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 Conference on Chinese Spoken Corpora 2016, Rice University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7BBCFE0-FEBA-1348-B5AF-B78BFEE2B5CE}" type="slidenum">
              <a:rPr kumimoji="1" lang="zh-TW" altLang="en-US" smtClean="0"/>
              <a:t>9</a:t>
            </a:fld>
            <a:endParaRPr kumimoji="1" lang="zh-TW" altLang="en-US"/>
          </a:p>
        </p:txBody>
      </p:sp>
      <p:pic>
        <p:nvPicPr>
          <p:cNvPr id="8" name="圖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32" y="4215319"/>
            <a:ext cx="7415268" cy="20566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字方塊 9"/>
          <p:cNvSpPr txBox="1"/>
          <p:nvPr/>
        </p:nvSpPr>
        <p:spPr>
          <a:xfrm>
            <a:off x="5211108" y="6045200"/>
            <a:ext cx="28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Clancy et al. 1996: p. 370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12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相鄰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相鄰.thmx</Template>
  <TotalTime>5375</TotalTime>
  <Words>2545</Words>
  <Application>Microsoft Macintosh PowerPoint</Application>
  <PresentationFormat>On-screen Show (4:3)</PresentationFormat>
  <Paragraphs>290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Bookman Old Style</vt:lpstr>
      <vt:lpstr>Calibri</vt:lpstr>
      <vt:lpstr>Cambria</vt:lpstr>
      <vt:lpstr>Courier New</vt:lpstr>
      <vt:lpstr>Goudy Old Style</vt:lpstr>
      <vt:lpstr>ＭＳ Ｐゴシック</vt:lpstr>
      <vt:lpstr>ＭＳ 明朝</vt:lpstr>
      <vt:lpstr>Tw Cen MT</vt:lpstr>
      <vt:lpstr>Wingdings</vt:lpstr>
      <vt:lpstr>微軟正黑體</vt:lpstr>
      <vt:lpstr>新細明體</vt:lpstr>
      <vt:lpstr>相鄰</vt:lpstr>
      <vt:lpstr>Listener responses as stance display: Reactive expressions and their uses in daily Mandarin conversation</vt:lpstr>
      <vt:lpstr>About this study</vt:lpstr>
      <vt:lpstr>Background-1 </vt:lpstr>
      <vt:lpstr>Background-2</vt:lpstr>
      <vt:lpstr>Prior studies-1 Backchannels</vt:lpstr>
      <vt:lpstr>Prior studies-2 Reactive tokens</vt:lpstr>
      <vt:lpstr>Prior studies-3 Turn-initial Tokens</vt:lpstr>
      <vt:lpstr>Prior studies-3 Turn-initial Tokens</vt:lpstr>
      <vt:lpstr>Listener responses in Chinese-1</vt:lpstr>
      <vt:lpstr>Listener responses in Chinese-2</vt:lpstr>
      <vt:lpstr>Data</vt:lpstr>
      <vt:lpstr>Why reactive expressions?</vt:lpstr>
      <vt:lpstr>Defining reactive expressions</vt:lpstr>
      <vt:lpstr>Identifying reactive expressions Example 1</vt:lpstr>
      <vt:lpstr>Findings-NCCU &amp; Mini-corpus</vt:lpstr>
      <vt:lpstr>PowerPoint Presentation</vt:lpstr>
      <vt:lpstr>PowerPoint Presentation</vt:lpstr>
      <vt:lpstr>Discussion-1</vt:lpstr>
      <vt:lpstr>Discussion-2</vt:lpstr>
      <vt:lpstr>Pedagogical implications</vt:lpstr>
      <vt:lpstr>Concluding remarks</vt:lpstr>
      <vt:lpstr>References</vt:lpstr>
      <vt:lpstr>PowerPoint Presentation</vt:lpstr>
      <vt:lpstr>PowerPoint Presentation</vt:lpstr>
    </vt:vector>
  </TitlesOfParts>
  <Company>22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Cancelling nextness: The Alertness of EI-prefacing in Spoken Mandarin</dc:title>
  <dc:creator>11 MacBookAir</dc:creator>
  <cp:lastModifiedBy>Microsoft Office User</cp:lastModifiedBy>
  <cp:revision>91</cp:revision>
  <dcterms:created xsi:type="dcterms:W3CDTF">2016-06-23T02:17:58Z</dcterms:created>
  <dcterms:modified xsi:type="dcterms:W3CDTF">2016-08-11T13:42:07Z</dcterms:modified>
</cp:coreProperties>
</file>