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4"/>
  </p:notesMasterIdLst>
  <p:sldIdLst>
    <p:sldId id="256" r:id="rId2"/>
    <p:sldId id="257" r:id="rId3"/>
    <p:sldId id="260" r:id="rId4"/>
    <p:sldId id="272" r:id="rId5"/>
    <p:sldId id="274" r:id="rId6"/>
    <p:sldId id="280" r:id="rId7"/>
    <p:sldId id="311" r:id="rId8"/>
    <p:sldId id="281" r:id="rId9"/>
    <p:sldId id="282" r:id="rId10"/>
    <p:sldId id="283" r:id="rId11"/>
    <p:sldId id="284" r:id="rId12"/>
    <p:sldId id="302" r:id="rId13"/>
    <p:sldId id="303" r:id="rId14"/>
    <p:sldId id="263" r:id="rId15"/>
    <p:sldId id="305" r:id="rId16"/>
    <p:sldId id="275" r:id="rId17"/>
    <p:sldId id="277" r:id="rId18"/>
    <p:sldId id="308" r:id="rId19"/>
    <p:sldId id="276" r:id="rId20"/>
    <p:sldId id="299" r:id="rId21"/>
    <p:sldId id="298" r:id="rId22"/>
    <p:sldId id="309" r:id="rId23"/>
    <p:sldId id="306" r:id="rId24"/>
    <p:sldId id="307" r:id="rId25"/>
    <p:sldId id="264" r:id="rId26"/>
    <p:sldId id="266" r:id="rId27"/>
    <p:sldId id="271" r:id="rId28"/>
    <p:sldId id="278" r:id="rId29"/>
    <p:sldId id="304" r:id="rId30"/>
    <p:sldId id="312" r:id="rId31"/>
    <p:sldId id="286" r:id="rId32"/>
    <p:sldId id="313" r:id="rId33"/>
    <p:sldId id="316" r:id="rId34"/>
    <p:sldId id="318" r:id="rId35"/>
    <p:sldId id="268" r:id="rId36"/>
    <p:sldId id="319" r:id="rId37"/>
    <p:sldId id="320" r:id="rId38"/>
    <p:sldId id="321" r:id="rId39"/>
    <p:sldId id="322" r:id="rId40"/>
    <p:sldId id="317" r:id="rId41"/>
    <p:sldId id="323" r:id="rId42"/>
    <p:sldId id="314" r:id="rId43"/>
    <p:sldId id="315" r:id="rId44"/>
    <p:sldId id="296" r:id="rId45"/>
    <p:sldId id="267" r:id="rId46"/>
    <p:sldId id="310" r:id="rId47"/>
    <p:sldId id="292" r:id="rId48"/>
    <p:sldId id="279" r:id="rId49"/>
    <p:sldId id="285" r:id="rId50"/>
    <p:sldId id="324" r:id="rId51"/>
    <p:sldId id="325" r:id="rId52"/>
    <p:sldId id="326" r:id="rId53"/>
    <p:sldId id="333" r:id="rId54"/>
    <p:sldId id="327" r:id="rId55"/>
    <p:sldId id="290" r:id="rId56"/>
    <p:sldId id="328" r:id="rId57"/>
    <p:sldId id="297" r:id="rId58"/>
    <p:sldId id="332" r:id="rId59"/>
    <p:sldId id="329" r:id="rId60"/>
    <p:sldId id="330" r:id="rId61"/>
    <p:sldId id="334" r:id="rId62"/>
    <p:sldId id="331"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04" y="-6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notesMaster" Target="notesMasters/notesMaster1.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FBB464-D662-E74F-AFD2-58DA9839B399}" type="datetimeFigureOut">
              <a:rPr lang="en-US" smtClean="0"/>
              <a:t>2/10/16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3AC8A7-BCBA-EE4F-81BF-7F07C97A25B3}" type="slidenum">
              <a:rPr lang="en-US" smtClean="0"/>
              <a:t>‹#›</a:t>
            </a:fld>
            <a:endParaRPr lang="en-US"/>
          </a:p>
        </p:txBody>
      </p:sp>
    </p:spTree>
    <p:extLst>
      <p:ext uri="{BB962C8B-B14F-4D97-AF65-F5344CB8AC3E}">
        <p14:creationId xmlns:p14="http://schemas.microsoft.com/office/powerpoint/2010/main" val="14656036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3AC8A7-BCBA-EE4F-81BF-7F07C97A25B3}" type="slidenum">
              <a:rPr lang="en-US" smtClean="0"/>
              <a:t>13</a:t>
            </a:fld>
            <a:endParaRPr lang="en-US"/>
          </a:p>
        </p:txBody>
      </p:sp>
    </p:spTree>
    <p:extLst>
      <p:ext uri="{BB962C8B-B14F-4D97-AF65-F5344CB8AC3E}">
        <p14:creationId xmlns:p14="http://schemas.microsoft.com/office/powerpoint/2010/main" val="1331348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DB0BC7-D093-F242-90E8-2160C231DF87}" type="datetimeFigureOut">
              <a:rPr lang="en-US" smtClean="0"/>
              <a:t>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DF9E-E78A-434E-963D-A15CBC5ED3A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B0BC7-D093-F242-90E8-2160C231DF87}" type="datetimeFigureOut">
              <a:rPr lang="en-US" smtClean="0"/>
              <a:t>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DF9E-E78A-434E-963D-A15CBC5ED3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DB0BC7-D093-F242-90E8-2160C231DF87}" type="datetimeFigureOut">
              <a:rPr lang="en-US" smtClean="0"/>
              <a:t>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DF9E-E78A-434E-963D-A15CBC5ED3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B0BC7-D093-F242-90E8-2160C231DF87}" type="datetimeFigureOut">
              <a:rPr lang="en-US" smtClean="0"/>
              <a:t>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DF9E-E78A-434E-963D-A15CBC5ED3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DB0BC7-D093-F242-90E8-2160C231DF87}" type="datetimeFigureOut">
              <a:rPr lang="en-US" smtClean="0"/>
              <a:t>2/10/16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DF9E-E78A-434E-963D-A15CBC5ED3A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DB0BC7-D093-F242-90E8-2160C231DF87}" type="datetimeFigureOut">
              <a:rPr lang="en-US" smtClean="0"/>
              <a:t>2/10/16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BDF9E-E78A-434E-963D-A15CBC5ED3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DB0BC7-D093-F242-90E8-2160C231DF87}" type="datetimeFigureOut">
              <a:rPr lang="en-US" smtClean="0"/>
              <a:t>2/10/16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1BDF9E-E78A-434E-963D-A15CBC5ED3A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DB0BC7-D093-F242-90E8-2160C231DF87}" type="datetimeFigureOut">
              <a:rPr lang="en-US" smtClean="0"/>
              <a:t>2/10/16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1BDF9E-E78A-434E-963D-A15CBC5ED3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B0BC7-D093-F242-90E8-2160C231DF87}" type="datetimeFigureOut">
              <a:rPr lang="en-US" smtClean="0"/>
              <a:t>2/10/16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1BDF9E-E78A-434E-963D-A15CBC5ED3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B0BC7-D093-F242-90E8-2160C231DF87}" type="datetimeFigureOut">
              <a:rPr lang="en-US" smtClean="0"/>
              <a:t>2/10/16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BDF9E-E78A-434E-963D-A15CBC5ED3A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B0BC7-D093-F242-90E8-2160C231DF87}" type="datetimeFigureOut">
              <a:rPr lang="en-US" smtClean="0"/>
              <a:t>2/10/16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BDF9E-E78A-434E-963D-A15CBC5ED3A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EDB0BC7-D093-F242-90E8-2160C231DF87}" type="datetimeFigureOut">
              <a:rPr lang="en-US" smtClean="0"/>
              <a:t>2/10/16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D1BDF9E-E78A-434E-963D-A15CBC5ED3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significance of learner’s errors</a:t>
            </a:r>
            <a:endParaRPr lang="en-US" dirty="0"/>
          </a:p>
        </p:txBody>
      </p:sp>
      <p:sp>
        <p:nvSpPr>
          <p:cNvPr id="3" name="Subtitle 2"/>
          <p:cNvSpPr>
            <a:spLocks noGrp="1"/>
          </p:cNvSpPr>
          <p:nvPr>
            <p:ph type="subTitle" idx="1"/>
          </p:nvPr>
        </p:nvSpPr>
        <p:spPr/>
        <p:txBody>
          <a:bodyPr>
            <a:normAutofit lnSpcReduction="10000"/>
          </a:bodyPr>
          <a:lstStyle/>
          <a:p>
            <a:r>
              <a:rPr lang="en-US" dirty="0" smtClean="0"/>
              <a:t>Kate White</a:t>
            </a:r>
          </a:p>
          <a:p>
            <a:r>
              <a:rPr lang="en-US" dirty="0" smtClean="0"/>
              <a:t>Professional Development Workshop </a:t>
            </a:r>
          </a:p>
          <a:p>
            <a:r>
              <a:rPr lang="en-US" dirty="0" smtClean="0"/>
              <a:t>CLIC, Rice University</a:t>
            </a:r>
          </a:p>
          <a:p>
            <a:r>
              <a:rPr lang="en-US" dirty="0" smtClean="0"/>
              <a:t>Feb. 11, 2016</a:t>
            </a:r>
            <a:endParaRPr lang="en-US" dirty="0"/>
          </a:p>
        </p:txBody>
      </p:sp>
    </p:spTree>
    <p:extLst>
      <p:ext uri="{BB962C8B-B14F-4D97-AF65-F5344CB8AC3E}">
        <p14:creationId xmlns:p14="http://schemas.microsoft.com/office/powerpoint/2010/main" val="26958585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audiolingual method</a:t>
            </a:r>
            <a:endParaRPr lang="en-US" dirty="0"/>
          </a:p>
        </p:txBody>
      </p:sp>
      <p:sp>
        <p:nvSpPr>
          <p:cNvPr id="3" name="Content Placeholder 2"/>
          <p:cNvSpPr>
            <a:spLocks noGrp="1"/>
          </p:cNvSpPr>
          <p:nvPr>
            <p:ph idx="1"/>
          </p:nvPr>
        </p:nvSpPr>
        <p:spPr/>
        <p:txBody>
          <a:bodyPr/>
          <a:lstStyle/>
          <a:p>
            <a:r>
              <a:rPr lang="en-US" dirty="0" smtClean="0"/>
              <a:t>What are the problems here?</a:t>
            </a:r>
          </a:p>
          <a:p>
            <a:r>
              <a:rPr lang="en-US" dirty="0" smtClean="0"/>
              <a:t>What is the point of “pure repetition”?</a:t>
            </a:r>
            <a:endParaRPr lang="en-US" dirty="0"/>
          </a:p>
        </p:txBody>
      </p:sp>
    </p:spTree>
    <p:extLst>
      <p:ext uri="{BB962C8B-B14F-4D97-AF65-F5344CB8AC3E}">
        <p14:creationId xmlns:p14="http://schemas.microsoft.com/office/powerpoint/2010/main" val="7153582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Corder (1967)</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Corder saw that teachers were dismissing errors “as a matter of no particular importance, as possible annoying, distracting, but inevitable by-products of the process of learning a language about which the teacher should make as little fuss as possible</a:t>
            </a:r>
            <a:r>
              <a:rPr lang="en-US" dirty="0" smtClean="0"/>
              <a:t>”, yet also avoid at all costs (</a:t>
            </a:r>
            <a:r>
              <a:rPr lang="en-US" dirty="0" smtClean="0"/>
              <a:t>p. 162)</a:t>
            </a:r>
          </a:p>
          <a:p>
            <a:pPr marL="0" indent="0">
              <a:buNone/>
            </a:pPr>
            <a:endParaRPr lang="en-US" dirty="0"/>
          </a:p>
          <a:p>
            <a:pPr marL="0" indent="0">
              <a:buNone/>
            </a:pPr>
            <a:r>
              <a:rPr lang="en-US" dirty="0" smtClean="0"/>
              <a:t>Two points of view in the </a:t>
            </a:r>
            <a:r>
              <a:rPr lang="en-US" dirty="0" err="1" smtClean="0"/>
              <a:t>audiolingual</a:t>
            </a:r>
            <a:r>
              <a:rPr lang="en-US" dirty="0" smtClean="0"/>
              <a:t> method:</a:t>
            </a:r>
          </a:p>
          <a:p>
            <a:pPr marL="457200" indent="-457200">
              <a:buAutoNum type="arabicPeriod"/>
            </a:pPr>
            <a:r>
              <a:rPr lang="en-US" dirty="0" smtClean="0"/>
              <a:t>With a perfect teaching method, errors won’t happen</a:t>
            </a:r>
          </a:p>
          <a:p>
            <a:pPr marL="457200" indent="-457200">
              <a:buAutoNum type="arabicPeriod"/>
            </a:pPr>
            <a:r>
              <a:rPr lang="en-US" dirty="0" smtClean="0"/>
              <a:t>Errors will always occur because we’re human</a:t>
            </a:r>
          </a:p>
          <a:p>
            <a:pPr marL="0" indent="0">
              <a:buNone/>
            </a:pPr>
            <a:endParaRPr lang="en-US" dirty="0"/>
          </a:p>
        </p:txBody>
      </p:sp>
    </p:spTree>
    <p:extLst>
      <p:ext uri="{BB962C8B-B14F-4D97-AF65-F5344CB8AC3E}">
        <p14:creationId xmlns:p14="http://schemas.microsoft.com/office/powerpoint/2010/main" val="21172687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Corder (1967), cont.</a:t>
            </a:r>
            <a:endParaRPr lang="en-US" dirty="0"/>
          </a:p>
        </p:txBody>
      </p:sp>
      <p:sp>
        <p:nvSpPr>
          <p:cNvPr id="3" name="Content Placeholder 2"/>
          <p:cNvSpPr>
            <a:spLocks noGrp="1"/>
          </p:cNvSpPr>
          <p:nvPr>
            <p:ph idx="1"/>
          </p:nvPr>
        </p:nvSpPr>
        <p:spPr/>
        <p:txBody>
          <a:bodyPr/>
          <a:lstStyle/>
          <a:p>
            <a:pPr marL="0" indent="0">
              <a:buNone/>
            </a:pPr>
            <a:r>
              <a:rPr lang="en-US" dirty="0" smtClean="0"/>
              <a:t>How does Corder define intake?</a:t>
            </a:r>
          </a:p>
          <a:p>
            <a:pPr marL="0" indent="0">
              <a:buNone/>
            </a:pPr>
            <a:r>
              <a:rPr lang="en-US" dirty="0" smtClean="0"/>
              <a:t>“The simple fact of presenting a certain linguistic form to a learner in the classroom does not necessarily qualify it for the status of input, for the reason that input is ‘what goes in’ not what is </a:t>
            </a:r>
            <a:r>
              <a:rPr lang="en-US" i="1" dirty="0" smtClean="0"/>
              <a:t>available </a:t>
            </a:r>
            <a:r>
              <a:rPr lang="en-US" dirty="0" smtClean="0"/>
              <a:t>for going in, and we may reasonably suppose that it is the learner who controls this input, or more properly his intake.” (p. 165)</a:t>
            </a:r>
          </a:p>
          <a:p>
            <a:pPr marL="0" indent="0">
              <a:buNone/>
            </a:pPr>
            <a:endParaRPr lang="en-US" dirty="0"/>
          </a:p>
          <a:p>
            <a:pPr marL="0" indent="0">
              <a:buNone/>
            </a:pPr>
            <a:r>
              <a:rPr lang="en-US" dirty="0" smtClean="0"/>
              <a:t>*The first to suggest this distinction, input vs. </a:t>
            </a:r>
            <a:r>
              <a:rPr lang="en-US" dirty="0" smtClean="0"/>
              <a:t>intake*</a:t>
            </a:r>
            <a:endParaRPr lang="en-US" dirty="0"/>
          </a:p>
        </p:txBody>
      </p:sp>
    </p:spTree>
    <p:extLst>
      <p:ext uri="{BB962C8B-B14F-4D97-AF65-F5344CB8AC3E}">
        <p14:creationId xmlns:p14="http://schemas.microsoft.com/office/powerpoint/2010/main" val="27570871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terms</a:t>
            </a:r>
            <a:endParaRPr lang="en-US" dirty="0"/>
          </a:p>
        </p:txBody>
      </p:sp>
      <p:sp>
        <p:nvSpPr>
          <p:cNvPr id="3" name="Content Placeholder 2"/>
          <p:cNvSpPr>
            <a:spLocks noGrp="1"/>
          </p:cNvSpPr>
          <p:nvPr>
            <p:ph idx="1"/>
          </p:nvPr>
        </p:nvSpPr>
        <p:spPr>
          <a:xfrm>
            <a:off x="222821" y="1524000"/>
            <a:ext cx="8723426" cy="4994620"/>
          </a:xfrm>
        </p:spPr>
        <p:txBody>
          <a:bodyPr>
            <a:noAutofit/>
          </a:bodyPr>
          <a:lstStyle/>
          <a:p>
            <a:pPr marL="0" indent="0">
              <a:buNone/>
            </a:pPr>
            <a:r>
              <a:rPr lang="en-US" sz="1800" b="1" dirty="0" smtClean="0"/>
              <a:t>Input: </a:t>
            </a:r>
          </a:p>
          <a:p>
            <a:pPr marL="0" indent="0">
              <a:buNone/>
            </a:pPr>
            <a:r>
              <a:rPr lang="en-US" sz="1800" dirty="0" smtClean="0"/>
              <a:t>“the language to which a learner is exposed either orally or visually” (Corder, 1967)</a:t>
            </a:r>
          </a:p>
          <a:p>
            <a:pPr marL="0" indent="0">
              <a:buNone/>
            </a:pPr>
            <a:r>
              <a:rPr lang="en-US" sz="1800" dirty="0" smtClean="0"/>
              <a:t>“the language that the learner is exposed to (either written or spoken) in the environment” (Lightbown &amp; Spada, 2013, p. 219)</a:t>
            </a:r>
          </a:p>
          <a:p>
            <a:pPr marL="0" indent="0">
              <a:buNone/>
            </a:pPr>
            <a:endParaRPr lang="en-US" sz="1800" dirty="0"/>
          </a:p>
          <a:p>
            <a:pPr marL="0" indent="0">
              <a:buNone/>
            </a:pPr>
            <a:r>
              <a:rPr lang="en-US" sz="1800" b="1" dirty="0" smtClean="0"/>
              <a:t>Intake</a:t>
            </a:r>
            <a:r>
              <a:rPr lang="en-US" sz="1800" dirty="0" smtClean="0"/>
              <a:t>: </a:t>
            </a:r>
          </a:p>
          <a:p>
            <a:pPr marL="0" indent="0">
              <a:buNone/>
            </a:pPr>
            <a:r>
              <a:rPr lang="en-US" sz="1800" dirty="0" smtClean="0"/>
              <a:t>“language that is available to and utilized in some way by the learner” (Corder, 1967)</a:t>
            </a:r>
          </a:p>
          <a:p>
            <a:pPr marL="0" indent="0">
              <a:buNone/>
            </a:pPr>
            <a:r>
              <a:rPr lang="en-US" sz="1800" dirty="0" smtClean="0"/>
              <a:t>Language that the learner attends to and comprehends in some way</a:t>
            </a:r>
          </a:p>
          <a:p>
            <a:pPr marL="0" indent="0">
              <a:buNone/>
            </a:pPr>
            <a:endParaRPr lang="en-US" sz="1800" dirty="0"/>
          </a:p>
          <a:p>
            <a:pPr marL="0" indent="0">
              <a:buNone/>
            </a:pPr>
            <a:r>
              <a:rPr lang="en-US" sz="1800" b="1" dirty="0" smtClean="0"/>
              <a:t>Interlanguage: </a:t>
            </a:r>
          </a:p>
          <a:p>
            <a:pPr marL="0" indent="0">
              <a:buNone/>
            </a:pPr>
            <a:r>
              <a:rPr lang="en-US" sz="1800" dirty="0" smtClean="0"/>
              <a:t>“what if the language produced by second-language learners is systematic?” (Tarone, 2014, p. 23)</a:t>
            </a:r>
          </a:p>
          <a:p>
            <a:pPr marL="0" indent="0">
              <a:buNone/>
            </a:pPr>
            <a:r>
              <a:rPr lang="en-US" sz="1800" i="1" dirty="0" smtClean="0"/>
              <a:t>Transitional competence: </a:t>
            </a:r>
            <a:r>
              <a:rPr lang="en-US" sz="1800" dirty="0" smtClean="0"/>
              <a:t>“</a:t>
            </a:r>
            <a:r>
              <a:rPr lang="en-US" sz="1800" dirty="0" smtClean="0"/>
              <a:t>the learner is using a definite system of language at every point in his development… the learner’s errors are evidence of this system and are themselves systematic.” (Corder, 1967, p. 166) </a:t>
            </a:r>
            <a:endParaRPr lang="en-US" sz="1800" dirty="0"/>
          </a:p>
        </p:txBody>
      </p:sp>
    </p:spTree>
    <p:extLst>
      <p:ext uri="{BB962C8B-B14F-4D97-AF65-F5344CB8AC3E}">
        <p14:creationId xmlns:p14="http://schemas.microsoft.com/office/powerpoint/2010/main" val="16117354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Corder (1967)</a:t>
            </a:r>
            <a:endParaRPr lang="en-US" dirty="0"/>
          </a:p>
        </p:txBody>
      </p:sp>
      <p:sp>
        <p:nvSpPr>
          <p:cNvPr id="3" name="Content Placeholder 2"/>
          <p:cNvSpPr>
            <a:spLocks noGrp="1"/>
          </p:cNvSpPr>
          <p:nvPr>
            <p:ph idx="1"/>
          </p:nvPr>
        </p:nvSpPr>
        <p:spPr/>
        <p:txBody>
          <a:bodyPr>
            <a:normAutofit fontScale="92500" lnSpcReduction="20000"/>
          </a:bodyPr>
          <a:lstStyle/>
          <a:p>
            <a:pPr marL="457200" lvl="0" indent="-457200">
              <a:buFont typeface="+mj-lt"/>
              <a:buAutoNum type="arabicPeriod"/>
            </a:pPr>
            <a:r>
              <a:rPr lang="en-US" dirty="0"/>
              <a:t>Why were Corder’s suggestions and ideas considered groundbreaking at the time?</a:t>
            </a:r>
          </a:p>
          <a:p>
            <a:pPr marL="457200" lvl="0" indent="-457200">
              <a:buFont typeface="+mj-lt"/>
              <a:buAutoNum type="arabicPeriod"/>
            </a:pPr>
            <a:r>
              <a:rPr lang="en-US" dirty="0"/>
              <a:t>How does a change in focus from instruction to learning affect our understanding of second language acquisition?</a:t>
            </a:r>
          </a:p>
          <a:p>
            <a:pPr marL="457200" lvl="0" indent="-457200">
              <a:buFont typeface="+mj-lt"/>
              <a:buAutoNum type="arabicPeriod"/>
            </a:pPr>
            <a:r>
              <a:rPr lang="en-US" dirty="0"/>
              <a:t>On page </a:t>
            </a:r>
            <a:r>
              <a:rPr lang="en-US" dirty="0" smtClean="0"/>
              <a:t>166, </a:t>
            </a:r>
            <a:r>
              <a:rPr lang="en-US" dirty="0"/>
              <a:t>Corder asserts that errors are “adventitious </a:t>
            </a:r>
            <a:r>
              <a:rPr lang="en-US" dirty="0" err="1"/>
              <a:t>artefacts</a:t>
            </a:r>
            <a:r>
              <a:rPr lang="en-US" dirty="0"/>
              <a:t>[sic] of linguist performance and do not reflect a defect in our knowledge of our [L1]… it would be quite unreasonable to expect the learner of a second language not to exhibit such slips of the tongue (or pen), since he is subject to similar external and internal conditions when performing in his first or second language.” Corder then distinguishes between errors of this nature, which he terms “mistakes,” and errors that “reveal [the learner’s] underlying knowledge of the language to date”, a construct that has later been understood as the learner’s interlanguage. In your own teaching experience, have you seen both mistakes and errors? Are they easy to distinguish?  </a:t>
            </a:r>
          </a:p>
          <a:p>
            <a:pPr marL="457200" indent="-457200">
              <a:buFont typeface="+mj-lt"/>
              <a:buAutoNum type="arabicPeriod"/>
            </a:pPr>
            <a:endParaRPr lang="en-US" dirty="0"/>
          </a:p>
        </p:txBody>
      </p:sp>
    </p:spTree>
    <p:extLst>
      <p:ext uri="{BB962C8B-B14F-4D97-AF65-F5344CB8AC3E}">
        <p14:creationId xmlns:p14="http://schemas.microsoft.com/office/powerpoint/2010/main" val="356257433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Corder (1967), cont.</a:t>
            </a:r>
            <a:endParaRPr lang="en-US" dirty="0"/>
          </a:p>
        </p:txBody>
      </p:sp>
      <p:sp>
        <p:nvSpPr>
          <p:cNvPr id="3" name="Content Placeholder 2"/>
          <p:cNvSpPr>
            <a:spLocks noGrp="1"/>
          </p:cNvSpPr>
          <p:nvPr>
            <p:ph idx="1"/>
          </p:nvPr>
        </p:nvSpPr>
        <p:spPr/>
        <p:txBody>
          <a:bodyPr/>
          <a:lstStyle/>
          <a:p>
            <a:pPr marL="0" indent="0">
              <a:buNone/>
            </a:pPr>
            <a:r>
              <a:rPr lang="en-US" dirty="0" smtClean="0"/>
              <a:t>Error: systematic, related to competence</a:t>
            </a:r>
          </a:p>
          <a:p>
            <a:pPr marL="0" indent="0">
              <a:buNone/>
            </a:pPr>
            <a:r>
              <a:rPr lang="en-US" dirty="0" smtClean="0"/>
              <a:t>Mistake: non-systematic, related to performance</a:t>
            </a:r>
          </a:p>
          <a:p>
            <a:pPr marL="0" indent="0">
              <a:buNone/>
            </a:pPr>
            <a:endParaRPr lang="en-US" dirty="0"/>
          </a:p>
          <a:p>
            <a:pPr marL="0" indent="0">
              <a:buNone/>
            </a:pPr>
            <a:r>
              <a:rPr lang="en-US" dirty="0" smtClean="0"/>
              <a:t>Why are errors significant? (p. 167</a:t>
            </a:r>
            <a:r>
              <a:rPr lang="en-US" dirty="0" smtClean="0"/>
              <a:t>)</a:t>
            </a:r>
            <a:endParaRPr lang="en-US" dirty="0"/>
          </a:p>
          <a:p>
            <a:pPr marL="457200" indent="-457200">
              <a:buAutoNum type="arabicPeriod"/>
            </a:pPr>
            <a:r>
              <a:rPr lang="en-US" dirty="0" smtClean="0"/>
              <a:t>Show </a:t>
            </a:r>
            <a:r>
              <a:rPr lang="en-US" dirty="0" smtClean="0"/>
              <a:t>teachers </a:t>
            </a:r>
            <a:r>
              <a:rPr lang="en-US" dirty="0" smtClean="0"/>
              <a:t>how far the learner has progressed</a:t>
            </a:r>
          </a:p>
          <a:p>
            <a:pPr marL="457200" indent="-457200">
              <a:buAutoNum type="arabicPeriod"/>
            </a:pPr>
            <a:r>
              <a:rPr lang="en-US" dirty="0" smtClean="0"/>
              <a:t>Provide evidence to researchers about the process of learning the second language</a:t>
            </a:r>
          </a:p>
          <a:p>
            <a:pPr marL="457200" indent="-457200">
              <a:buAutoNum type="arabicPeriod"/>
            </a:pPr>
            <a:r>
              <a:rPr lang="en-US" dirty="0" smtClean="0"/>
              <a:t>Provide </a:t>
            </a:r>
            <a:r>
              <a:rPr lang="en-US" dirty="0" smtClean="0"/>
              <a:t>opportunities </a:t>
            </a:r>
            <a:r>
              <a:rPr lang="en-US" dirty="0" smtClean="0"/>
              <a:t>for learner to learn and test hypotheses about language</a:t>
            </a:r>
          </a:p>
          <a:p>
            <a:pPr marL="0" indent="0">
              <a:buNone/>
            </a:pPr>
            <a:endParaRPr lang="en-US" dirty="0"/>
          </a:p>
        </p:txBody>
      </p:sp>
    </p:spTree>
    <p:extLst>
      <p:ext uri="{BB962C8B-B14F-4D97-AF65-F5344CB8AC3E}">
        <p14:creationId xmlns:p14="http://schemas.microsoft.com/office/powerpoint/2010/main" val="26087961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 errors always obvious?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Lightbown &amp; Spada (2013): “</a:t>
            </a:r>
            <a:r>
              <a:rPr lang="is-IS" dirty="0" smtClean="0"/>
              <a:t>…learners sometimes avoid using some features of language that they perceive to be difficult for them”, leading to the absence of certain errors in their speech (p. 45)</a:t>
            </a:r>
          </a:p>
          <a:p>
            <a:pPr marL="0" indent="0">
              <a:buNone/>
            </a:pPr>
            <a:endParaRPr lang="is-IS" dirty="0"/>
          </a:p>
          <a:p>
            <a:pPr marL="0" indent="0">
              <a:buNone/>
            </a:pPr>
            <a:r>
              <a:rPr lang="is-IS" dirty="0" smtClean="0"/>
              <a:t>Sometimes </a:t>
            </a:r>
            <a:r>
              <a:rPr lang="is-IS" dirty="0" smtClean="0"/>
              <a:t>“language acquisition progress is reflected in a decrease in the use of a correct form that was based on rote memorization or chunk learning</a:t>
            </a:r>
            <a:r>
              <a:rPr lang="is-IS" dirty="0" smtClean="0"/>
              <a:t>.” </a:t>
            </a:r>
          </a:p>
          <a:p>
            <a:pPr marL="0" indent="0">
              <a:buNone/>
            </a:pPr>
            <a:endParaRPr lang="is-IS" dirty="0"/>
          </a:p>
          <a:p>
            <a:pPr marL="0" indent="0">
              <a:buNone/>
            </a:pPr>
            <a:r>
              <a:rPr lang="is-IS" dirty="0" smtClean="0"/>
              <a:t>“New </a:t>
            </a:r>
            <a:r>
              <a:rPr lang="is-IS" dirty="0" smtClean="0"/>
              <a:t>errors may be based on an emerging ability to generalize a particular grammatical form beyond the specific terms with which it was first learned. In this sense, an increase in errors may be an indication of progress” (p. 41)</a:t>
            </a:r>
          </a:p>
          <a:p>
            <a:pPr marL="0" indent="0">
              <a:buNone/>
            </a:pPr>
            <a:endParaRPr lang="is-IS" dirty="0"/>
          </a:p>
          <a:p>
            <a:pPr marL="0" indent="0">
              <a:buNone/>
            </a:pPr>
            <a:r>
              <a:rPr lang="is-IS" dirty="0" smtClean="0"/>
              <a:t>What does this mean? Can you think of any examples?</a:t>
            </a:r>
            <a:endParaRPr lang="en-US" dirty="0"/>
          </a:p>
        </p:txBody>
      </p:sp>
    </p:spTree>
    <p:extLst>
      <p:ext uri="{BB962C8B-B14F-4D97-AF65-F5344CB8AC3E}">
        <p14:creationId xmlns:p14="http://schemas.microsoft.com/office/powerpoint/2010/main" val="26650273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 </a:t>
            </a:r>
            <a:r>
              <a:rPr lang="en-US" b="1" dirty="0" err="1" smtClean="0"/>
              <a:t>buyed</a:t>
            </a:r>
            <a:r>
              <a:rPr lang="en-US" dirty="0" smtClean="0"/>
              <a:t> a ticket”</a:t>
            </a:r>
          </a:p>
          <a:p>
            <a:pPr marL="0" indent="0">
              <a:buNone/>
            </a:pPr>
            <a:endParaRPr lang="en-US" dirty="0"/>
          </a:p>
          <a:p>
            <a:pPr marL="0" indent="0">
              <a:buNone/>
            </a:pPr>
            <a:r>
              <a:rPr lang="en-US" dirty="0" smtClean="0"/>
              <a:t>This learner may actually know more about English than a learner who says ‘I bought a ticket’ – the latter may be a memorized chunk, we can’t tell without more </a:t>
            </a:r>
            <a:r>
              <a:rPr lang="en-US" dirty="0" smtClean="0"/>
              <a:t>information from that learner.</a:t>
            </a:r>
            <a:endParaRPr lang="en-US" dirty="0" smtClean="0"/>
          </a:p>
          <a:p>
            <a:pPr marL="0" indent="0">
              <a:buNone/>
            </a:pPr>
            <a:endParaRPr lang="en-US" dirty="0"/>
          </a:p>
          <a:p>
            <a:pPr marL="0" indent="0">
              <a:buNone/>
            </a:pPr>
            <a:r>
              <a:rPr lang="en-US" dirty="0" smtClean="0"/>
              <a:t>The learner who says “</a:t>
            </a:r>
            <a:r>
              <a:rPr lang="en-US" dirty="0" err="1" smtClean="0"/>
              <a:t>buyed</a:t>
            </a:r>
            <a:r>
              <a:rPr lang="en-US" dirty="0" smtClean="0"/>
              <a:t>” obviously knows that –</a:t>
            </a:r>
            <a:r>
              <a:rPr lang="en-US" dirty="0" err="1" smtClean="0"/>
              <a:t>ed</a:t>
            </a:r>
            <a:r>
              <a:rPr lang="en-US" dirty="0" smtClean="0"/>
              <a:t> is a marker of the past tense in English and is developing their understanding of when and why to use that rule.</a:t>
            </a:r>
          </a:p>
          <a:p>
            <a:pPr marL="0" indent="0">
              <a:buNone/>
            </a:pPr>
            <a:endParaRPr lang="en-US" dirty="0"/>
          </a:p>
          <a:p>
            <a:pPr marL="0" indent="0">
              <a:buNone/>
            </a:pPr>
            <a:r>
              <a:rPr lang="en-US" sz="2200" dirty="0" smtClean="0"/>
              <a:t>(Lightbown &amp; Spada, 2013)</a:t>
            </a:r>
            <a:endParaRPr lang="en-US" sz="2200" dirty="0"/>
          </a:p>
        </p:txBody>
      </p:sp>
    </p:spTree>
    <p:extLst>
      <p:ext uri="{BB962C8B-B14F-4D97-AF65-F5344CB8AC3E}">
        <p14:creationId xmlns:p14="http://schemas.microsoft.com/office/powerpoint/2010/main" val="8029287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 as evidence</a:t>
            </a:r>
            <a:endParaRPr lang="en-US" dirty="0"/>
          </a:p>
        </p:txBody>
      </p:sp>
      <p:sp>
        <p:nvSpPr>
          <p:cNvPr id="3" name="Content Placeholder 2"/>
          <p:cNvSpPr>
            <a:spLocks noGrp="1"/>
          </p:cNvSpPr>
          <p:nvPr>
            <p:ph idx="1"/>
          </p:nvPr>
        </p:nvSpPr>
        <p:spPr/>
        <p:txBody>
          <a:bodyPr/>
          <a:lstStyle/>
          <a:p>
            <a:pPr marL="0" indent="0">
              <a:buNone/>
            </a:pPr>
            <a:r>
              <a:rPr lang="en-US" dirty="0" smtClean="0"/>
              <a:t>Progress to </a:t>
            </a:r>
            <a:r>
              <a:rPr lang="en-US" dirty="0"/>
              <a:t>a higher level does not always mean fewer </a:t>
            </a:r>
            <a:r>
              <a:rPr lang="en-US" dirty="0" smtClean="0"/>
              <a:t>errors (Lightbown &amp; Spada, 2013)</a:t>
            </a:r>
          </a:p>
          <a:p>
            <a:pPr marL="0" indent="0">
              <a:buNone/>
            </a:pPr>
            <a:endParaRPr lang="en-US" dirty="0" smtClean="0"/>
          </a:p>
          <a:p>
            <a:pPr marL="0" indent="0">
              <a:buNone/>
            </a:pPr>
            <a:r>
              <a:rPr lang="en-US" dirty="0" smtClean="0"/>
              <a:t>From Corder (1967, p. 168):</a:t>
            </a:r>
            <a:endParaRPr lang="en-US" dirty="0"/>
          </a:p>
          <a:p>
            <a:pPr marL="0" indent="0">
              <a:buNone/>
            </a:pPr>
            <a:r>
              <a:rPr lang="en-US" dirty="0" smtClean="0"/>
              <a:t>“Utterance of a correct form cannot be taken as proof that the learner has learned the systems which would generate that form”</a:t>
            </a:r>
            <a:endParaRPr lang="en-US" dirty="0"/>
          </a:p>
          <a:p>
            <a:pPr marL="0" indent="0">
              <a:buNone/>
            </a:pPr>
            <a:r>
              <a:rPr lang="en-US" dirty="0" smtClean="0"/>
              <a:t>“Only </a:t>
            </a:r>
            <a:r>
              <a:rPr lang="en-US" b="1" dirty="0" smtClean="0"/>
              <a:t>the situational context </a:t>
            </a:r>
            <a:r>
              <a:rPr lang="en-US" dirty="0" smtClean="0"/>
              <a:t>could show whether [a learner’s utterance] was an error or not”</a:t>
            </a:r>
          </a:p>
        </p:txBody>
      </p:sp>
    </p:spTree>
    <p:extLst>
      <p:ext uri="{BB962C8B-B14F-4D97-AF65-F5344CB8AC3E}">
        <p14:creationId xmlns:p14="http://schemas.microsoft.com/office/powerpoint/2010/main" val="30640185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sources</a:t>
            </a:r>
            <a:endParaRPr lang="en-US" dirty="0"/>
          </a:p>
        </p:txBody>
      </p:sp>
      <p:sp>
        <p:nvSpPr>
          <p:cNvPr id="3" name="Content Placeholder 2"/>
          <p:cNvSpPr>
            <a:spLocks noGrp="1"/>
          </p:cNvSpPr>
          <p:nvPr>
            <p:ph idx="1"/>
          </p:nvPr>
        </p:nvSpPr>
        <p:spPr/>
        <p:txBody>
          <a:bodyPr/>
          <a:lstStyle/>
          <a:p>
            <a:pPr marL="0" indent="0">
              <a:buNone/>
            </a:pPr>
            <a:r>
              <a:rPr lang="en-US" dirty="0" smtClean="0"/>
              <a:t>L1 interference</a:t>
            </a:r>
          </a:p>
          <a:p>
            <a:pPr marL="0" indent="0">
              <a:buNone/>
            </a:pPr>
            <a:r>
              <a:rPr lang="en-US" dirty="0" smtClean="0"/>
              <a:t>Gaps in knowledge</a:t>
            </a:r>
          </a:p>
          <a:p>
            <a:pPr marL="0" indent="0">
              <a:buNone/>
            </a:pPr>
            <a:r>
              <a:rPr lang="en-US" dirty="0" smtClean="0"/>
              <a:t>Overgeneralization of a rule/hypothesis testing</a:t>
            </a:r>
          </a:p>
          <a:p>
            <a:pPr marL="0" indent="0">
              <a:buNone/>
            </a:pPr>
            <a:r>
              <a:rPr lang="en-US" dirty="0" smtClean="0"/>
              <a:t>Hypercorrection</a:t>
            </a:r>
          </a:p>
          <a:p>
            <a:pPr marL="0" indent="0">
              <a:buNone/>
            </a:pPr>
            <a:r>
              <a:rPr lang="en-US" dirty="0" smtClean="0"/>
              <a:t>Analogy/false analogy</a:t>
            </a:r>
          </a:p>
          <a:p>
            <a:pPr marL="0" indent="0">
              <a:buNone/>
            </a:pPr>
            <a:r>
              <a:rPr lang="en-US" dirty="0" smtClean="0"/>
              <a:t>Incompleteness of knowledge</a:t>
            </a:r>
          </a:p>
          <a:p>
            <a:pPr marL="0" indent="0">
              <a:buNone/>
            </a:pPr>
            <a:r>
              <a:rPr lang="en-US" dirty="0" smtClean="0"/>
              <a:t>Misanalysis</a:t>
            </a:r>
          </a:p>
          <a:p>
            <a:pPr marL="0" indent="0">
              <a:buNone/>
            </a:pPr>
            <a:endParaRPr lang="en-US" dirty="0"/>
          </a:p>
          <a:p>
            <a:pPr marL="0" indent="0">
              <a:buNone/>
            </a:pPr>
            <a:r>
              <a:rPr lang="en-US" dirty="0" smtClean="0"/>
              <a:t>What else?</a:t>
            </a:r>
          </a:p>
          <a:p>
            <a:r>
              <a:rPr lang="en-US" dirty="0" smtClean="0"/>
              <a:t>Can be more than one at once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3794830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Plan</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Why </a:t>
            </a:r>
            <a:r>
              <a:rPr lang="en-US" dirty="0" smtClean="0"/>
              <a:t>are </a:t>
            </a:r>
            <a:r>
              <a:rPr lang="en-US" dirty="0" smtClean="0"/>
              <a:t>errors </a:t>
            </a:r>
            <a:r>
              <a:rPr lang="en-US" dirty="0" smtClean="0"/>
              <a:t>important</a:t>
            </a:r>
            <a:r>
              <a:rPr lang="en-US" dirty="0" smtClean="0"/>
              <a:t>?</a:t>
            </a:r>
          </a:p>
          <a:p>
            <a:pPr marL="457200" indent="-457200">
              <a:buFont typeface="+mj-lt"/>
              <a:buAutoNum type="arabicPeriod"/>
            </a:pPr>
            <a:r>
              <a:rPr lang="en-US" dirty="0" smtClean="0"/>
              <a:t>What do we do with errors?</a:t>
            </a:r>
          </a:p>
          <a:p>
            <a:pPr marL="457200" indent="-457200">
              <a:buFont typeface="+mj-lt"/>
              <a:buAutoNum type="arabicPeriod"/>
            </a:pPr>
            <a:r>
              <a:rPr lang="en-US" dirty="0" smtClean="0"/>
              <a:t>Practical applications for teaching and learning</a:t>
            </a:r>
            <a:endParaRPr lang="en-US" dirty="0"/>
          </a:p>
        </p:txBody>
      </p:sp>
    </p:spTree>
    <p:extLst>
      <p:ext uri="{BB962C8B-B14F-4D97-AF65-F5344CB8AC3E}">
        <p14:creationId xmlns:p14="http://schemas.microsoft.com/office/powerpoint/2010/main" val="20662406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sources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L1 interference</a:t>
            </a:r>
          </a:p>
          <a:p>
            <a:pPr marL="0" indent="0">
              <a:buNone/>
            </a:pPr>
            <a:r>
              <a:rPr lang="en-US" dirty="0" smtClean="0"/>
              <a:t>Gaps in knowledge</a:t>
            </a:r>
          </a:p>
          <a:p>
            <a:pPr marL="0" indent="0">
              <a:buNone/>
            </a:pPr>
            <a:r>
              <a:rPr lang="en-US" dirty="0" smtClean="0"/>
              <a:t>Overgeneralization of a rule – “he, </a:t>
            </a:r>
            <a:r>
              <a:rPr lang="en-US" b="1" dirty="0" smtClean="0"/>
              <a:t>that</a:t>
            </a:r>
            <a:r>
              <a:rPr lang="en-US" dirty="0" smtClean="0"/>
              <a:t> was a great person…”</a:t>
            </a:r>
          </a:p>
          <a:p>
            <a:pPr marL="0" indent="0">
              <a:buNone/>
            </a:pPr>
            <a:r>
              <a:rPr lang="en-US" dirty="0" smtClean="0"/>
              <a:t>Hypercorrection – “seventeen year</a:t>
            </a:r>
            <a:r>
              <a:rPr lang="en-US" b="1" dirty="0" smtClean="0"/>
              <a:t>s</a:t>
            </a:r>
            <a:r>
              <a:rPr lang="en-US" dirty="0" smtClean="0"/>
              <a:t> old girl”</a:t>
            </a:r>
          </a:p>
          <a:p>
            <a:pPr marL="0" indent="0">
              <a:buNone/>
            </a:pPr>
            <a:r>
              <a:rPr lang="en-US" dirty="0" smtClean="0"/>
              <a:t>Analogy/false analogy – “</a:t>
            </a:r>
            <a:r>
              <a:rPr lang="en-US" dirty="0" err="1" smtClean="0"/>
              <a:t>child</a:t>
            </a:r>
            <a:r>
              <a:rPr lang="en-US" b="1" dirty="0" err="1" smtClean="0"/>
              <a:t>s</a:t>
            </a:r>
            <a:r>
              <a:rPr lang="en-US" dirty="0" smtClean="0"/>
              <a:t>”</a:t>
            </a:r>
          </a:p>
          <a:p>
            <a:pPr marL="0" indent="0">
              <a:buNone/>
            </a:pPr>
            <a:r>
              <a:rPr lang="en-US" dirty="0" smtClean="0"/>
              <a:t>Incompleteness of knowledge – “no one knew where </a:t>
            </a:r>
            <a:r>
              <a:rPr lang="en-US" b="1" dirty="0" smtClean="0"/>
              <a:t>was she</a:t>
            </a:r>
            <a:r>
              <a:rPr lang="en-US" dirty="0" smtClean="0"/>
              <a:t>…”</a:t>
            </a:r>
          </a:p>
          <a:p>
            <a:pPr marL="0" indent="0">
              <a:buNone/>
            </a:pPr>
            <a:r>
              <a:rPr lang="en-US" dirty="0" smtClean="0"/>
              <a:t>Misanalysis – “They are carnivorous plants and </a:t>
            </a:r>
            <a:r>
              <a:rPr lang="en-US" b="1" dirty="0" smtClean="0"/>
              <a:t>its</a:t>
            </a:r>
            <a:r>
              <a:rPr lang="en-US" dirty="0" smtClean="0"/>
              <a:t> name…”</a:t>
            </a:r>
          </a:p>
          <a:p>
            <a:pPr marL="0" indent="0">
              <a:buNone/>
            </a:pPr>
            <a:endParaRPr lang="en-US" dirty="0"/>
          </a:p>
          <a:p>
            <a:pPr marL="0" indent="0">
              <a:buNone/>
            </a:pPr>
            <a:r>
              <a:rPr lang="en-US" dirty="0" smtClean="0"/>
              <a:t>What else?</a:t>
            </a:r>
          </a:p>
          <a:p>
            <a:pPr marL="0" indent="0">
              <a:buNone/>
            </a:pPr>
            <a:r>
              <a:rPr lang="en-US" dirty="0" smtClean="0"/>
              <a:t>Can be more than one at once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250676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types</a:t>
            </a:r>
            <a:endParaRPr lang="en-US" dirty="0"/>
          </a:p>
        </p:txBody>
      </p:sp>
      <p:sp>
        <p:nvSpPr>
          <p:cNvPr id="3" name="Content Placeholder 2"/>
          <p:cNvSpPr>
            <a:spLocks noGrp="1"/>
          </p:cNvSpPr>
          <p:nvPr>
            <p:ph idx="1"/>
          </p:nvPr>
        </p:nvSpPr>
        <p:spPr/>
        <p:txBody>
          <a:bodyPr/>
          <a:lstStyle/>
          <a:p>
            <a:pPr marL="0" indent="0">
              <a:buNone/>
            </a:pPr>
            <a:r>
              <a:rPr lang="en-US" dirty="0" smtClean="0"/>
              <a:t>In: </a:t>
            </a:r>
          </a:p>
          <a:p>
            <a:r>
              <a:rPr lang="en-US" dirty="0" smtClean="0"/>
              <a:t>Grammar</a:t>
            </a:r>
          </a:p>
          <a:p>
            <a:r>
              <a:rPr lang="en-US" dirty="0" smtClean="0"/>
              <a:t>Pragmatics</a:t>
            </a:r>
          </a:p>
          <a:p>
            <a:r>
              <a:rPr lang="en-US" dirty="0" smtClean="0"/>
              <a:t>Acceptability</a:t>
            </a:r>
          </a:p>
          <a:p>
            <a:r>
              <a:rPr lang="en-US" dirty="0" smtClean="0"/>
              <a:t>Pronunciation</a:t>
            </a:r>
          </a:p>
          <a:p>
            <a:r>
              <a:rPr lang="en-US" dirty="0" smtClean="0"/>
              <a:t>Vocabulary</a:t>
            </a:r>
          </a:p>
          <a:p>
            <a:r>
              <a:rPr lang="en-US" dirty="0" smtClean="0"/>
              <a:t>Syntax/word order</a:t>
            </a:r>
          </a:p>
          <a:p>
            <a:endParaRPr lang="en-US" dirty="0"/>
          </a:p>
          <a:p>
            <a:pPr marL="0" indent="0">
              <a:buNone/>
            </a:pPr>
            <a:r>
              <a:rPr lang="en-US" dirty="0" smtClean="0"/>
              <a:t>What else?</a:t>
            </a:r>
          </a:p>
          <a:p>
            <a:endParaRPr lang="en-US" dirty="0" smtClean="0"/>
          </a:p>
          <a:p>
            <a:pPr marL="0" indent="0">
              <a:buNone/>
            </a:pPr>
            <a:endParaRPr lang="en-US" dirty="0"/>
          </a:p>
        </p:txBody>
      </p:sp>
    </p:spTree>
    <p:extLst>
      <p:ext uri="{BB962C8B-B14F-4D97-AF65-F5344CB8AC3E}">
        <p14:creationId xmlns:p14="http://schemas.microsoft.com/office/powerpoint/2010/main" val="155794648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Corder (1967), cont.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No advances in teaching can be made until we understand what learners bring to the task of </a:t>
            </a:r>
            <a:r>
              <a:rPr lang="en-US" dirty="0" smtClean="0"/>
              <a:t>acquisition</a:t>
            </a:r>
          </a:p>
          <a:p>
            <a:pPr marL="0" indent="0">
              <a:buNone/>
            </a:pPr>
            <a:endParaRPr lang="en-US" dirty="0"/>
          </a:p>
          <a:p>
            <a:pPr marL="0" indent="0">
              <a:buNone/>
            </a:pPr>
            <a:r>
              <a:rPr lang="en-US" dirty="0" smtClean="0"/>
              <a:t>“…the position taken here is that the learner’s possession of his native language is facilitative and that errors are not to be regarded as signs of inhibition, but simply as evidence of his strategies of learning” (p. 168)</a:t>
            </a:r>
          </a:p>
          <a:p>
            <a:pPr marL="0" indent="0">
              <a:buNone/>
            </a:pPr>
            <a:endParaRPr lang="en-US" dirty="0"/>
          </a:p>
          <a:p>
            <a:pPr marL="0" indent="0">
              <a:buNone/>
            </a:pPr>
            <a:r>
              <a:rPr lang="en-US" dirty="0"/>
              <a:t>“We maybe able to allow the learner’s innate strategies to dictate our practice and determine our syllabus; we many learn to adapt ourselves to </a:t>
            </a:r>
            <a:r>
              <a:rPr lang="en-US" i="1" dirty="0"/>
              <a:t>his </a:t>
            </a:r>
            <a:r>
              <a:rPr lang="en-US" dirty="0"/>
              <a:t>needs rather than impose upon him </a:t>
            </a:r>
            <a:r>
              <a:rPr lang="en-US" i="1" dirty="0"/>
              <a:t>our </a:t>
            </a:r>
            <a:r>
              <a:rPr lang="en-US" dirty="0"/>
              <a:t>preconceptions of </a:t>
            </a:r>
            <a:r>
              <a:rPr lang="en-US" i="1" dirty="0"/>
              <a:t>how </a:t>
            </a:r>
            <a:r>
              <a:rPr lang="en-US" dirty="0"/>
              <a:t>he ought to learn, </a:t>
            </a:r>
            <a:r>
              <a:rPr lang="en-US" i="1" dirty="0"/>
              <a:t>what </a:t>
            </a:r>
            <a:r>
              <a:rPr lang="en-US" dirty="0"/>
              <a:t>he ought to learn and </a:t>
            </a:r>
            <a:r>
              <a:rPr lang="en-US" i="1" dirty="0"/>
              <a:t>when </a:t>
            </a:r>
            <a:r>
              <a:rPr lang="en-US" dirty="0"/>
              <a:t>he ought to learn it” </a:t>
            </a:r>
            <a:r>
              <a:rPr lang="en-US" dirty="0" smtClean="0"/>
              <a:t>(p</a:t>
            </a:r>
            <a:r>
              <a:rPr lang="en-US" dirty="0"/>
              <a:t>. 169)</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4675902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1970s</a:t>
            </a:r>
            <a:endParaRPr lang="en-US" dirty="0"/>
          </a:p>
        </p:txBody>
      </p:sp>
      <p:sp>
        <p:nvSpPr>
          <p:cNvPr id="3" name="Content Placeholder 2"/>
          <p:cNvSpPr>
            <a:spLocks noGrp="1"/>
          </p:cNvSpPr>
          <p:nvPr>
            <p:ph idx="1"/>
          </p:nvPr>
        </p:nvSpPr>
        <p:spPr/>
        <p:txBody>
          <a:bodyPr/>
          <a:lstStyle/>
          <a:p>
            <a:pPr marL="0" indent="0">
              <a:buNone/>
            </a:pPr>
            <a:r>
              <a:rPr lang="en-US" dirty="0" smtClean="0"/>
              <a:t>Application of new ideas and efforts to refute behaviorism</a:t>
            </a:r>
          </a:p>
          <a:p>
            <a:pPr marL="0" indent="0">
              <a:buNone/>
            </a:pPr>
            <a:r>
              <a:rPr lang="en-US" dirty="0" smtClean="0"/>
              <a:t>Research on error analysis and input</a:t>
            </a:r>
          </a:p>
          <a:p>
            <a:pPr marL="0" indent="0">
              <a:buNone/>
            </a:pPr>
            <a:r>
              <a:rPr lang="en-US" dirty="0" smtClean="0"/>
              <a:t>1972 – Selinker introduced the construct of interlanguage</a:t>
            </a:r>
          </a:p>
          <a:p>
            <a:pPr marL="0" indent="0">
              <a:buNone/>
            </a:pPr>
            <a:endParaRPr lang="en-US" dirty="0"/>
          </a:p>
          <a:p>
            <a:pPr marL="0" indent="0">
              <a:buNone/>
            </a:pPr>
            <a:r>
              <a:rPr lang="en-US" dirty="0" smtClean="0"/>
              <a:t>Ex. Wagner-Gough &amp; Hatch (1975)</a:t>
            </a:r>
          </a:p>
          <a:p>
            <a:r>
              <a:rPr lang="en-US" dirty="0" smtClean="0"/>
              <a:t>“authors argued that learners learn syntax from the input and interaction with NSs. At the time, this was a radical way of looking at the role of syntactic learning because the then-current orthodox position, particularly among those involved in classroom teaching, was that conversational interactions were used to practice forms, not learn them” (</a:t>
            </a:r>
            <a:r>
              <a:rPr lang="en-US" dirty="0" err="1" smtClean="0"/>
              <a:t>Gass</a:t>
            </a:r>
            <a:r>
              <a:rPr lang="en-US" dirty="0" smtClean="0"/>
              <a:t>, 1997) </a:t>
            </a:r>
            <a:endParaRPr lang="en-US" dirty="0"/>
          </a:p>
        </p:txBody>
      </p:sp>
    </p:spTree>
    <p:extLst>
      <p:ext uri="{BB962C8B-B14F-4D97-AF65-F5344CB8AC3E}">
        <p14:creationId xmlns:p14="http://schemas.microsoft.com/office/powerpoint/2010/main" val="905500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1980s - now</a:t>
            </a:r>
            <a:endParaRPr lang="en-US" dirty="0"/>
          </a:p>
        </p:txBody>
      </p:sp>
      <p:sp>
        <p:nvSpPr>
          <p:cNvPr id="3" name="Content Placeholder 2"/>
          <p:cNvSpPr>
            <a:spLocks noGrp="1"/>
          </p:cNvSpPr>
          <p:nvPr>
            <p:ph idx="1"/>
          </p:nvPr>
        </p:nvSpPr>
        <p:spPr/>
        <p:txBody>
          <a:bodyPr/>
          <a:lstStyle/>
          <a:p>
            <a:pPr marL="0" indent="0">
              <a:buNone/>
            </a:pPr>
            <a:r>
              <a:rPr lang="en-US" dirty="0" smtClean="0"/>
              <a:t>Focus on role of formal instruction in L2 development</a:t>
            </a:r>
            <a:endParaRPr lang="en-US" dirty="0"/>
          </a:p>
          <a:p>
            <a:pPr marL="0" indent="0">
              <a:buNone/>
            </a:pPr>
            <a:endParaRPr lang="en-US" dirty="0" smtClean="0"/>
          </a:p>
          <a:p>
            <a:pPr marL="0" indent="0">
              <a:buNone/>
            </a:pPr>
            <a:r>
              <a:rPr lang="en-US" dirty="0" smtClean="0"/>
              <a:t>Various methods that focus on establishing </a:t>
            </a:r>
            <a:r>
              <a:rPr lang="en-US" dirty="0"/>
              <a:t>form-meaning connections and encouraging intake from </a:t>
            </a:r>
            <a:r>
              <a:rPr lang="en-US" dirty="0" smtClean="0"/>
              <a:t>input</a:t>
            </a:r>
          </a:p>
          <a:p>
            <a:pPr marL="0" indent="0">
              <a:buNone/>
            </a:pPr>
            <a:endParaRPr lang="en-US" dirty="0"/>
          </a:p>
          <a:p>
            <a:pPr marL="0" indent="0">
              <a:buNone/>
            </a:pPr>
            <a:r>
              <a:rPr lang="en-US" dirty="0" smtClean="0"/>
              <a:t>New methods (ex. communicative) that are learner-focused (both linguistically and cognitively) rather than teacher-focused</a:t>
            </a:r>
          </a:p>
          <a:p>
            <a:pPr marL="0" indent="0">
              <a:buNone/>
            </a:pPr>
            <a:endParaRPr lang="en-US" dirty="0"/>
          </a:p>
          <a:p>
            <a:pPr marL="0" indent="0">
              <a:buNone/>
            </a:pPr>
            <a:r>
              <a:rPr lang="en-US" dirty="0" smtClean="0"/>
              <a:t>New methods that focus on learning through interaction</a:t>
            </a:r>
            <a:endParaRPr lang="en-US" dirty="0"/>
          </a:p>
          <a:p>
            <a:pPr marL="0" indent="0">
              <a:buNone/>
            </a:pPr>
            <a:endParaRPr lang="en-US" dirty="0"/>
          </a:p>
        </p:txBody>
      </p:sp>
    </p:spTree>
    <p:extLst>
      <p:ext uri="{BB962C8B-B14F-4D97-AF65-F5344CB8AC3E}">
        <p14:creationId xmlns:p14="http://schemas.microsoft.com/office/powerpoint/2010/main" val="18942298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 from Corder (1967)</a:t>
            </a:r>
            <a:endParaRPr lang="en-US" dirty="0"/>
          </a:p>
        </p:txBody>
      </p:sp>
      <p:sp>
        <p:nvSpPr>
          <p:cNvPr id="3" name="Content Placeholder 2"/>
          <p:cNvSpPr>
            <a:spLocks noGrp="1"/>
          </p:cNvSpPr>
          <p:nvPr>
            <p:ph idx="1"/>
          </p:nvPr>
        </p:nvSpPr>
        <p:spPr/>
        <p:txBody>
          <a:bodyPr/>
          <a:lstStyle/>
          <a:p>
            <a:pPr marL="0" indent="0">
              <a:buNone/>
            </a:pPr>
            <a:r>
              <a:rPr lang="en-US" dirty="0" smtClean="0"/>
              <a:t>Focus on </a:t>
            </a:r>
            <a:r>
              <a:rPr lang="en-US" b="1" dirty="0" smtClean="0"/>
              <a:t>learners</a:t>
            </a:r>
            <a:r>
              <a:rPr lang="en-US" dirty="0" smtClean="0"/>
              <a:t> and </a:t>
            </a:r>
            <a:r>
              <a:rPr lang="en-US" b="1" dirty="0" smtClean="0"/>
              <a:t>learning</a:t>
            </a:r>
            <a:r>
              <a:rPr lang="en-US" dirty="0" smtClean="0"/>
              <a:t> </a:t>
            </a:r>
            <a:r>
              <a:rPr lang="en-US" b="1" dirty="0" smtClean="0"/>
              <a:t>processes</a:t>
            </a:r>
          </a:p>
          <a:p>
            <a:pPr marL="0" indent="0">
              <a:buNone/>
            </a:pPr>
            <a:endParaRPr lang="en-US" dirty="0"/>
          </a:p>
          <a:p>
            <a:pPr marL="0" indent="0">
              <a:buNone/>
            </a:pPr>
            <a:r>
              <a:rPr lang="en-US" dirty="0" smtClean="0"/>
              <a:t>Terminology: </a:t>
            </a:r>
            <a:r>
              <a:rPr lang="en-US" dirty="0" smtClean="0"/>
              <a:t>intake</a:t>
            </a:r>
            <a:r>
              <a:rPr lang="en-US" dirty="0" smtClean="0"/>
              <a:t>, errors vs. mistakes</a:t>
            </a:r>
          </a:p>
          <a:p>
            <a:pPr marL="0" indent="0">
              <a:buNone/>
            </a:pPr>
            <a:endParaRPr lang="en-US" dirty="0"/>
          </a:p>
          <a:p>
            <a:pPr marL="0" indent="0">
              <a:buNone/>
            </a:pPr>
            <a:r>
              <a:rPr lang="en-US" dirty="0" smtClean="0"/>
              <a:t>Errors are important as evidence and occur </a:t>
            </a:r>
            <a:r>
              <a:rPr lang="en-US" b="1" dirty="0" smtClean="0"/>
              <a:t>in context</a:t>
            </a:r>
          </a:p>
          <a:p>
            <a:pPr marL="0" indent="0">
              <a:buNone/>
            </a:pPr>
            <a:endParaRPr lang="en-US" dirty="0"/>
          </a:p>
          <a:p>
            <a:pPr marL="0" indent="0">
              <a:buNone/>
            </a:pPr>
            <a:r>
              <a:rPr lang="en-US" dirty="0"/>
              <a:t>In SLA we ask ourselves, how do learners come to internalize and use the linguistic system of another language?</a:t>
            </a:r>
          </a:p>
          <a:p>
            <a:pPr marL="0" indent="0">
              <a:buNone/>
            </a:pPr>
            <a:endParaRPr lang="en-US" dirty="0"/>
          </a:p>
          <a:p>
            <a:pPr marL="0" indent="0">
              <a:buNone/>
            </a:pPr>
            <a:r>
              <a:rPr lang="en-US" dirty="0"/>
              <a:t>We ask this because Corder asked it first.</a:t>
            </a:r>
          </a:p>
          <a:p>
            <a:pPr marL="0" indent="0">
              <a:buNone/>
            </a:pPr>
            <a:endParaRPr lang="en-US" dirty="0"/>
          </a:p>
        </p:txBody>
      </p:sp>
    </p:spTree>
    <p:extLst>
      <p:ext uri="{BB962C8B-B14F-4D97-AF65-F5344CB8AC3E}">
        <p14:creationId xmlns:p14="http://schemas.microsoft.com/office/powerpoint/2010/main" val="9347070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 with errors?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763009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 with errors?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Lightbown (1980): One of the most important accomplishments of SLA is showing that learner language does have structure</a:t>
            </a:r>
          </a:p>
          <a:p>
            <a:pPr marL="0" indent="0">
              <a:buNone/>
            </a:pPr>
            <a:endParaRPr lang="en-US" dirty="0"/>
          </a:p>
          <a:p>
            <a:pPr marL="0" indent="0">
              <a:buNone/>
            </a:pPr>
            <a:r>
              <a:rPr lang="en-US" dirty="0" smtClean="0"/>
              <a:t>Selinker (1972): the L2 learner’s internal linguistic system is worthy of study in its own right, and it is not a corrupted version of the L2</a:t>
            </a:r>
          </a:p>
          <a:p>
            <a:pPr marL="0" indent="0">
              <a:buNone/>
            </a:pPr>
            <a:endParaRPr lang="en-US" dirty="0"/>
          </a:p>
          <a:p>
            <a:pPr marL="0" indent="0">
              <a:buNone/>
            </a:pPr>
            <a:r>
              <a:rPr lang="en-US" dirty="0" smtClean="0"/>
              <a:t>How do we know that?</a:t>
            </a:r>
          </a:p>
        </p:txBody>
      </p:sp>
    </p:spTree>
    <p:extLst>
      <p:ext uri="{BB962C8B-B14F-4D97-AF65-F5344CB8AC3E}">
        <p14:creationId xmlns:p14="http://schemas.microsoft.com/office/powerpoint/2010/main" val="4883469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&amp; Interlanguage</a:t>
            </a:r>
            <a:endParaRPr lang="en-US" dirty="0"/>
          </a:p>
        </p:txBody>
      </p:sp>
      <p:sp>
        <p:nvSpPr>
          <p:cNvPr id="3" name="Content Placeholder 2"/>
          <p:cNvSpPr>
            <a:spLocks noGrp="1"/>
          </p:cNvSpPr>
          <p:nvPr>
            <p:ph idx="1"/>
          </p:nvPr>
        </p:nvSpPr>
        <p:spPr/>
        <p:txBody>
          <a:bodyPr/>
          <a:lstStyle/>
          <a:p>
            <a:pPr marL="0" indent="0">
              <a:buNone/>
            </a:pPr>
            <a:r>
              <a:rPr lang="en-US" dirty="0"/>
              <a:t>Lightbown &amp; Spada (2013): “Teachers and learners cannot read learners’ minds, so they must infer what learners know from what they do.” (p. 41)</a:t>
            </a:r>
          </a:p>
          <a:p>
            <a:pPr marL="0" indent="0">
              <a:buNone/>
            </a:pPr>
            <a:endParaRPr lang="en-US" dirty="0"/>
          </a:p>
          <a:p>
            <a:pPr marL="0" indent="0">
              <a:buNone/>
            </a:pPr>
            <a:r>
              <a:rPr lang="en-US" dirty="0"/>
              <a:t>Learners “produce sentences that are not exactly like those they have heard. These new sentences appear to be based on internal cognitive processes and prior </a:t>
            </a:r>
            <a:r>
              <a:rPr lang="en-US" dirty="0" smtClean="0"/>
              <a:t>knowledge </a:t>
            </a:r>
            <a:r>
              <a:rPr lang="en-US" dirty="0"/>
              <a:t>that interact with the language they hear around them.</a:t>
            </a:r>
            <a:r>
              <a:rPr lang="en-US" dirty="0" smtClean="0"/>
              <a:t>”</a:t>
            </a:r>
            <a:endParaRPr lang="en-US" dirty="0"/>
          </a:p>
          <a:p>
            <a:endParaRPr lang="en-US" dirty="0" smtClean="0"/>
          </a:p>
          <a:p>
            <a:pPr marL="0" indent="0">
              <a:buNone/>
            </a:pPr>
            <a:r>
              <a:rPr lang="en-US" dirty="0" smtClean="0"/>
              <a:t>The interlanguage is a developing system with rules and patterns – </a:t>
            </a:r>
            <a:r>
              <a:rPr lang="en-US" b="1" dirty="0" smtClean="0"/>
              <a:t>it is not simply an imperfect or corrupted version of the target language</a:t>
            </a:r>
            <a:endParaRPr lang="en-US" b="1" dirty="0"/>
          </a:p>
        </p:txBody>
      </p:sp>
    </p:spTree>
    <p:extLst>
      <p:ext uri="{BB962C8B-B14F-4D97-AF65-F5344CB8AC3E}">
        <p14:creationId xmlns:p14="http://schemas.microsoft.com/office/powerpoint/2010/main" val="16257290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Interlanguage: a definition</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learner’s developing second language knowledge. It may have characteristics of the learner’s first language, characteristics of the second language, and some characteristics that seem to be general and tend to occur in all or most interlanguage systems. </a:t>
            </a:r>
            <a:r>
              <a:rPr lang="en-US" dirty="0" err="1"/>
              <a:t>Interlanguages</a:t>
            </a:r>
            <a:r>
              <a:rPr lang="en-US" dirty="0"/>
              <a:t> are systematic, but they are also dynamic. They change as learners receive more input and revise their hypotheses about the second language.” </a:t>
            </a:r>
            <a:r>
              <a:rPr lang="en-US" dirty="0"/>
              <a:t/>
            </a:r>
            <a:br>
              <a:rPr lang="en-US" dirty="0"/>
            </a:br>
            <a:r>
              <a:rPr lang="en-US" dirty="0" smtClean="0"/>
              <a:t>(</a:t>
            </a:r>
            <a:r>
              <a:rPr lang="en-US" dirty="0"/>
              <a:t>Lightbown &amp; Spada, 2013, p. 220</a:t>
            </a:r>
            <a:r>
              <a:rPr lang="en-US" dirty="0" smtClean="0"/>
              <a:t>)</a:t>
            </a:r>
          </a:p>
          <a:p>
            <a:pPr marL="0" indent="0">
              <a:buNone/>
            </a:pPr>
            <a:endParaRPr lang="en-US" dirty="0"/>
          </a:p>
          <a:p>
            <a:endParaRPr lang="en-US" dirty="0"/>
          </a:p>
        </p:txBody>
      </p:sp>
    </p:spTree>
    <p:extLst>
      <p:ext uri="{BB962C8B-B14F-4D97-AF65-F5344CB8AC3E}">
        <p14:creationId xmlns:p14="http://schemas.microsoft.com/office/powerpoint/2010/main" val="31505617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smtClean="0"/>
              <a:t>are errors important</a:t>
            </a:r>
            <a:r>
              <a:rPr lang="en-US" dirty="0" smtClean="0"/>
              <a:t>?</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2201962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process</a:t>
            </a:r>
            <a:endParaRPr lang="en-US" dirty="0"/>
          </a:p>
        </p:txBody>
      </p:sp>
      <p:sp>
        <p:nvSpPr>
          <p:cNvPr id="3" name="Content Placeholder 2"/>
          <p:cNvSpPr>
            <a:spLocks noGrp="1"/>
          </p:cNvSpPr>
          <p:nvPr>
            <p:ph idx="1"/>
          </p:nvPr>
        </p:nvSpPr>
        <p:spPr/>
        <p:txBody>
          <a:bodyPr/>
          <a:lstStyle/>
          <a:p>
            <a:pPr marL="0" indent="0">
              <a:buNone/>
            </a:pPr>
            <a:r>
              <a:rPr lang="en-US" dirty="0" smtClean="0"/>
              <a:t>Input &gt; Intake &gt; Interlanguage &gt; Output</a:t>
            </a:r>
            <a:endParaRPr lang="en-US" dirty="0"/>
          </a:p>
        </p:txBody>
      </p:sp>
    </p:spTree>
    <p:extLst>
      <p:ext uri="{BB962C8B-B14F-4D97-AF65-F5344CB8AC3E}">
        <p14:creationId xmlns:p14="http://schemas.microsoft.com/office/powerpoint/2010/main" val="370863042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 &amp; Interlanguage</a:t>
            </a:r>
            <a:endParaRPr lang="en-US" dirty="0"/>
          </a:p>
        </p:txBody>
      </p:sp>
      <p:sp>
        <p:nvSpPr>
          <p:cNvPr id="3" name="Content Placeholder 2"/>
          <p:cNvSpPr>
            <a:spLocks noGrp="1"/>
          </p:cNvSpPr>
          <p:nvPr>
            <p:ph idx="1"/>
          </p:nvPr>
        </p:nvSpPr>
        <p:spPr/>
        <p:txBody>
          <a:bodyPr/>
          <a:lstStyle/>
          <a:p>
            <a:pPr marL="0" indent="0">
              <a:buNone/>
            </a:pPr>
            <a:r>
              <a:rPr lang="en-US" dirty="0" smtClean="0"/>
              <a:t>Errors are a “natural and valuable part of the language learning process” (Lightbown &amp; Spada, 2013, p. 156)</a:t>
            </a:r>
          </a:p>
          <a:p>
            <a:pPr marL="0" indent="0">
              <a:buNone/>
            </a:pPr>
            <a:endParaRPr lang="en-US" b="1" dirty="0"/>
          </a:p>
          <a:p>
            <a:pPr marL="0" indent="0">
              <a:buNone/>
            </a:pPr>
            <a:r>
              <a:rPr lang="en-US" dirty="0" smtClean="0"/>
              <a:t>Errors “reflect the patterns of learners’ developing interlanguage systems – showing gaps in their knowledge, overgeneralization of a second language rule, or an inappropriate transfer of the first language pattern to the second </a:t>
            </a:r>
            <a:r>
              <a:rPr lang="en-US" dirty="0" smtClean="0"/>
              <a:t>language,” amon</a:t>
            </a:r>
            <a:r>
              <a:rPr lang="en-US" dirty="0" smtClean="0"/>
              <a:t>g other things</a:t>
            </a:r>
            <a:r>
              <a:rPr lang="en-US" dirty="0" smtClean="0"/>
              <a:t> </a:t>
            </a:r>
            <a:r>
              <a:rPr lang="en-US" dirty="0" smtClean="0"/>
              <a:t>(p. 208)</a:t>
            </a:r>
            <a:endParaRPr lang="en-US" dirty="0"/>
          </a:p>
        </p:txBody>
      </p:sp>
    </p:spTree>
    <p:extLst>
      <p:ext uri="{BB962C8B-B14F-4D97-AF65-F5344CB8AC3E}">
        <p14:creationId xmlns:p14="http://schemas.microsoft.com/office/powerpoint/2010/main" val="25116662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Bardovi-Harlig (2014)</a:t>
            </a:r>
            <a:endParaRPr lang="en-US" dirty="0"/>
          </a:p>
        </p:txBody>
      </p:sp>
      <p:sp>
        <p:nvSpPr>
          <p:cNvPr id="3" name="Content Placeholder 2"/>
          <p:cNvSpPr>
            <a:spLocks noGrp="1"/>
          </p:cNvSpPr>
          <p:nvPr>
            <p:ph idx="1"/>
          </p:nvPr>
        </p:nvSpPr>
        <p:spPr/>
        <p:txBody>
          <a:bodyPr/>
          <a:lstStyle/>
          <a:p>
            <a:pPr marL="0" indent="0">
              <a:buNone/>
            </a:pPr>
            <a:r>
              <a:rPr lang="en-US" dirty="0" smtClean="0"/>
              <a:t>In order to illustrate “</a:t>
            </a:r>
            <a:r>
              <a:rPr lang="en-US" dirty="0" err="1" smtClean="0"/>
              <a:t>Selinker’s</a:t>
            </a:r>
            <a:r>
              <a:rPr lang="en-US" dirty="0" smtClean="0"/>
              <a:t> claim that interlanguage is a system in its own right,” she considers evidence for the state of learners’ interlanguage in three past </a:t>
            </a:r>
            <a:r>
              <a:rPr lang="en-US" dirty="0" smtClean="0"/>
              <a:t>studies on </a:t>
            </a:r>
            <a:r>
              <a:rPr lang="en-US" dirty="0" smtClean="0"/>
              <a:t>tense-aspect morphology, pragmatics, and conventional expressions</a:t>
            </a:r>
          </a:p>
          <a:p>
            <a:pPr marL="0" indent="0">
              <a:buNone/>
            </a:pPr>
            <a:endParaRPr lang="en-US" dirty="0"/>
          </a:p>
          <a:p>
            <a:pPr marL="0" indent="0">
              <a:buNone/>
            </a:pPr>
            <a:r>
              <a:rPr lang="en-US" dirty="0" smtClean="0"/>
              <a:t>Important: we must consider what forms “are available to the learner” in their development of alternatives (p. 137)</a:t>
            </a:r>
            <a:endParaRPr lang="en-US" dirty="0"/>
          </a:p>
        </p:txBody>
      </p:sp>
    </p:spTree>
    <p:extLst>
      <p:ext uri="{BB962C8B-B14F-4D97-AF65-F5344CB8AC3E}">
        <p14:creationId xmlns:p14="http://schemas.microsoft.com/office/powerpoint/2010/main" val="1492213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Bardovi-Harlig (2014</a:t>
            </a:r>
            <a:r>
              <a:rPr lang="en-US" dirty="0" smtClean="0"/>
              <a:t>), cont.</a:t>
            </a:r>
            <a:endParaRPr lang="en-US" dirty="0"/>
          </a:p>
        </p:txBody>
      </p:sp>
      <p:sp>
        <p:nvSpPr>
          <p:cNvPr id="3" name="Content Placeholder 2"/>
          <p:cNvSpPr>
            <a:spLocks noGrp="1"/>
          </p:cNvSpPr>
          <p:nvPr>
            <p:ph idx="1"/>
          </p:nvPr>
        </p:nvSpPr>
        <p:spPr/>
        <p:txBody>
          <a:bodyPr/>
          <a:lstStyle/>
          <a:p>
            <a:pPr marL="0" indent="0">
              <a:buNone/>
            </a:pPr>
            <a:r>
              <a:rPr lang="en-US" dirty="0" smtClean="0"/>
              <a:t>Two approaches:</a:t>
            </a:r>
          </a:p>
          <a:p>
            <a:pPr marL="457200" indent="-457200">
              <a:buAutoNum type="arabicPeriod"/>
            </a:pPr>
            <a:r>
              <a:rPr lang="en-US" dirty="0" smtClean="0"/>
              <a:t>Study the meanings that a learner associates with one form over time</a:t>
            </a:r>
          </a:p>
          <a:p>
            <a:pPr marL="457200" indent="-457200">
              <a:buAutoNum type="arabicPeriod"/>
            </a:pPr>
            <a:r>
              <a:rPr lang="en-US" dirty="0" smtClean="0"/>
              <a:t>Study the forms that a learner associates with one concept over time</a:t>
            </a:r>
          </a:p>
          <a:p>
            <a:pPr marL="457200" indent="-457200">
              <a:buAutoNum type="arabicPeriod"/>
            </a:pPr>
            <a:endParaRPr lang="en-US" dirty="0"/>
          </a:p>
          <a:p>
            <a:pPr marL="0" indent="0">
              <a:buNone/>
            </a:pPr>
            <a:r>
              <a:rPr lang="en-US" dirty="0" smtClean="0"/>
              <a:t>The latter is a study of the “development of alternatives”, which are attached to the learner’s pre-existing conceptual knowledge (for the most part)</a:t>
            </a:r>
          </a:p>
          <a:p>
            <a:r>
              <a:rPr lang="en-US" dirty="0" smtClean="0"/>
              <a:t>In other words, the development of more than one way to express a concept in the second language</a:t>
            </a:r>
            <a:endParaRPr lang="en-US" dirty="0"/>
          </a:p>
        </p:txBody>
      </p:sp>
    </p:spTree>
    <p:extLst>
      <p:ext uri="{BB962C8B-B14F-4D97-AF65-F5344CB8AC3E}">
        <p14:creationId xmlns:p14="http://schemas.microsoft.com/office/powerpoint/2010/main" val="7430024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Bardovi-Harlig (2014), cont.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Study 1: reverse-order reports</a:t>
            </a:r>
          </a:p>
          <a:p>
            <a:r>
              <a:rPr lang="en-US" dirty="0"/>
              <a:t>W</a:t>
            </a:r>
            <a:r>
              <a:rPr lang="en-US" dirty="0" smtClean="0"/>
              <a:t>hen events in a narrative are reported in reverse order</a:t>
            </a:r>
            <a:endParaRPr lang="en-US" dirty="0"/>
          </a:p>
          <a:p>
            <a:r>
              <a:rPr lang="en-US" dirty="0" smtClean="0"/>
              <a:t>Ex. “I ate my lunch after my wife came back from her shopping.” (B-H, 2014, p. 131)</a:t>
            </a:r>
          </a:p>
          <a:p>
            <a:pPr marL="0" indent="0">
              <a:buNone/>
            </a:pPr>
            <a:endParaRPr lang="en-US" dirty="0"/>
          </a:p>
          <a:p>
            <a:pPr marL="0" indent="0">
              <a:buNone/>
            </a:pPr>
            <a:r>
              <a:rPr lang="en-US" dirty="0" smtClean="0"/>
              <a:t>Findings: </a:t>
            </a:r>
          </a:p>
          <a:p>
            <a:r>
              <a:rPr lang="en-US" dirty="0" smtClean="0"/>
              <a:t>Learners use reverse-order reports and follow the maxim of overtly signaling non-chronological sequences</a:t>
            </a:r>
          </a:p>
          <a:p>
            <a:pPr lvl="1"/>
            <a:r>
              <a:rPr lang="en-US" dirty="0" smtClean="0"/>
              <a:t>Tools: morphological contrast (tense/aspect), adverbials, syntactic devices, complementation, relative clauses (p. 132)</a:t>
            </a:r>
          </a:p>
          <a:p>
            <a:pPr lvl="1"/>
            <a:r>
              <a:rPr lang="en-US" dirty="0" smtClean="0"/>
              <a:t>Examples on pg. 133</a:t>
            </a:r>
          </a:p>
          <a:p>
            <a:pPr lvl="1"/>
            <a:r>
              <a:rPr lang="en-US" dirty="0" smtClean="0"/>
              <a:t>Often they use more than one “tool”</a:t>
            </a:r>
          </a:p>
        </p:txBody>
      </p:sp>
    </p:spTree>
    <p:extLst>
      <p:ext uri="{BB962C8B-B14F-4D97-AF65-F5344CB8AC3E}">
        <p14:creationId xmlns:p14="http://schemas.microsoft.com/office/powerpoint/2010/main" val="23744259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Bardovi-Harlig (2014)</a:t>
            </a:r>
            <a:endParaRPr lang="en-US" dirty="0"/>
          </a:p>
        </p:txBody>
      </p:sp>
      <p:sp>
        <p:nvSpPr>
          <p:cNvPr id="3" name="Content Placeholder 2"/>
          <p:cNvSpPr>
            <a:spLocks noGrp="1"/>
          </p:cNvSpPr>
          <p:nvPr>
            <p:ph idx="1"/>
          </p:nvPr>
        </p:nvSpPr>
        <p:spPr/>
        <p:txBody>
          <a:bodyPr>
            <a:normAutofit fontScale="92500" lnSpcReduction="10000"/>
          </a:bodyPr>
          <a:lstStyle/>
          <a:p>
            <a:pPr marL="457200" lvl="0" indent="-457200">
              <a:buFont typeface="+mj-lt"/>
              <a:buAutoNum type="arabicPeriod"/>
            </a:pPr>
            <a:r>
              <a:rPr lang="en-US" dirty="0"/>
              <a:t>In the section on the study of tense-aspect morphology, Bardovi-Harlig points out that her findings, which indicate that learners recognize the need to mark reverse-order reports, are only obvious because her analysis is not focused on either correct forms or errors (p. 135). Instead, she considers her approach one from “the interlanguage perspective,” which means that she focuses on how the learners perform the same action (reverse-order reports) as the native speakers, only with the linguistic material at the learners’ disposal. What could you gain in the classroom by adopting this approach when analyzing your students’ L2 performance</a:t>
            </a:r>
            <a:r>
              <a:rPr lang="en-US" dirty="0" smtClean="0"/>
              <a:t>?</a:t>
            </a:r>
          </a:p>
          <a:p>
            <a:pPr marL="0" lvl="0" indent="0">
              <a:buNone/>
            </a:pPr>
            <a:endParaRPr lang="en-US" dirty="0"/>
          </a:p>
          <a:p>
            <a:pPr marL="0" lvl="0" indent="0">
              <a:buNone/>
            </a:pPr>
            <a:r>
              <a:rPr lang="en-US" dirty="0" smtClean="0"/>
              <a:t>Ex. 18: “After that the policeman </a:t>
            </a:r>
            <a:r>
              <a:rPr lang="en-US" u="sng" dirty="0" smtClean="0"/>
              <a:t>caught</a:t>
            </a:r>
            <a:r>
              <a:rPr lang="en-US" dirty="0" smtClean="0"/>
              <a:t> him… In the car, there 	</a:t>
            </a:r>
            <a:r>
              <a:rPr lang="en-US" u="sng" dirty="0" smtClean="0"/>
              <a:t>are</a:t>
            </a:r>
            <a:r>
              <a:rPr lang="en-US" dirty="0" smtClean="0"/>
              <a:t> many people who </a:t>
            </a:r>
            <a:r>
              <a:rPr lang="en-US" u="sng" dirty="0" smtClean="0"/>
              <a:t>did</a:t>
            </a:r>
            <a:r>
              <a:rPr lang="en-US" dirty="0" smtClean="0"/>
              <a:t> bad things.”</a:t>
            </a: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16927633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Bardovi-Harlig (2014), cont.</a:t>
            </a:r>
          </a:p>
        </p:txBody>
      </p:sp>
      <p:sp>
        <p:nvSpPr>
          <p:cNvPr id="3" name="Content Placeholder 2"/>
          <p:cNvSpPr>
            <a:spLocks noGrp="1"/>
          </p:cNvSpPr>
          <p:nvPr>
            <p:ph idx="1"/>
          </p:nvPr>
        </p:nvSpPr>
        <p:spPr>
          <a:xfrm>
            <a:off x="457200" y="1600200"/>
            <a:ext cx="8229600" cy="5008604"/>
          </a:xfrm>
        </p:spPr>
        <p:txBody>
          <a:bodyPr>
            <a:normAutofit fontScale="92500" lnSpcReduction="20000"/>
          </a:bodyPr>
          <a:lstStyle/>
          <a:p>
            <a:pPr marL="0" indent="0">
              <a:buNone/>
            </a:pPr>
            <a:r>
              <a:rPr lang="en-US" dirty="0" smtClean="0"/>
              <a:t>Study 2: pragmatics</a:t>
            </a:r>
          </a:p>
          <a:p>
            <a:r>
              <a:rPr lang="en-US" dirty="0" smtClean="0"/>
              <a:t>Bardovi-Harlig illustrates how, over time, learners develop more alternatives for expressing the same concept, allowing broader pragmatic expression (or more nuanced expression of concepts)</a:t>
            </a:r>
          </a:p>
          <a:p>
            <a:r>
              <a:rPr lang="en-US" dirty="0" smtClean="0"/>
              <a:t>In this way, grammatical knowledge and pragmatic ability are linked</a:t>
            </a:r>
          </a:p>
          <a:p>
            <a:pPr marL="0" indent="0">
              <a:buNone/>
            </a:pPr>
            <a:endParaRPr lang="en-US" dirty="0"/>
          </a:p>
          <a:p>
            <a:pPr marL="0" indent="0">
              <a:buNone/>
            </a:pPr>
            <a:r>
              <a:rPr lang="en-US" dirty="0" smtClean="0"/>
              <a:t>She calls this “a full tool kit” (p. 137)</a:t>
            </a:r>
          </a:p>
          <a:p>
            <a:pPr marL="0" indent="0">
              <a:buNone/>
            </a:pPr>
            <a:endParaRPr lang="en-US" dirty="0"/>
          </a:p>
          <a:p>
            <a:pPr marL="0" indent="0">
              <a:buNone/>
            </a:pPr>
            <a:r>
              <a:rPr lang="en-US" dirty="0" smtClean="0"/>
              <a:t>Without the full </a:t>
            </a:r>
            <a:r>
              <a:rPr lang="en-US" dirty="0" smtClean="0"/>
              <a:t>tool </a:t>
            </a:r>
            <a:r>
              <a:rPr lang="en-US" dirty="0" smtClean="0"/>
              <a:t>kit, </a:t>
            </a:r>
            <a:r>
              <a:rPr lang="en-US" dirty="0" smtClean="0"/>
              <a:t>learners</a:t>
            </a:r>
            <a:r>
              <a:rPr lang="en-US" dirty="0" smtClean="0"/>
              <a:t> </a:t>
            </a:r>
            <a:r>
              <a:rPr lang="en-US" dirty="0" smtClean="0"/>
              <a:t>might not have a choice to make, resulting in pragmatic errors that reveal </a:t>
            </a:r>
            <a:r>
              <a:rPr lang="en-US" dirty="0" smtClean="0"/>
              <a:t>the state of their </a:t>
            </a:r>
            <a:r>
              <a:rPr lang="en-US" dirty="0" smtClean="0"/>
              <a:t>interlanguage development</a:t>
            </a:r>
          </a:p>
          <a:p>
            <a:pPr marL="0" indent="0">
              <a:buNone/>
            </a:pPr>
            <a:endParaRPr lang="en-US" dirty="0"/>
          </a:p>
          <a:p>
            <a:pPr marL="0" indent="0">
              <a:buNone/>
            </a:pPr>
            <a:r>
              <a:rPr lang="en-US" dirty="0" smtClean="0"/>
              <a:t>Can you think of any examples of students lacking “a full tool kit” that you have encountered?</a:t>
            </a:r>
            <a:endParaRPr lang="en-US" dirty="0"/>
          </a:p>
        </p:txBody>
      </p:sp>
    </p:spTree>
    <p:extLst>
      <p:ext uri="{BB962C8B-B14F-4D97-AF65-F5344CB8AC3E}">
        <p14:creationId xmlns:p14="http://schemas.microsoft.com/office/powerpoint/2010/main" val="24150567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Bardovi-Harlig (2014), cont.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Study 3: conventional expressions</a:t>
            </a:r>
          </a:p>
          <a:p>
            <a:r>
              <a:rPr lang="en-US" dirty="0" smtClean="0"/>
              <a:t>Multi-word routine expressions, often learned as chunks in initial stages</a:t>
            </a:r>
          </a:p>
          <a:p>
            <a:r>
              <a:rPr lang="en-US" dirty="0" smtClean="0"/>
              <a:t>Computerized conversation simulations</a:t>
            </a:r>
          </a:p>
          <a:p>
            <a:pPr marL="0" indent="0">
              <a:buNone/>
            </a:pPr>
            <a:endParaRPr lang="en-US" dirty="0"/>
          </a:p>
        </p:txBody>
      </p:sp>
    </p:spTree>
    <p:extLst>
      <p:ext uri="{BB962C8B-B14F-4D97-AF65-F5344CB8AC3E}">
        <p14:creationId xmlns:p14="http://schemas.microsoft.com/office/powerpoint/2010/main" val="38374668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You go to a clothing store and you need to find a new shirt. A salesperson approaches you. You don’t want the salesperson’s assistance. </a:t>
            </a:r>
          </a:p>
          <a:p>
            <a:pPr marL="0" indent="0">
              <a:buNone/>
            </a:pPr>
            <a:endParaRPr lang="en-US" dirty="0" smtClean="0"/>
          </a:p>
          <a:p>
            <a:pPr marL="0" indent="0">
              <a:buNone/>
            </a:pPr>
            <a:r>
              <a:rPr lang="en-US" dirty="0" smtClean="0"/>
              <a:t>Salesperson (audio): “Can I help you?”</a:t>
            </a:r>
          </a:p>
          <a:p>
            <a:pPr marL="0" indent="0">
              <a:buNone/>
            </a:pPr>
            <a:endParaRPr lang="en-US" dirty="0"/>
          </a:p>
          <a:p>
            <a:pPr marL="0" indent="0">
              <a:buNone/>
            </a:pPr>
            <a:r>
              <a:rPr lang="en-US" dirty="0" smtClean="0"/>
              <a:t>You say:</a:t>
            </a:r>
            <a:endParaRPr lang="en-US" dirty="0"/>
          </a:p>
        </p:txBody>
      </p:sp>
    </p:spTree>
    <p:extLst>
      <p:ext uri="{BB962C8B-B14F-4D97-AF65-F5344CB8AC3E}">
        <p14:creationId xmlns:p14="http://schemas.microsoft.com/office/powerpoint/2010/main" val="25364395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Bardovi-Harlig (2014), 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Study 3: conventional expressions</a:t>
            </a:r>
          </a:p>
          <a:p>
            <a:r>
              <a:rPr lang="en-US" dirty="0" smtClean="0"/>
              <a:t>Multi-word routine expressions, often learned as chunks in initial stages</a:t>
            </a:r>
          </a:p>
          <a:p>
            <a:r>
              <a:rPr lang="en-US" dirty="0" smtClean="0"/>
              <a:t>Computerized conversation simulations</a:t>
            </a:r>
          </a:p>
          <a:p>
            <a:pPr marL="0" indent="0">
              <a:buNone/>
            </a:pPr>
            <a:endParaRPr lang="en-US" dirty="0"/>
          </a:p>
          <a:p>
            <a:pPr marL="0" indent="0">
              <a:buNone/>
            </a:pPr>
            <a:r>
              <a:rPr lang="en-US" dirty="0" smtClean="0"/>
              <a:t>Findings: </a:t>
            </a:r>
          </a:p>
          <a:p>
            <a:r>
              <a:rPr lang="en-US" dirty="0" smtClean="0"/>
              <a:t>Learner responses </a:t>
            </a:r>
            <a:r>
              <a:rPr lang="en-US" dirty="0" smtClean="0"/>
              <a:t>showed that interlanguage grammar </a:t>
            </a:r>
            <a:r>
              <a:rPr lang="en-US" dirty="0" smtClean="0"/>
              <a:t>was </a:t>
            </a:r>
            <a:r>
              <a:rPr lang="en-US" i="1" dirty="0" smtClean="0"/>
              <a:t>stronger</a:t>
            </a:r>
            <a:r>
              <a:rPr lang="en-US" dirty="0" smtClean="0"/>
              <a:t> than the influence of input for conventional expressions</a:t>
            </a:r>
          </a:p>
          <a:p>
            <a:r>
              <a:rPr lang="en-US" dirty="0" smtClean="0"/>
              <a:t>“It is also clear that learners often </a:t>
            </a:r>
            <a:r>
              <a:rPr lang="en-US" i="1" dirty="0" smtClean="0"/>
              <a:t>know </a:t>
            </a:r>
            <a:r>
              <a:rPr lang="en-US" dirty="0" smtClean="0"/>
              <a:t>what the target expression is, even when the string produced by the interlanguage grammar is distinct from the target structure” as evidenced by the use of the correct words in incorrect grammatical form (p. 142)</a:t>
            </a:r>
          </a:p>
        </p:txBody>
      </p:sp>
    </p:spTree>
    <p:extLst>
      <p:ext uri="{BB962C8B-B14F-4D97-AF65-F5344CB8AC3E}">
        <p14:creationId xmlns:p14="http://schemas.microsoft.com/office/powerpoint/2010/main" val="1209059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error?</a:t>
            </a:r>
            <a:endParaRPr lang="en-US" dirty="0"/>
          </a:p>
        </p:txBody>
      </p:sp>
      <p:sp>
        <p:nvSpPr>
          <p:cNvPr id="3" name="Content Placeholder 2"/>
          <p:cNvSpPr>
            <a:spLocks noGrp="1"/>
          </p:cNvSpPr>
          <p:nvPr>
            <p:ph idx="1"/>
          </p:nvPr>
        </p:nvSpPr>
        <p:spPr/>
        <p:txBody>
          <a:bodyPr/>
          <a:lstStyle/>
          <a:p>
            <a:pPr marL="0" indent="0">
              <a:buNone/>
            </a:pPr>
            <a:r>
              <a:rPr lang="en-US" dirty="0" smtClean="0"/>
              <a:t>“an unsuccessful bit of language” (James, 1998, p. 1)</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716780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dirty="0" smtClean="0"/>
              <a:t>2. In </a:t>
            </a:r>
            <a:r>
              <a:rPr lang="en-US" dirty="0"/>
              <a:t>the section on conventional expressions, Bardovi-Harlig considers how “learner attempts at conventional expressions are influenced by both input… and interlanguage grammar” (p. 143). How do learners’ attempts at these expressions reflect interlanguage grammar? Have you seen examples like the ones she provides (p. 142-143) in your students’ speech</a:t>
            </a:r>
            <a:r>
              <a:rPr lang="en-US" dirty="0" smtClean="0"/>
              <a:t>?</a:t>
            </a:r>
          </a:p>
          <a:p>
            <a:pPr marL="0" lvl="0" indent="0">
              <a:buNone/>
            </a:pPr>
            <a:endParaRPr lang="en-US" dirty="0"/>
          </a:p>
          <a:p>
            <a:pPr marL="0" lvl="0" indent="0">
              <a:buNone/>
            </a:pPr>
            <a:r>
              <a:rPr lang="en-US" dirty="0" smtClean="0"/>
              <a:t>Learner ranges for conventional expressions: </a:t>
            </a:r>
          </a:p>
          <a:p>
            <a:r>
              <a:rPr lang="en-US" dirty="0" smtClean="0"/>
              <a:t>I just look, I just looking, I’ll just looking, Just I’m looking, I am just looking (p. 142)</a:t>
            </a:r>
          </a:p>
          <a:p>
            <a:r>
              <a:rPr lang="en-US" dirty="0" smtClean="0"/>
              <a:t>Ungrammatical: I’m sorry for late, I’m sorry for I’m late, I’m sorry about late, I’m so sorry about my late, I’m so sorry to being so late, I’m sorry because I late</a:t>
            </a:r>
          </a:p>
          <a:p>
            <a:r>
              <a:rPr lang="en-US" dirty="0" smtClean="0"/>
              <a:t>Grammatical: Sorry for being late, I’m sorry to be late, I’m sorry to come late, Sorry for coming late (p. 143)</a:t>
            </a:r>
          </a:p>
        </p:txBody>
      </p:sp>
    </p:spTree>
    <p:extLst>
      <p:ext uri="{BB962C8B-B14F-4D97-AF65-F5344CB8AC3E}">
        <p14:creationId xmlns:p14="http://schemas.microsoft.com/office/powerpoint/2010/main" val="16891502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Bardovi-Harlig (2014), cont.</a:t>
            </a:r>
          </a:p>
        </p:txBody>
      </p:sp>
      <p:sp>
        <p:nvSpPr>
          <p:cNvPr id="3" name="Content Placeholder 2"/>
          <p:cNvSpPr>
            <a:spLocks noGrp="1"/>
          </p:cNvSpPr>
          <p:nvPr>
            <p:ph idx="1"/>
          </p:nvPr>
        </p:nvSpPr>
        <p:spPr/>
        <p:txBody>
          <a:bodyPr/>
          <a:lstStyle/>
          <a:p>
            <a:pPr marL="0" indent="0">
              <a:buNone/>
            </a:pPr>
            <a:r>
              <a:rPr lang="en-US" dirty="0" smtClean="0"/>
              <a:t>So, e</a:t>
            </a:r>
            <a:r>
              <a:rPr lang="en-US" dirty="0" smtClean="0"/>
              <a:t>ven </a:t>
            </a:r>
            <a:r>
              <a:rPr lang="en-US" dirty="0" smtClean="0"/>
              <a:t>for phrases learned as chunks, learners’ interlanguage grammar can produce variants that reveal the current state of their interlanguage development</a:t>
            </a:r>
          </a:p>
          <a:p>
            <a:pPr marL="0" indent="0">
              <a:buNone/>
            </a:pPr>
            <a:endParaRPr lang="en-US" dirty="0"/>
          </a:p>
          <a:p>
            <a:pPr marL="0" indent="0">
              <a:buNone/>
            </a:pPr>
            <a:r>
              <a:rPr lang="en-US" dirty="0" smtClean="0"/>
              <a:t>Learners may exhibit native-like understanding of what they </a:t>
            </a:r>
            <a:r>
              <a:rPr lang="en-US" i="1" dirty="0" smtClean="0"/>
              <a:t>should</a:t>
            </a:r>
            <a:r>
              <a:rPr lang="en-US" dirty="0" smtClean="0"/>
              <a:t> do in a conversation, but </a:t>
            </a:r>
            <a:r>
              <a:rPr lang="en-US" dirty="0" smtClean="0"/>
              <a:t>may not </a:t>
            </a:r>
            <a:r>
              <a:rPr lang="en-US" dirty="0" smtClean="0"/>
              <a:t>have the “full tool kit” with which to do it</a:t>
            </a:r>
          </a:p>
          <a:p>
            <a:r>
              <a:rPr lang="en-US" dirty="0" smtClean="0"/>
              <a:t>Ex. Reverse-order marking</a:t>
            </a:r>
          </a:p>
          <a:p>
            <a:r>
              <a:rPr lang="en-US" dirty="0" smtClean="0"/>
              <a:t>Ex. Pragmatics </a:t>
            </a:r>
          </a:p>
          <a:p>
            <a:pPr marL="0" indent="0">
              <a:buNone/>
            </a:pPr>
            <a:endParaRPr lang="en-US" dirty="0"/>
          </a:p>
        </p:txBody>
      </p:sp>
    </p:spTree>
    <p:extLst>
      <p:ext uri="{BB962C8B-B14F-4D97-AF65-F5344CB8AC3E}">
        <p14:creationId xmlns:p14="http://schemas.microsoft.com/office/powerpoint/2010/main" val="1055858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errors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Which aspects of learners’ interlanguage are most likely to affect their ability to use language effectively outside of the classroom? Do you think priorities for classroom interaction and instruction reflect the importance of these different language features?</a:t>
            </a:r>
          </a:p>
          <a:p>
            <a:pPr marL="0" indent="0">
              <a:buNone/>
            </a:pPr>
            <a:endParaRPr lang="en-US" dirty="0"/>
          </a:p>
          <a:p>
            <a:pPr marL="0" indent="0">
              <a:buNone/>
            </a:pPr>
            <a:r>
              <a:rPr lang="en-US" dirty="0" smtClean="0"/>
              <a:t>Ex. Word order, grammatical morphemes, vocabulary, phonology, pragmatics</a:t>
            </a:r>
            <a:r>
              <a:rPr lang="is-IS" dirty="0" smtClean="0"/>
              <a:t>…</a:t>
            </a:r>
          </a:p>
          <a:p>
            <a:pPr marL="0" indent="0">
              <a:buNone/>
            </a:pPr>
            <a:endParaRPr lang="is-IS" dirty="0"/>
          </a:p>
          <a:p>
            <a:pPr marL="0" indent="0">
              <a:buNone/>
            </a:pPr>
            <a:r>
              <a:rPr lang="is-IS" dirty="0" smtClean="0"/>
              <a:t>Ex. “Research on pronunciation has shown that second language speakers’ ability to make themselves understood depends more on their ability to reproduce the phrasing and stress patterns – the ‘melody of the language – than on their ability to articulate each individual sound.” (Lightbown &amp; Spada, 2013, p. 206)</a:t>
            </a:r>
            <a:endParaRPr lang="en-US" dirty="0"/>
          </a:p>
        </p:txBody>
      </p:sp>
    </p:spTree>
    <p:extLst>
      <p:ext uri="{BB962C8B-B14F-4D97-AF65-F5344CB8AC3E}">
        <p14:creationId xmlns:p14="http://schemas.microsoft.com/office/powerpoint/2010/main" val="1862544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errors</a:t>
            </a:r>
            <a:endParaRPr lang="en-US" dirty="0"/>
          </a:p>
        </p:txBody>
      </p:sp>
      <p:sp>
        <p:nvSpPr>
          <p:cNvPr id="3" name="Content Placeholder 2"/>
          <p:cNvSpPr>
            <a:spLocks noGrp="1"/>
          </p:cNvSpPr>
          <p:nvPr>
            <p:ph idx="1"/>
          </p:nvPr>
        </p:nvSpPr>
        <p:spPr/>
        <p:txBody>
          <a:bodyPr/>
          <a:lstStyle/>
          <a:p>
            <a:pPr marL="0" indent="0">
              <a:buNone/>
            </a:pPr>
            <a:r>
              <a:rPr lang="en-US" dirty="0" smtClean="0"/>
              <a:t>Have you ever noticed:</a:t>
            </a:r>
          </a:p>
          <a:p>
            <a:pPr marL="0" indent="0">
              <a:buNone/>
            </a:pPr>
            <a:endParaRPr lang="en-US" dirty="0"/>
          </a:p>
          <a:p>
            <a:pPr marL="0" indent="0">
              <a:buNone/>
            </a:pPr>
            <a:r>
              <a:rPr lang="en-US" dirty="0" smtClean="0"/>
              <a:t>In a controlled activity, your students conjugate a verb correctly. Afterwards, in a more open-ended activity (conversation, a game, composition, etc.) they make an error with the conjugation.</a:t>
            </a:r>
          </a:p>
          <a:p>
            <a:pPr marL="0" indent="0">
              <a:buNone/>
            </a:pPr>
            <a:endParaRPr lang="en-US" dirty="0"/>
          </a:p>
          <a:p>
            <a:pPr marL="0" indent="0">
              <a:buNone/>
            </a:pPr>
            <a:r>
              <a:rPr lang="en-US" dirty="0" smtClean="0"/>
              <a:t>What does this show you about the state of their interlanguage?</a:t>
            </a:r>
            <a:endParaRPr lang="en-US" dirty="0"/>
          </a:p>
        </p:txBody>
      </p:sp>
    </p:spTree>
    <p:extLst>
      <p:ext uri="{BB962C8B-B14F-4D97-AF65-F5344CB8AC3E}">
        <p14:creationId xmlns:p14="http://schemas.microsoft.com/office/powerpoint/2010/main" val="1932223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 </a:t>
            </a:r>
            <a:r>
              <a:rPr lang="en-US" dirty="0" smtClean="0"/>
              <a:t>Analyzing learner language</a:t>
            </a:r>
            <a:endParaRPr lang="en-US" dirty="0"/>
          </a:p>
        </p:txBody>
      </p:sp>
      <p:sp>
        <p:nvSpPr>
          <p:cNvPr id="3" name="Content Placeholder 2"/>
          <p:cNvSpPr>
            <a:spLocks noGrp="1"/>
          </p:cNvSpPr>
          <p:nvPr>
            <p:ph idx="1"/>
          </p:nvPr>
        </p:nvSpPr>
        <p:spPr/>
        <p:txBody>
          <a:bodyPr/>
          <a:lstStyle/>
          <a:p>
            <a:r>
              <a:rPr lang="en-US" dirty="0" smtClean="0"/>
              <a:t>See handout.</a:t>
            </a:r>
          </a:p>
          <a:p>
            <a:r>
              <a:rPr lang="en-US" dirty="0" smtClean="0"/>
              <a:t>Adapted from Lightbown &amp; Spada (2013)</a:t>
            </a:r>
            <a:endParaRPr lang="en-US" dirty="0"/>
          </a:p>
        </p:txBody>
      </p:sp>
    </p:spTree>
    <p:extLst>
      <p:ext uri="{BB962C8B-B14F-4D97-AF65-F5344CB8AC3E}">
        <p14:creationId xmlns:p14="http://schemas.microsoft.com/office/powerpoint/2010/main" val="347647842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applications</a:t>
            </a:r>
            <a:endParaRPr lang="en-US" dirty="0"/>
          </a:p>
        </p:txBody>
      </p:sp>
      <p:sp>
        <p:nvSpPr>
          <p:cNvPr id="3" name="Text Placeholder 2"/>
          <p:cNvSpPr>
            <a:spLocks noGrp="1"/>
          </p:cNvSpPr>
          <p:nvPr>
            <p:ph type="body" idx="1"/>
          </p:nvPr>
        </p:nvSpPr>
        <p:spPr/>
        <p:txBody>
          <a:bodyPr/>
          <a:lstStyle/>
          <a:p>
            <a:r>
              <a:rPr lang="en-US" i="1" dirty="0" smtClean="0"/>
              <a:t>For teaching and learning</a:t>
            </a:r>
            <a:endParaRPr lang="en-US" i="1" dirty="0"/>
          </a:p>
        </p:txBody>
      </p:sp>
    </p:spTree>
    <p:extLst>
      <p:ext uri="{BB962C8B-B14F-4D97-AF65-F5344CB8AC3E}">
        <p14:creationId xmlns:p14="http://schemas.microsoft.com/office/powerpoint/2010/main" val="628358605"/>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 SLA, and teaching</a:t>
            </a:r>
            <a:endParaRPr lang="en-US" dirty="0"/>
          </a:p>
        </p:txBody>
      </p:sp>
      <p:sp>
        <p:nvSpPr>
          <p:cNvPr id="3" name="Content Placeholder 2"/>
          <p:cNvSpPr>
            <a:spLocks noGrp="1"/>
          </p:cNvSpPr>
          <p:nvPr>
            <p:ph idx="1"/>
          </p:nvPr>
        </p:nvSpPr>
        <p:spPr/>
        <p:txBody>
          <a:bodyPr/>
          <a:lstStyle/>
          <a:p>
            <a:pPr marL="0" indent="0">
              <a:buNone/>
            </a:pPr>
            <a:r>
              <a:rPr lang="en-US" dirty="0" smtClean="0"/>
              <a:t>Research in SLA can offer realistic expectations about teaching and </a:t>
            </a:r>
            <a:r>
              <a:rPr lang="en-US" dirty="0" smtClean="0"/>
              <a:t>learning</a:t>
            </a:r>
          </a:p>
          <a:p>
            <a:pPr marL="0" indent="0">
              <a:buNone/>
            </a:pPr>
            <a:endParaRPr lang="en-US" dirty="0"/>
          </a:p>
          <a:p>
            <a:pPr marL="0" indent="0">
              <a:buNone/>
            </a:pPr>
            <a:r>
              <a:rPr lang="en-US" dirty="0" smtClean="0"/>
              <a:t>This, it could be argued, was the overarching goal of switching our focus from the teacher to the learner</a:t>
            </a: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999003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Methods</a:t>
            </a:r>
          </a:p>
          <a:p>
            <a:pPr marL="457200" indent="-457200">
              <a:buFont typeface="+mj-lt"/>
              <a:buAutoNum type="arabicPeriod"/>
            </a:pPr>
            <a:r>
              <a:rPr lang="en-US" dirty="0" smtClean="0"/>
              <a:t>Form-focused instruction</a:t>
            </a:r>
          </a:p>
          <a:p>
            <a:pPr marL="457200" indent="-457200">
              <a:buFont typeface="+mj-lt"/>
              <a:buAutoNum type="arabicPeriod"/>
            </a:pPr>
            <a:r>
              <a:rPr lang="en-US" dirty="0" smtClean="0"/>
              <a:t>Corrective feedback</a:t>
            </a:r>
          </a:p>
          <a:p>
            <a:pPr marL="457200" indent="-457200">
              <a:buFont typeface="+mj-lt"/>
              <a:buAutoNum type="arabicPeriod"/>
            </a:pPr>
            <a:endParaRPr lang="en-US" dirty="0"/>
          </a:p>
        </p:txBody>
      </p:sp>
    </p:spTree>
    <p:extLst>
      <p:ext uri="{BB962C8B-B14F-4D97-AF65-F5344CB8AC3E}">
        <p14:creationId xmlns:p14="http://schemas.microsoft.com/office/powerpoint/2010/main" val="402537418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“Get it right from the beginning” vs. “Get it right in the end”</a:t>
            </a:r>
          </a:p>
          <a:p>
            <a:pPr marL="0" indent="0">
              <a:buNone/>
            </a:pPr>
            <a:endParaRPr lang="en-US" dirty="0" smtClean="0"/>
          </a:p>
          <a:p>
            <a:pPr marL="0" indent="0">
              <a:buNone/>
            </a:pPr>
            <a:r>
              <a:rPr lang="en-US" dirty="0" smtClean="0"/>
              <a:t>Beginning: </a:t>
            </a:r>
            <a:r>
              <a:rPr lang="en-US" dirty="0" err="1" smtClean="0"/>
              <a:t>audiolingual</a:t>
            </a:r>
            <a:r>
              <a:rPr lang="en-US" dirty="0" smtClean="0"/>
              <a:t>, structure-based</a:t>
            </a:r>
          </a:p>
          <a:p>
            <a:pPr marL="0" indent="0">
              <a:buNone/>
            </a:pPr>
            <a:r>
              <a:rPr lang="en-US" dirty="0" smtClean="0"/>
              <a:t>End: communicative, interaction-based</a:t>
            </a:r>
          </a:p>
          <a:p>
            <a:pPr marL="0" indent="0">
              <a:buNone/>
            </a:pPr>
            <a:endParaRPr lang="en-US" dirty="0"/>
          </a:p>
        </p:txBody>
      </p:sp>
    </p:spTree>
    <p:extLst>
      <p:ext uri="{BB962C8B-B14F-4D97-AF65-F5344CB8AC3E}">
        <p14:creationId xmlns:p14="http://schemas.microsoft.com/office/powerpoint/2010/main" val="14302681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Adult learners may express a preference for structure-based approaches, such as the audiolingual method or grammar translation method. Why?</a:t>
            </a:r>
          </a:p>
          <a:p>
            <a:pPr marL="0" indent="0">
              <a:buNone/>
            </a:pPr>
            <a:endParaRPr lang="en-US" dirty="0"/>
          </a:p>
          <a:p>
            <a:pPr marL="0" indent="0">
              <a:buNone/>
            </a:pPr>
            <a:r>
              <a:rPr lang="en-US" dirty="0" smtClean="0"/>
              <a:t>Learners may prefer what they know and have experienced</a:t>
            </a:r>
          </a:p>
          <a:p>
            <a:pPr marL="0" indent="0">
              <a:buNone/>
            </a:pPr>
            <a:endParaRPr lang="en-US" dirty="0" smtClean="0"/>
          </a:p>
          <a:p>
            <a:pPr marL="0" indent="0">
              <a:buNone/>
            </a:pPr>
            <a:r>
              <a:rPr lang="en-US" dirty="0" smtClean="0"/>
              <a:t>The failure of these methods in the classroom (and in research) led to many looking for something new (ex. the communicative method)</a:t>
            </a:r>
          </a:p>
          <a:p>
            <a:r>
              <a:rPr lang="en-US" dirty="0" smtClean="0"/>
              <a:t>Learners in a classroom setting bring individual </a:t>
            </a:r>
            <a:r>
              <a:rPr lang="en-US" dirty="0" smtClean="0"/>
              <a:t>differences, which is seen as one of the </a:t>
            </a:r>
            <a:r>
              <a:rPr lang="en-US" dirty="0" smtClean="0"/>
              <a:t>do</a:t>
            </a:r>
            <a:r>
              <a:rPr lang="en-US" dirty="0" smtClean="0"/>
              <a:t>wnfalls of the audiolingual method</a:t>
            </a:r>
            <a:endParaRPr lang="en-US" dirty="0" smtClean="0"/>
          </a:p>
          <a:p>
            <a:pPr marL="0" indent="0">
              <a:buNone/>
            </a:pPr>
            <a:r>
              <a:rPr lang="en-US" dirty="0" smtClean="0"/>
              <a:t>(Lightbown &amp; Spada, 2013)</a:t>
            </a:r>
            <a:endParaRPr lang="en-US" dirty="0"/>
          </a:p>
        </p:txBody>
      </p:sp>
    </p:spTree>
    <p:extLst>
      <p:ext uri="{BB962C8B-B14F-4D97-AF65-F5344CB8AC3E}">
        <p14:creationId xmlns:p14="http://schemas.microsoft.com/office/powerpoint/2010/main" val="2022099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errors</a:t>
            </a:r>
            <a:endParaRPr lang="en-US" dirty="0"/>
          </a:p>
        </p:txBody>
      </p:sp>
      <p:sp>
        <p:nvSpPr>
          <p:cNvPr id="3" name="Content Placeholder 2"/>
          <p:cNvSpPr>
            <a:spLocks noGrp="1"/>
          </p:cNvSpPr>
          <p:nvPr>
            <p:ph idx="1"/>
          </p:nvPr>
        </p:nvSpPr>
        <p:spPr/>
        <p:txBody>
          <a:bodyPr/>
          <a:lstStyle/>
          <a:p>
            <a:pPr marL="0" indent="0">
              <a:buNone/>
            </a:pPr>
            <a:r>
              <a:rPr lang="en-US" dirty="0" smtClean="0"/>
              <a:t>Until the 70s, we thought all errors were due to L1 transfer, but analysis showed that the L1 cannot be the source of all errors (Lightbown &amp; Spada, 2013)</a:t>
            </a:r>
          </a:p>
          <a:p>
            <a:pPr marL="0" indent="0">
              <a:buNone/>
            </a:pPr>
            <a:endParaRPr lang="en-US" dirty="0"/>
          </a:p>
          <a:p>
            <a:pPr marL="0" indent="0">
              <a:buNone/>
            </a:pPr>
            <a:r>
              <a:rPr lang="en-US" dirty="0" smtClean="0"/>
              <a:t>What caused our reanalysis of errors?</a:t>
            </a:r>
            <a:endParaRPr lang="en-US" dirty="0"/>
          </a:p>
        </p:txBody>
      </p:sp>
    </p:spTree>
    <p:extLst>
      <p:ext uri="{BB962C8B-B14F-4D97-AF65-F5344CB8AC3E}">
        <p14:creationId xmlns:p14="http://schemas.microsoft.com/office/powerpoint/2010/main" val="35337941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“Get it right from the beginning” vs. “Get it right in the end”</a:t>
            </a:r>
          </a:p>
          <a:p>
            <a:pPr marL="0" indent="0">
              <a:buNone/>
            </a:pPr>
            <a:endParaRPr lang="en-US" dirty="0" smtClean="0"/>
          </a:p>
          <a:p>
            <a:pPr marL="0" indent="0">
              <a:buNone/>
            </a:pPr>
            <a:r>
              <a:rPr lang="en-US" dirty="0" smtClean="0"/>
              <a:t>Beginning: </a:t>
            </a:r>
            <a:r>
              <a:rPr lang="en-US" dirty="0" err="1" smtClean="0"/>
              <a:t>audiolingual</a:t>
            </a:r>
            <a:r>
              <a:rPr lang="en-US" dirty="0" smtClean="0"/>
              <a:t>, structure-based, no errors</a:t>
            </a:r>
          </a:p>
          <a:p>
            <a:pPr marL="0" indent="0">
              <a:buNone/>
            </a:pPr>
            <a:r>
              <a:rPr lang="en-US" dirty="0" smtClean="0"/>
              <a:t>End: communicative, interaction-based, errors are a natural part of learning a second language</a:t>
            </a:r>
          </a:p>
          <a:p>
            <a:pPr marL="0" indent="0">
              <a:buNone/>
            </a:pPr>
            <a:endParaRPr lang="en-US" dirty="0" smtClean="0"/>
          </a:p>
          <a:p>
            <a:pPr marL="0" indent="0">
              <a:buNone/>
            </a:pPr>
            <a:r>
              <a:rPr lang="en-US" dirty="0" smtClean="0"/>
              <a:t>Findings from research:</a:t>
            </a:r>
            <a:endParaRPr lang="en-US" dirty="0"/>
          </a:p>
          <a:p>
            <a:r>
              <a:rPr lang="en-US" dirty="0" smtClean="0"/>
              <a:t>Focusing on </a:t>
            </a:r>
            <a:r>
              <a:rPr lang="en-US" b="1" dirty="0" smtClean="0"/>
              <a:t>no</a:t>
            </a:r>
            <a:r>
              <a:rPr lang="en-US" dirty="0" smtClean="0"/>
              <a:t> errors leads to </a:t>
            </a:r>
            <a:r>
              <a:rPr lang="en-US" b="1" dirty="0" smtClean="0"/>
              <a:t>no</a:t>
            </a:r>
            <a:r>
              <a:rPr lang="en-US" dirty="0" smtClean="0"/>
              <a:t> communicative competence</a:t>
            </a:r>
          </a:p>
          <a:p>
            <a:r>
              <a:rPr lang="en-US" dirty="0" smtClean="0"/>
              <a:t>Ex. “</a:t>
            </a:r>
            <a:r>
              <a:rPr lang="en-US" dirty="0" smtClean="0"/>
              <a:t>Opportunities for freer communication did not cause learners to do less well on measures of linguistic accuracy” (Lightbown &amp; Spada, 2013, p. 159)</a:t>
            </a:r>
          </a:p>
          <a:p>
            <a:r>
              <a:rPr lang="en-US" dirty="0" smtClean="0"/>
              <a:t>Learners benefit from opportunities for communicative practice when the focus is on understanding and expressing meaning</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158546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Learner-learner interaction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Discouraged in </a:t>
            </a:r>
            <a:r>
              <a:rPr lang="en-US" dirty="0" err="1" smtClean="0"/>
              <a:t>audiolingual</a:t>
            </a:r>
            <a:r>
              <a:rPr lang="en-US" dirty="0" smtClean="0"/>
              <a:t> method because of the possibility of learning errors</a:t>
            </a:r>
          </a:p>
          <a:p>
            <a:pPr marL="0" indent="0">
              <a:buNone/>
            </a:pPr>
            <a:endParaRPr lang="en-US" dirty="0"/>
          </a:p>
          <a:p>
            <a:pPr marL="0" indent="0">
              <a:buNone/>
            </a:pPr>
            <a:r>
              <a:rPr lang="en-US" dirty="0" smtClean="0"/>
              <a:t>BUT: “although learners cannot always provide each other with the accurate grammatical input, they can offer each other genuine communicative practice” </a:t>
            </a:r>
            <a:r>
              <a:rPr lang="en-US" dirty="0" smtClean="0"/>
              <a:t/>
            </a:r>
            <a:br>
              <a:rPr lang="en-US" dirty="0" smtClean="0"/>
            </a:br>
            <a:r>
              <a:rPr lang="en-US" dirty="0" smtClean="0"/>
              <a:t>(</a:t>
            </a:r>
            <a:r>
              <a:rPr lang="en-US" dirty="0" smtClean="0"/>
              <a:t>Lightbown &amp; Spada, 2013, p. 167)</a:t>
            </a:r>
          </a:p>
          <a:p>
            <a:pPr marL="0" indent="0">
              <a:buNone/>
            </a:pPr>
            <a:endParaRPr lang="en-US" dirty="0"/>
          </a:p>
          <a:p>
            <a:pPr marL="0" indent="0">
              <a:buNone/>
            </a:pPr>
            <a:r>
              <a:rPr lang="en-US" dirty="0" smtClean="0"/>
              <a:t>Ex. Long &amp; Porter (1985)</a:t>
            </a:r>
          </a:p>
          <a:p>
            <a:r>
              <a:rPr lang="en-US" dirty="0" smtClean="0"/>
              <a:t>Found that learners were more likely to talk more with other learners than with native speakers (NSs)</a:t>
            </a:r>
          </a:p>
          <a:p>
            <a:r>
              <a:rPr lang="en-US" dirty="0" smtClean="0"/>
              <a:t>While they produced more talk when speaking with </a:t>
            </a:r>
            <a:r>
              <a:rPr lang="en-US" dirty="0" smtClean="0"/>
              <a:t>another learner </a:t>
            </a:r>
            <a:r>
              <a:rPr lang="en-US" dirty="0" smtClean="0"/>
              <a:t>at a more advanced level, they produced fewer errors when speaking with someone at their own level</a:t>
            </a:r>
            <a:endParaRPr lang="en-US" dirty="0"/>
          </a:p>
        </p:txBody>
      </p:sp>
    </p:spTree>
    <p:extLst>
      <p:ext uri="{BB962C8B-B14F-4D97-AF65-F5344CB8AC3E}">
        <p14:creationId xmlns:p14="http://schemas.microsoft.com/office/powerpoint/2010/main" val="13061074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they need to practice?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Spada et al. (2012) compared two methods of instruction:</a:t>
            </a:r>
          </a:p>
          <a:p>
            <a:pPr marL="457200" indent="-457200">
              <a:buFont typeface="+mj-lt"/>
              <a:buAutoNum type="arabicPeriod"/>
            </a:pPr>
            <a:r>
              <a:rPr lang="en-US" dirty="0" smtClean="0"/>
              <a:t>Integrated form-focused instruction in communicative activities</a:t>
            </a:r>
          </a:p>
          <a:p>
            <a:pPr marL="457200" indent="-457200">
              <a:buFont typeface="+mj-lt"/>
              <a:buAutoNum type="arabicPeriod"/>
            </a:pPr>
            <a:r>
              <a:rPr lang="en-US" dirty="0" smtClean="0"/>
              <a:t>Isolated form-focused instruction</a:t>
            </a:r>
          </a:p>
          <a:p>
            <a:pPr marL="0" indent="0">
              <a:buNone/>
            </a:pPr>
            <a:endParaRPr lang="en-US" dirty="0" smtClean="0"/>
          </a:p>
          <a:p>
            <a:pPr marL="0" indent="0">
              <a:buNone/>
            </a:pPr>
            <a:r>
              <a:rPr lang="en-US" dirty="0" smtClean="0"/>
              <a:t>Form-focused instruction: “any planned or incidental instructional activity that is intended to induce language learners to pay attention to linguistic form, where ‘form’ stands for grammatical structures, lexical items, phonological features and even sociolinguistic and pragmatic features of language” (Ellis, 2001, p. 51)</a:t>
            </a:r>
            <a:endParaRPr lang="en-US" dirty="0"/>
          </a:p>
          <a:p>
            <a:pPr marL="0" indent="0">
              <a:buNone/>
            </a:pPr>
            <a:endParaRPr lang="en-US" dirty="0"/>
          </a:p>
        </p:txBody>
      </p:sp>
    </p:spTree>
    <p:extLst>
      <p:ext uri="{BB962C8B-B14F-4D97-AF65-F5344CB8AC3E}">
        <p14:creationId xmlns:p14="http://schemas.microsoft.com/office/powerpoint/2010/main" val="28345669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they need to practice?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Spada et al. (2012) compared two methods of instruction:</a:t>
            </a:r>
          </a:p>
          <a:p>
            <a:pPr marL="457200" indent="-457200">
              <a:buFont typeface="+mj-lt"/>
              <a:buAutoNum type="arabicPeriod"/>
            </a:pPr>
            <a:r>
              <a:rPr lang="en-US" dirty="0" smtClean="0"/>
              <a:t>Integrated form-focused instruction in communicative activities</a:t>
            </a:r>
          </a:p>
          <a:p>
            <a:pPr marL="457200" indent="-457200">
              <a:buFont typeface="+mj-lt"/>
              <a:buAutoNum type="arabicPeriod"/>
            </a:pPr>
            <a:r>
              <a:rPr lang="en-US" dirty="0" smtClean="0"/>
              <a:t>Isolated form-focused instruction</a:t>
            </a:r>
          </a:p>
          <a:p>
            <a:pPr marL="0" indent="0">
              <a:buNone/>
            </a:pPr>
            <a:endParaRPr lang="en-US" dirty="0" smtClean="0"/>
          </a:p>
          <a:p>
            <a:pPr marL="0" indent="0">
              <a:buNone/>
            </a:pPr>
            <a:r>
              <a:rPr lang="en-US" dirty="0" smtClean="0"/>
              <a:t>In both situations the learners improved significantly over time, but: </a:t>
            </a:r>
          </a:p>
          <a:p>
            <a:r>
              <a:rPr lang="en-US" dirty="0" smtClean="0"/>
              <a:t>Learners who received the integrated instruction outperformed the isolated on the oral communication task.</a:t>
            </a:r>
          </a:p>
          <a:p>
            <a:r>
              <a:rPr lang="en-US" dirty="0" smtClean="0"/>
              <a:t>Learners who received the isolated instruction outperformed the integrated on the written grammar test. </a:t>
            </a:r>
          </a:p>
          <a:p>
            <a:endParaRPr lang="en-US" dirty="0"/>
          </a:p>
          <a:p>
            <a:pPr marL="0" indent="0">
              <a:buNone/>
            </a:pPr>
            <a:r>
              <a:rPr lang="en-US" dirty="0" smtClean="0"/>
              <a:t>What does this tell us? How does this inform teaching?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443526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form-focused instruction…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Gives learners the opportunity to notice target features that differ from their </a:t>
            </a:r>
            <a:r>
              <a:rPr lang="en-US" dirty="0" smtClean="0"/>
              <a:t>interlanguage, and “</a:t>
            </a:r>
            <a:r>
              <a:rPr lang="en-US" dirty="0" smtClean="0"/>
              <a:t>what learners focus on can eventually lead to changes in their interlanguage systems” (Lightbown &amp; Spada, 2013, p. 183</a:t>
            </a:r>
            <a:r>
              <a:rPr lang="en-US" dirty="0" smtClean="0"/>
              <a:t>)</a:t>
            </a:r>
            <a:endParaRPr lang="en-US" dirty="0" smtClean="0"/>
          </a:p>
          <a:p>
            <a:pPr marL="0" indent="0">
              <a:buNone/>
            </a:pPr>
            <a:endParaRPr lang="en-US" dirty="0"/>
          </a:p>
          <a:p>
            <a:pPr marL="0" indent="0">
              <a:buNone/>
            </a:pPr>
            <a:r>
              <a:rPr lang="en-US" dirty="0" smtClean="0"/>
              <a:t>The evidence shows that both attention to form and communicative practice are </a:t>
            </a:r>
            <a:r>
              <a:rPr lang="en-US" dirty="0" smtClean="0"/>
              <a:t>beneficial</a:t>
            </a:r>
            <a:endParaRPr lang="en-US" dirty="0" smtClean="0"/>
          </a:p>
          <a:p>
            <a:pPr marL="0" indent="0">
              <a:buNone/>
            </a:pPr>
            <a:endParaRPr lang="en-US" dirty="0"/>
          </a:p>
          <a:p>
            <a:pPr marL="0" indent="0">
              <a:buNone/>
            </a:pPr>
            <a:r>
              <a:rPr lang="en-US" dirty="0" smtClean="0"/>
              <a:t>“It </a:t>
            </a:r>
            <a:r>
              <a:rPr lang="en-US" dirty="0" smtClean="0"/>
              <a:t>is appropriate for learners to engage in meaningful language use from the very beginning of their exposure to the second language” </a:t>
            </a:r>
            <a:endParaRPr lang="en-US" dirty="0" smtClean="0"/>
          </a:p>
          <a:p>
            <a:pPr marL="0" indent="0">
              <a:buNone/>
            </a:pPr>
            <a:r>
              <a:rPr lang="en-US" dirty="0" smtClean="0"/>
              <a:t>AND</a:t>
            </a:r>
          </a:p>
          <a:p>
            <a:pPr marL="0" indent="0">
              <a:buNone/>
            </a:pPr>
            <a:r>
              <a:rPr lang="en-US" dirty="0" smtClean="0"/>
              <a:t>“It </a:t>
            </a:r>
            <a:r>
              <a:rPr lang="en-US" dirty="0"/>
              <a:t>is sometimes necessary to draw learners’ attention to their errors and to focus on certain linguistic </a:t>
            </a:r>
            <a:r>
              <a:rPr lang="en-US" dirty="0" smtClean="0"/>
              <a:t>points” </a:t>
            </a:r>
            <a:r>
              <a:rPr lang="en-US" dirty="0"/>
              <a:t>(</a:t>
            </a:r>
            <a:r>
              <a:rPr lang="en-US" dirty="0" smtClean="0"/>
              <a:t>p. 184)</a:t>
            </a:r>
            <a:endParaRPr lang="en-US" dirty="0"/>
          </a:p>
        </p:txBody>
      </p:sp>
    </p:spTree>
    <p:extLst>
      <p:ext uri="{BB962C8B-B14F-4D97-AF65-F5344CB8AC3E}">
        <p14:creationId xmlns:p14="http://schemas.microsoft.com/office/powerpoint/2010/main" val="35788902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Corrective feedback (CF)</a:t>
            </a:r>
            <a:endParaRPr lang="en-US" dirty="0"/>
          </a:p>
        </p:txBody>
      </p:sp>
      <p:sp>
        <p:nvSpPr>
          <p:cNvPr id="3" name="Content Placeholder 2"/>
          <p:cNvSpPr>
            <a:spLocks noGrp="1"/>
          </p:cNvSpPr>
          <p:nvPr>
            <p:ph idx="1"/>
          </p:nvPr>
        </p:nvSpPr>
        <p:spPr/>
        <p:txBody>
          <a:bodyPr/>
          <a:lstStyle/>
          <a:p>
            <a:pPr marL="0" indent="0">
              <a:buNone/>
            </a:pPr>
            <a:r>
              <a:rPr lang="en-US" dirty="0" smtClean="0"/>
              <a:t>Many look at which types are more effective, but this often varies with context (classroom vs. laboratory)</a:t>
            </a:r>
          </a:p>
          <a:p>
            <a:pPr marL="0" indent="0">
              <a:buNone/>
            </a:pPr>
            <a:endParaRPr lang="en-US" dirty="0" smtClean="0"/>
          </a:p>
          <a:p>
            <a:pPr marL="0" indent="0">
              <a:buNone/>
            </a:pPr>
            <a:r>
              <a:rPr lang="en-US" dirty="0" smtClean="0"/>
              <a:t>Recommendation: may be best to provide different types</a:t>
            </a:r>
          </a:p>
          <a:p>
            <a:r>
              <a:rPr lang="en-US" dirty="0" smtClean="0"/>
              <a:t>Explicit correction</a:t>
            </a:r>
          </a:p>
          <a:p>
            <a:r>
              <a:rPr lang="en-US" dirty="0" smtClean="0"/>
              <a:t>Recasts</a:t>
            </a:r>
          </a:p>
          <a:p>
            <a:r>
              <a:rPr lang="en-US" dirty="0" smtClean="0"/>
              <a:t>Clarification requests</a:t>
            </a:r>
          </a:p>
          <a:p>
            <a:r>
              <a:rPr lang="en-US" dirty="0" smtClean="0"/>
              <a:t>Metalinguistic feedback</a:t>
            </a:r>
          </a:p>
          <a:p>
            <a:r>
              <a:rPr lang="en-US" dirty="0" smtClean="0"/>
              <a:t>Elicitation (prompts)</a:t>
            </a:r>
          </a:p>
          <a:p>
            <a:r>
              <a:rPr lang="en-US" dirty="0" smtClean="0"/>
              <a:t>Repetition</a:t>
            </a:r>
          </a:p>
        </p:txBody>
      </p:sp>
    </p:spTree>
    <p:extLst>
      <p:ext uri="{BB962C8B-B14F-4D97-AF65-F5344CB8AC3E}">
        <p14:creationId xmlns:p14="http://schemas.microsoft.com/office/powerpoint/2010/main" val="20312267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Corrective feedback (CF)</a:t>
            </a:r>
            <a:endParaRPr lang="en-US" dirty="0"/>
          </a:p>
        </p:txBody>
      </p:sp>
      <p:sp>
        <p:nvSpPr>
          <p:cNvPr id="3" name="Content Placeholder 2"/>
          <p:cNvSpPr>
            <a:spLocks noGrp="1"/>
          </p:cNvSpPr>
          <p:nvPr>
            <p:ph idx="1"/>
          </p:nvPr>
        </p:nvSpPr>
        <p:spPr/>
        <p:txBody>
          <a:bodyPr/>
          <a:lstStyle/>
          <a:p>
            <a:pPr marL="0" indent="0">
              <a:buNone/>
            </a:pPr>
            <a:r>
              <a:rPr lang="en-US" dirty="0" smtClean="0"/>
              <a:t>Some </a:t>
            </a:r>
            <a:r>
              <a:rPr lang="en-US" dirty="0" smtClean="0"/>
              <a:t>findings: </a:t>
            </a:r>
            <a:endParaRPr lang="en-US" dirty="0"/>
          </a:p>
          <a:p>
            <a:pPr marL="0" indent="0">
              <a:buNone/>
            </a:pPr>
            <a:r>
              <a:rPr lang="en-US" dirty="0" err="1" smtClean="0"/>
              <a:t>Lyster</a:t>
            </a:r>
            <a:r>
              <a:rPr lang="en-US" dirty="0" smtClean="0"/>
              <a:t> and </a:t>
            </a:r>
            <a:r>
              <a:rPr lang="en-US" dirty="0" err="1" smtClean="0"/>
              <a:t>Ranta</a:t>
            </a:r>
            <a:r>
              <a:rPr lang="en-US" dirty="0" smtClean="0"/>
              <a:t> (1997) found that elicitations and metalinguistic feedback resulted in </a:t>
            </a:r>
            <a:r>
              <a:rPr lang="en-US" dirty="0" smtClean="0"/>
              <a:t>more immediate </a:t>
            </a:r>
            <a:r>
              <a:rPr lang="en-US" dirty="0" smtClean="0"/>
              <a:t>uptake</a:t>
            </a:r>
          </a:p>
          <a:p>
            <a:pPr marL="0" indent="0">
              <a:buNone/>
            </a:pPr>
            <a:endParaRPr lang="en-US" dirty="0"/>
          </a:p>
          <a:p>
            <a:pPr marL="0" indent="0">
              <a:buNone/>
            </a:pPr>
            <a:r>
              <a:rPr lang="en-US" dirty="0" smtClean="0"/>
              <a:t>Hunter (2012) found that providing CF after students had participated in student-led conversations resulted in a higher proportion of repair than providing CF during whole-class teacher-led activities</a:t>
            </a:r>
          </a:p>
          <a:p>
            <a:pPr marL="0" indent="0">
              <a:buNone/>
            </a:pPr>
            <a:endParaRPr lang="en-US" dirty="0" smtClean="0"/>
          </a:p>
          <a:p>
            <a:pPr marL="0" indent="0">
              <a:buNone/>
            </a:pPr>
            <a:r>
              <a:rPr lang="en-US" dirty="0" smtClean="0"/>
              <a:t>It is important to consider what the goal of the activity is when weighing types of CF</a:t>
            </a:r>
            <a:endParaRPr lang="en-US" dirty="0"/>
          </a:p>
        </p:txBody>
      </p:sp>
    </p:spTree>
    <p:extLst>
      <p:ext uri="{BB962C8B-B14F-4D97-AF65-F5344CB8AC3E}">
        <p14:creationId xmlns:p14="http://schemas.microsoft.com/office/powerpoint/2010/main" val="12768055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2: </a:t>
            </a:r>
            <a:r>
              <a:rPr lang="en-US" dirty="0" smtClean="0"/>
              <a:t>Errors in classroom interaction</a:t>
            </a:r>
            <a:endParaRPr lang="en-US" dirty="0"/>
          </a:p>
        </p:txBody>
      </p:sp>
      <p:sp>
        <p:nvSpPr>
          <p:cNvPr id="3" name="Content Placeholder 2"/>
          <p:cNvSpPr>
            <a:spLocks noGrp="1"/>
          </p:cNvSpPr>
          <p:nvPr>
            <p:ph idx="1"/>
          </p:nvPr>
        </p:nvSpPr>
        <p:spPr/>
        <p:txBody>
          <a:bodyPr/>
          <a:lstStyle/>
          <a:p>
            <a:r>
              <a:rPr lang="en-US" dirty="0" smtClean="0"/>
              <a:t>Handout</a:t>
            </a:r>
          </a:p>
          <a:p>
            <a:r>
              <a:rPr lang="en-US" dirty="0" smtClean="0"/>
              <a:t>Adapted from Lightbown &amp; Spada (2013)</a:t>
            </a:r>
            <a:endParaRPr lang="en-US" dirty="0"/>
          </a:p>
        </p:txBody>
      </p:sp>
    </p:spTree>
    <p:extLst>
      <p:ext uri="{BB962C8B-B14F-4D97-AF65-F5344CB8AC3E}">
        <p14:creationId xmlns:p14="http://schemas.microsoft.com/office/powerpoint/2010/main" val="2948959161"/>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0" indent="0">
              <a:buNone/>
            </a:pPr>
            <a:r>
              <a:rPr lang="en-US" dirty="0" smtClean="0"/>
              <a:t>Do you think you have a preference for using a particular type of corrective feedback in your teaching? Why?</a:t>
            </a:r>
          </a:p>
          <a:p>
            <a:pPr marL="0" indent="0">
              <a:buNone/>
            </a:pPr>
            <a:endParaRPr lang="en-US" dirty="0"/>
          </a:p>
          <a:p>
            <a:pPr marL="0" indent="0">
              <a:buNone/>
            </a:pPr>
            <a:r>
              <a:rPr lang="en-US" dirty="0" smtClean="0"/>
              <a:t>Even though students may not explicitly correct each other in classroom activities, how can an activity emphasize finding the correct form?</a:t>
            </a:r>
            <a:endParaRPr lang="en-US" dirty="0"/>
          </a:p>
        </p:txBody>
      </p:sp>
    </p:spTree>
    <p:extLst>
      <p:ext uri="{BB962C8B-B14F-4D97-AF65-F5344CB8AC3E}">
        <p14:creationId xmlns:p14="http://schemas.microsoft.com/office/powerpoint/2010/main" val="42126807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Explicit instruction</a:t>
            </a:r>
            <a:endParaRPr lang="en-US" dirty="0"/>
          </a:p>
        </p:txBody>
      </p:sp>
      <p:sp>
        <p:nvSpPr>
          <p:cNvPr id="3" name="Content Placeholder 2"/>
          <p:cNvSpPr>
            <a:spLocks noGrp="1"/>
          </p:cNvSpPr>
          <p:nvPr>
            <p:ph idx="1"/>
          </p:nvPr>
        </p:nvSpPr>
        <p:spPr/>
        <p:txBody>
          <a:bodyPr/>
          <a:lstStyle/>
          <a:p>
            <a:pPr marL="0" indent="0">
              <a:buNone/>
            </a:pPr>
            <a:r>
              <a:rPr lang="en-US" dirty="0" smtClean="0"/>
              <a:t>Helping learners do their best “includes the provision of explicit, </a:t>
            </a:r>
            <a:r>
              <a:rPr lang="en-US" b="1" dirty="0" smtClean="0"/>
              <a:t>form-focused instruction </a:t>
            </a:r>
            <a:r>
              <a:rPr lang="en-US" dirty="0" smtClean="0"/>
              <a:t>and </a:t>
            </a:r>
            <a:r>
              <a:rPr lang="en-US" b="1" dirty="0" smtClean="0"/>
              <a:t>[corrective] feedback </a:t>
            </a:r>
            <a:r>
              <a:rPr lang="en-US" b="1" dirty="0" smtClean="0"/>
              <a:t>on errors</a:t>
            </a:r>
            <a:r>
              <a:rPr lang="en-US" dirty="0" smtClean="0"/>
              <a:t>”, but it does not mean that “learners should be expected to adopt the correct form or pattern immediately or consistently” (Lightbown &amp; Spada, 2013, p. 208)</a:t>
            </a:r>
          </a:p>
          <a:p>
            <a:pPr marL="0" indent="0">
              <a:buNone/>
            </a:pPr>
            <a:endParaRPr lang="en-US" dirty="0"/>
          </a:p>
          <a:p>
            <a:pPr marL="0" indent="0">
              <a:buNone/>
            </a:pPr>
            <a:r>
              <a:rPr lang="en-US" dirty="0" smtClean="0"/>
              <a:t>You might have experienced the need to repeat feedback on the same error many, many </a:t>
            </a:r>
            <a:r>
              <a:rPr lang="en-US" dirty="0" smtClean="0"/>
              <a:t>times</a:t>
            </a:r>
            <a:r>
              <a:rPr lang="en-US" dirty="0"/>
              <a:t>.</a:t>
            </a:r>
            <a:endParaRPr lang="en-US" dirty="0" smtClean="0"/>
          </a:p>
          <a:p>
            <a:pPr marL="0" indent="0">
              <a:buNone/>
            </a:pPr>
            <a:endParaRPr lang="en-US" dirty="0"/>
          </a:p>
          <a:p>
            <a:pPr marL="0" indent="0">
              <a:buNone/>
            </a:pPr>
            <a:r>
              <a:rPr lang="en-US" dirty="0" smtClean="0"/>
              <a:t>Errors are natural and valuable windows into the interlanguage.</a:t>
            </a:r>
            <a:endParaRPr lang="en-US" dirty="0"/>
          </a:p>
        </p:txBody>
      </p:sp>
    </p:spTree>
    <p:extLst>
      <p:ext uri="{BB962C8B-B14F-4D97-AF65-F5344CB8AC3E}">
        <p14:creationId xmlns:p14="http://schemas.microsoft.com/office/powerpoint/2010/main" val="21504818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a</a:t>
            </a:r>
            <a:r>
              <a:rPr lang="en-US" dirty="0" smtClean="0"/>
              <a:t>udiolingual method</a:t>
            </a:r>
            <a:endParaRPr lang="en-US" dirty="0"/>
          </a:p>
        </p:txBody>
      </p:sp>
      <p:sp>
        <p:nvSpPr>
          <p:cNvPr id="3" name="Content Placeholder 2"/>
          <p:cNvSpPr>
            <a:spLocks noGrp="1"/>
          </p:cNvSpPr>
          <p:nvPr>
            <p:ph idx="1"/>
          </p:nvPr>
        </p:nvSpPr>
        <p:spPr/>
        <p:txBody>
          <a:bodyPr>
            <a:normAutofit/>
          </a:bodyPr>
          <a:lstStyle/>
          <a:p>
            <a:r>
              <a:rPr lang="en-US" dirty="0" smtClean="0"/>
              <a:t>Dominant L2-teaching method of the 1960s and 1970s</a:t>
            </a:r>
          </a:p>
          <a:p>
            <a:r>
              <a:rPr lang="en-US" dirty="0" smtClean="0"/>
              <a:t>Based on behaviorism</a:t>
            </a:r>
          </a:p>
          <a:p>
            <a:pPr lvl="1"/>
            <a:r>
              <a:rPr lang="en-US" dirty="0" smtClean="0"/>
              <a:t>“A psychological theory that all learning, whether verbal or non-verbal, takes place through the establishment of habits. According to this view, when learners imitate and repeat the language they hear in their surrounding environment and are positively reinforced for doing so, habit formation (or learning) occurs.” </a:t>
            </a:r>
            <a:r>
              <a:rPr lang="en-US" dirty="0" smtClean="0"/>
              <a:t/>
            </a:r>
            <a:br>
              <a:rPr lang="en-US" dirty="0" smtClean="0"/>
            </a:br>
            <a:r>
              <a:rPr lang="en-US" dirty="0" smtClean="0"/>
              <a:t>(</a:t>
            </a:r>
            <a:r>
              <a:rPr lang="en-US" dirty="0" smtClean="0"/>
              <a:t>Lightbown &amp; Spada, 2013, p. 213-14)</a:t>
            </a:r>
          </a:p>
          <a:p>
            <a:pPr marL="0" indent="0">
              <a:buNone/>
            </a:pPr>
            <a:endParaRPr lang="en-US" b="1" dirty="0"/>
          </a:p>
        </p:txBody>
      </p:sp>
    </p:spTree>
    <p:extLst>
      <p:ext uri="{BB962C8B-B14F-4D97-AF65-F5344CB8AC3E}">
        <p14:creationId xmlns:p14="http://schemas.microsoft.com/office/powerpoint/2010/main" val="29552830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Communicative practice</a:t>
            </a:r>
            <a:endParaRPr lang="en-US" dirty="0"/>
          </a:p>
        </p:txBody>
      </p:sp>
      <p:sp>
        <p:nvSpPr>
          <p:cNvPr id="3" name="Content Placeholder 2"/>
          <p:cNvSpPr>
            <a:spLocks noGrp="1"/>
          </p:cNvSpPr>
          <p:nvPr>
            <p:ph idx="1"/>
          </p:nvPr>
        </p:nvSpPr>
        <p:spPr/>
        <p:txBody>
          <a:bodyPr/>
          <a:lstStyle/>
          <a:p>
            <a:pPr marL="0" indent="0">
              <a:buNone/>
            </a:pPr>
            <a:r>
              <a:rPr lang="en-US" dirty="0" smtClean="0"/>
              <a:t>Allowing learners to interact freely is beneficial, because all language is input. Cognitive processes that allow them to learn from input are working at all times.</a:t>
            </a:r>
          </a:p>
          <a:p>
            <a:pPr marL="0" indent="0">
              <a:buNone/>
            </a:pPr>
            <a:endParaRPr lang="en-US" dirty="0"/>
          </a:p>
          <a:p>
            <a:pPr marL="0" indent="0">
              <a:buNone/>
            </a:pPr>
            <a:r>
              <a:rPr lang="en-US" dirty="0" smtClean="0"/>
              <a:t>“The benefits of pair and group work far outweigh the disadvantages” (Lightbown &amp; Spada, 2013, p. 209</a:t>
            </a:r>
            <a:r>
              <a:rPr lang="en-US" dirty="0" smtClean="0"/>
              <a:t>)</a:t>
            </a:r>
          </a:p>
          <a:p>
            <a:pPr marL="0" indent="0">
              <a:buNone/>
            </a:pPr>
            <a:endParaRPr lang="en-US" dirty="0"/>
          </a:p>
          <a:p>
            <a:pPr marL="0" indent="0">
              <a:buNone/>
            </a:pPr>
            <a:r>
              <a:rPr lang="en-US" dirty="0" smtClean="0"/>
              <a:t>Communicative practice provides learners with opportunities to test the hypotheses of their interlanguage system</a:t>
            </a:r>
            <a:endParaRPr lang="en-US" dirty="0"/>
          </a:p>
        </p:txBody>
      </p:sp>
    </p:spTree>
    <p:extLst>
      <p:ext uri="{BB962C8B-B14F-4D97-AF65-F5344CB8AC3E}">
        <p14:creationId xmlns:p14="http://schemas.microsoft.com/office/powerpoint/2010/main" val="1674056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a:t>
            </a:r>
            <a:r>
              <a:rPr lang="is-IS" dirty="0" smtClean="0"/>
              <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Are significan</a:t>
            </a:r>
            <a:r>
              <a:rPr lang="en-US" dirty="0"/>
              <a:t>t</a:t>
            </a:r>
            <a:r>
              <a:rPr lang="en-US" dirty="0" smtClean="0"/>
              <a:t> and occur in context (Corder, 1967)</a:t>
            </a:r>
          </a:p>
          <a:p>
            <a:pPr marL="0" indent="0">
              <a:buNone/>
            </a:pPr>
            <a:endParaRPr lang="en-US" dirty="0"/>
          </a:p>
          <a:p>
            <a:pPr marL="0" indent="0">
              <a:buNone/>
            </a:pPr>
            <a:r>
              <a:rPr lang="en-US" dirty="0" smtClean="0"/>
              <a:t>Provide us with important information about learners’ interlanguage development (Selinker, 1972)</a:t>
            </a:r>
            <a:endParaRPr lang="en-US" dirty="0"/>
          </a:p>
          <a:p>
            <a:pPr marL="0" indent="0">
              <a:buNone/>
            </a:pPr>
            <a:endParaRPr lang="en-US" dirty="0"/>
          </a:p>
          <a:p>
            <a:pPr marL="0" indent="0">
              <a:buNone/>
            </a:pPr>
            <a:r>
              <a:rPr lang="en-US" dirty="0" smtClean="0"/>
              <a:t>May provide evidence of learners’ abilities beyond the task at hand (remember the tool kit!) (Bardovi-Harlig, 2014)</a:t>
            </a:r>
          </a:p>
          <a:p>
            <a:pPr marL="0" indent="0">
              <a:buNone/>
            </a:pPr>
            <a:endParaRPr lang="en-US" dirty="0"/>
          </a:p>
          <a:p>
            <a:pPr marL="0" indent="0">
              <a:buNone/>
            </a:pPr>
            <a:r>
              <a:rPr lang="en-US" dirty="0" smtClean="0"/>
              <a:t>Can encourage noticing and learning during communication/interaction (Lightbown &amp; Spada, 2013)</a:t>
            </a:r>
          </a:p>
          <a:p>
            <a:pPr marL="0" indent="0">
              <a:buNone/>
            </a:pPr>
            <a:endParaRPr lang="en-US" dirty="0"/>
          </a:p>
          <a:p>
            <a:pPr marL="0" indent="0">
              <a:buNone/>
            </a:pPr>
            <a:r>
              <a:rPr lang="en-US" dirty="0" smtClean="0"/>
              <a:t>Help teachers help learners</a:t>
            </a:r>
            <a:endParaRPr lang="en-US" dirty="0"/>
          </a:p>
        </p:txBody>
      </p:sp>
    </p:spTree>
    <p:extLst>
      <p:ext uri="{BB962C8B-B14F-4D97-AF65-F5344CB8AC3E}">
        <p14:creationId xmlns:p14="http://schemas.microsoft.com/office/powerpoint/2010/main" val="24829025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061967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a</a:t>
            </a:r>
            <a:r>
              <a:rPr lang="en-US" dirty="0" smtClean="0"/>
              <a:t>udiolingual method</a:t>
            </a:r>
            <a:endParaRPr lang="en-US" dirty="0"/>
          </a:p>
        </p:txBody>
      </p:sp>
      <p:sp>
        <p:nvSpPr>
          <p:cNvPr id="3" name="Content Placeholder 2"/>
          <p:cNvSpPr>
            <a:spLocks noGrp="1"/>
          </p:cNvSpPr>
          <p:nvPr>
            <p:ph idx="1"/>
          </p:nvPr>
        </p:nvSpPr>
        <p:spPr/>
        <p:txBody>
          <a:bodyPr>
            <a:normAutofit/>
          </a:bodyPr>
          <a:lstStyle/>
          <a:p>
            <a:r>
              <a:rPr lang="en-US" dirty="0" smtClean="0"/>
              <a:t>Dominant L2-teaching method of the 1960s and 1970s</a:t>
            </a:r>
          </a:p>
          <a:p>
            <a:r>
              <a:rPr lang="en-US" dirty="0" smtClean="0"/>
              <a:t>Based on behaviorism</a:t>
            </a:r>
          </a:p>
          <a:p>
            <a:pPr lvl="1"/>
            <a:r>
              <a:rPr lang="en-US" dirty="0" smtClean="0"/>
              <a:t>Stimulus-response and habit formation -&gt; learning</a:t>
            </a:r>
          </a:p>
          <a:p>
            <a:pPr marL="274320" lvl="1" indent="0">
              <a:buNone/>
            </a:pPr>
            <a:endParaRPr lang="en-US" dirty="0"/>
          </a:p>
          <a:p>
            <a:pPr marL="274320" lvl="1" indent="0">
              <a:buNone/>
            </a:pPr>
            <a:endParaRPr lang="en-US" dirty="0" smtClean="0"/>
          </a:p>
          <a:p>
            <a:pPr marL="0" indent="0">
              <a:buNone/>
            </a:pPr>
            <a:r>
              <a:rPr lang="en-US" dirty="0" smtClean="0"/>
              <a:t>In this method, “students rarely use the language spontaneously. Teachers avoid letting beginning learners speak freely out of concerns that </a:t>
            </a:r>
            <a:r>
              <a:rPr lang="en-US" b="1" dirty="0" smtClean="0"/>
              <a:t>this would allow them to make errors. </a:t>
            </a:r>
            <a:r>
              <a:rPr lang="en-US" dirty="0" smtClean="0"/>
              <a:t>The errors, it is said, could become habits.” (Lightbown &amp; Spada, 2013, p. 155)</a:t>
            </a:r>
            <a:endParaRPr lang="en-US" b="1" dirty="0"/>
          </a:p>
        </p:txBody>
      </p:sp>
    </p:spTree>
    <p:extLst>
      <p:ext uri="{BB962C8B-B14F-4D97-AF65-F5344CB8AC3E}">
        <p14:creationId xmlns:p14="http://schemas.microsoft.com/office/powerpoint/2010/main" val="3222028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a</a:t>
            </a:r>
            <a:r>
              <a:rPr lang="en-US" dirty="0" smtClean="0"/>
              <a:t>udiolingual method</a:t>
            </a:r>
            <a:endParaRPr lang="en-US" dirty="0"/>
          </a:p>
        </p:txBody>
      </p:sp>
      <p:sp>
        <p:nvSpPr>
          <p:cNvPr id="3" name="Content Placeholder 2"/>
          <p:cNvSpPr>
            <a:spLocks noGrp="1"/>
          </p:cNvSpPr>
          <p:nvPr>
            <p:ph idx="1"/>
          </p:nvPr>
        </p:nvSpPr>
        <p:spPr/>
        <p:txBody>
          <a:bodyPr/>
          <a:lstStyle/>
          <a:p>
            <a:pPr marL="0" indent="0">
              <a:buNone/>
            </a:pPr>
            <a:r>
              <a:rPr lang="en-US" dirty="0" smtClean="0"/>
              <a:t>Example 1: (from Lightbown &amp; Spada, 2013, p. 155)</a:t>
            </a:r>
          </a:p>
          <a:p>
            <a:pPr marL="0" indent="0">
              <a:buNone/>
            </a:pPr>
            <a:r>
              <a:rPr lang="en-US" dirty="0" smtClean="0"/>
              <a:t>(A group of 15-year-old students involved in an exercise based on the simple present of English verbs.)</a:t>
            </a:r>
          </a:p>
          <a:p>
            <a:pPr marL="274320" lvl="1" indent="0">
              <a:buNone/>
            </a:pPr>
            <a:r>
              <a:rPr lang="en-US" dirty="0" smtClean="0"/>
              <a:t>S1: And uh, in the afternoon, uh, I come home and uh, uh, I </a:t>
            </a:r>
            <a:br>
              <a:rPr lang="en-US" dirty="0" smtClean="0"/>
            </a:br>
            <a:r>
              <a:rPr lang="en-US" dirty="0" smtClean="0"/>
              <a:t>	uh, washing my dog.</a:t>
            </a:r>
          </a:p>
          <a:p>
            <a:pPr marL="274320" lvl="1" indent="0">
              <a:buNone/>
            </a:pPr>
            <a:r>
              <a:rPr lang="en-US" dirty="0" smtClean="0"/>
              <a:t>T: I wash.</a:t>
            </a:r>
          </a:p>
          <a:p>
            <a:pPr marL="274320" lvl="1" indent="0">
              <a:buNone/>
            </a:pPr>
            <a:r>
              <a:rPr lang="en-US" dirty="0" smtClean="0"/>
              <a:t>S1: My dog.</a:t>
            </a:r>
          </a:p>
          <a:p>
            <a:pPr marL="274320" lvl="1" indent="0">
              <a:buNone/>
            </a:pPr>
            <a:r>
              <a:rPr lang="en-US" dirty="0" smtClean="0"/>
              <a:t>T: Every day you wash your dog?</a:t>
            </a:r>
          </a:p>
          <a:p>
            <a:pPr marL="274320" lvl="1" indent="0">
              <a:buNone/>
            </a:pPr>
            <a:r>
              <a:rPr lang="en-US" dirty="0" smtClean="0"/>
              <a:t>S1: No. [ben]</a:t>
            </a:r>
          </a:p>
          <a:p>
            <a:pPr marL="274320" lvl="1" indent="0">
              <a:buNone/>
            </a:pPr>
            <a:r>
              <a:rPr lang="en-US" dirty="0" smtClean="0"/>
              <a:t>S2: Il </a:t>
            </a:r>
            <a:r>
              <a:rPr lang="en-US" dirty="0" err="1" smtClean="0"/>
              <a:t>n’a</a:t>
            </a:r>
            <a:r>
              <a:rPr lang="en-US" dirty="0" smtClean="0"/>
              <a:t> pas de </a:t>
            </a:r>
            <a:r>
              <a:rPr lang="en-US" dirty="0" err="1" smtClean="0"/>
              <a:t>chien</a:t>
            </a:r>
            <a:r>
              <a:rPr lang="en-US" dirty="0" smtClean="0"/>
              <a:t>! (He doesn’t have a dog!)</a:t>
            </a:r>
          </a:p>
          <a:p>
            <a:pPr marL="274320" lvl="1" indent="0">
              <a:buNone/>
            </a:pPr>
            <a:r>
              <a:rPr lang="en-US" dirty="0" smtClean="0"/>
              <a:t>S1: Non, </a:t>
            </a:r>
            <a:r>
              <a:rPr lang="en-US" dirty="0" err="1" smtClean="0"/>
              <a:t>mais</a:t>
            </a:r>
            <a:r>
              <a:rPr lang="en-US" dirty="0" smtClean="0"/>
              <a:t> on </a:t>
            </a:r>
            <a:r>
              <a:rPr lang="en-US" dirty="0" err="1" smtClean="0"/>
              <a:t>peut</a:t>
            </a:r>
            <a:r>
              <a:rPr lang="en-US" dirty="0" smtClean="0"/>
              <a:t> le dire! (No, but we can say we do!)</a:t>
            </a:r>
            <a:endParaRPr lang="en-US" dirty="0"/>
          </a:p>
        </p:txBody>
      </p:sp>
    </p:spTree>
    <p:extLst>
      <p:ext uri="{BB962C8B-B14F-4D97-AF65-F5344CB8AC3E}">
        <p14:creationId xmlns:p14="http://schemas.microsoft.com/office/powerpoint/2010/main" val="1761745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audiolingual method</a:t>
            </a:r>
            <a:endParaRPr lang="en-US" dirty="0"/>
          </a:p>
        </p:txBody>
      </p:sp>
      <p:sp>
        <p:nvSpPr>
          <p:cNvPr id="3" name="Content Placeholder 2"/>
          <p:cNvSpPr>
            <a:spLocks noGrp="1"/>
          </p:cNvSpPr>
          <p:nvPr>
            <p:ph idx="1"/>
          </p:nvPr>
        </p:nvSpPr>
        <p:spPr/>
        <p:txBody>
          <a:bodyPr/>
          <a:lstStyle/>
          <a:p>
            <a:pPr marL="0" indent="0">
              <a:buNone/>
            </a:pPr>
            <a:r>
              <a:rPr lang="en-US" dirty="0" smtClean="0"/>
              <a:t>Example 2:</a:t>
            </a:r>
          </a:p>
          <a:p>
            <a:pPr marL="0" indent="0">
              <a:buNone/>
            </a:pPr>
            <a:r>
              <a:rPr lang="en-US" dirty="0" smtClean="0"/>
              <a:t>(A group of 12-year-old learners of English as a foreign language.)</a:t>
            </a:r>
          </a:p>
          <a:p>
            <a:pPr marL="274320" lvl="1" indent="0">
              <a:buNone/>
            </a:pPr>
            <a:r>
              <a:rPr lang="en-US" dirty="0" smtClean="0"/>
              <a:t>T: 	Repeat after me. Is there any butter in the refrigerator?</a:t>
            </a:r>
          </a:p>
          <a:p>
            <a:pPr marL="274320" lvl="1" indent="0">
              <a:buNone/>
            </a:pPr>
            <a:r>
              <a:rPr lang="en-US" dirty="0" smtClean="0"/>
              <a:t>Class: Is there any butter in the refrigerator?</a:t>
            </a:r>
          </a:p>
          <a:p>
            <a:pPr marL="274320" lvl="1" indent="0">
              <a:buNone/>
            </a:pPr>
            <a:r>
              <a:rPr lang="en-US" dirty="0" smtClean="0"/>
              <a:t>T: 	There’s very little, Mom.</a:t>
            </a:r>
          </a:p>
          <a:p>
            <a:pPr marL="274320" lvl="1" indent="0">
              <a:buNone/>
            </a:pPr>
            <a:r>
              <a:rPr lang="en-US" dirty="0" smtClean="0"/>
              <a:t>Class: </a:t>
            </a:r>
            <a:r>
              <a:rPr lang="en-US" dirty="0"/>
              <a:t>There’s very little, Mom.</a:t>
            </a:r>
          </a:p>
          <a:p>
            <a:pPr marL="274320" lvl="1" indent="0">
              <a:buNone/>
            </a:pPr>
            <a:r>
              <a:rPr lang="en-US" dirty="0" smtClean="0"/>
              <a:t>T: 	Are there any tomatoes in the refrigerator?</a:t>
            </a:r>
          </a:p>
          <a:p>
            <a:pPr marL="274320" lvl="1" indent="0">
              <a:buNone/>
            </a:pPr>
            <a:r>
              <a:rPr lang="en-US" dirty="0" smtClean="0"/>
              <a:t>Class: </a:t>
            </a:r>
            <a:r>
              <a:rPr lang="en-US" dirty="0"/>
              <a:t>Are there any tomatoes in the refrigerator?</a:t>
            </a:r>
          </a:p>
          <a:p>
            <a:pPr marL="274320" lvl="1" indent="0">
              <a:buNone/>
            </a:pPr>
            <a:r>
              <a:rPr lang="en-US" dirty="0" smtClean="0"/>
              <a:t>T: 	There are very few, Mom.</a:t>
            </a:r>
          </a:p>
          <a:p>
            <a:pPr marL="274320" lvl="1" indent="0">
              <a:buNone/>
            </a:pPr>
            <a:r>
              <a:rPr lang="en-US" dirty="0" smtClean="0"/>
              <a:t>Class: </a:t>
            </a:r>
            <a:r>
              <a:rPr lang="en-US" dirty="0"/>
              <a:t>There are very few, Mom</a:t>
            </a:r>
            <a:r>
              <a:rPr lang="en-US" dirty="0" smtClean="0"/>
              <a:t>.</a:t>
            </a:r>
            <a:endParaRPr lang="en-US" dirty="0"/>
          </a:p>
        </p:txBody>
      </p:sp>
    </p:spTree>
    <p:extLst>
      <p:ext uri="{BB962C8B-B14F-4D97-AF65-F5344CB8AC3E}">
        <p14:creationId xmlns:p14="http://schemas.microsoft.com/office/powerpoint/2010/main" val="2643254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635</TotalTime>
  <Words>4234</Words>
  <Application>Microsoft Macintosh PowerPoint</Application>
  <PresentationFormat>On-screen Show (4:3)</PresentationFormat>
  <Paragraphs>388</Paragraphs>
  <Slides>62</Slides>
  <Notes>1</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Clarity</vt:lpstr>
      <vt:lpstr>The significance of learner’s errors</vt:lpstr>
      <vt:lpstr>Our Plan</vt:lpstr>
      <vt:lpstr>Why are errors important?</vt:lpstr>
      <vt:lpstr>What is an error?</vt:lpstr>
      <vt:lpstr>History of errors</vt:lpstr>
      <vt:lpstr>The audiolingual method</vt:lpstr>
      <vt:lpstr>The audiolingual method</vt:lpstr>
      <vt:lpstr>The audiolingual method</vt:lpstr>
      <vt:lpstr>The audiolingual method</vt:lpstr>
      <vt:lpstr>The audiolingual method</vt:lpstr>
      <vt:lpstr>Corder (1967)</vt:lpstr>
      <vt:lpstr>Corder (1967), cont.</vt:lpstr>
      <vt:lpstr>Review of terms</vt:lpstr>
      <vt:lpstr>Discussion – Corder (1967)</vt:lpstr>
      <vt:lpstr>Corder (1967), cont.</vt:lpstr>
      <vt:lpstr>Are errors always obvious? </vt:lpstr>
      <vt:lpstr>Example</vt:lpstr>
      <vt:lpstr>Errors as evidence</vt:lpstr>
      <vt:lpstr>Error sources</vt:lpstr>
      <vt:lpstr>Error sources</vt:lpstr>
      <vt:lpstr>Error types</vt:lpstr>
      <vt:lpstr>Corder (1967), cont.</vt:lpstr>
      <vt:lpstr>1970s</vt:lpstr>
      <vt:lpstr>1980s - now</vt:lpstr>
      <vt:lpstr>Takeaways from Corder (1967)</vt:lpstr>
      <vt:lpstr>What do we do with errors?</vt:lpstr>
      <vt:lpstr>What do we do with errors?</vt:lpstr>
      <vt:lpstr>Output &amp; Interlanguage</vt:lpstr>
      <vt:lpstr>Interlanguage: a definition</vt:lpstr>
      <vt:lpstr>Learning process</vt:lpstr>
      <vt:lpstr>Errors &amp; Interlanguage</vt:lpstr>
      <vt:lpstr>Bardovi-Harlig (2014)</vt:lpstr>
      <vt:lpstr>Bardovi-Harlig (2014), cont.</vt:lpstr>
      <vt:lpstr>Bardovi-Harlig (2014), cont.</vt:lpstr>
      <vt:lpstr>Discussion – Bardovi-Harlig (2014)</vt:lpstr>
      <vt:lpstr>Bardovi-Harlig (2014), cont.</vt:lpstr>
      <vt:lpstr>Bardovi-Harlig (2014), cont.</vt:lpstr>
      <vt:lpstr>Example</vt:lpstr>
      <vt:lpstr>Bardovi-Harlig (2014), cont.</vt:lpstr>
      <vt:lpstr>Discussion</vt:lpstr>
      <vt:lpstr>Bardovi-Harlig (2014), cont.</vt:lpstr>
      <vt:lpstr>Discussion: errors</vt:lpstr>
      <vt:lpstr>Discussion: errors</vt:lpstr>
      <vt:lpstr>Activity 1: Analyzing learner language</vt:lpstr>
      <vt:lpstr>Practical applications</vt:lpstr>
      <vt:lpstr>Errors, SLA, and teaching</vt:lpstr>
      <vt:lpstr>Applications:</vt:lpstr>
      <vt:lpstr>Methods</vt:lpstr>
      <vt:lpstr>Methods, cont.</vt:lpstr>
      <vt:lpstr>Methods, cont.</vt:lpstr>
      <vt:lpstr>Learner-learner interaction</vt:lpstr>
      <vt:lpstr>Why do they need to practice?</vt:lpstr>
      <vt:lpstr>Why do they need to practice?</vt:lpstr>
      <vt:lpstr>So, form-focused instruction…</vt:lpstr>
      <vt:lpstr>Corrective feedback (CF)</vt:lpstr>
      <vt:lpstr>Corrective feedback (CF)</vt:lpstr>
      <vt:lpstr>Activity 2: Errors in classroom interaction</vt:lpstr>
      <vt:lpstr>Discussion</vt:lpstr>
      <vt:lpstr>Conclusions: Explicit instruction</vt:lpstr>
      <vt:lpstr>Conclusions: Communicative practice</vt:lpstr>
      <vt:lpstr>Errors…</vt:lpstr>
      <vt:lpstr>Thank you</vt:lpstr>
    </vt:vector>
  </TitlesOfParts>
  <Company>Ohio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significance of learner’s errors</dc:title>
  <dc:creator>Kate White</dc:creator>
  <cp:lastModifiedBy>Kate White</cp:lastModifiedBy>
  <cp:revision>270</cp:revision>
  <dcterms:created xsi:type="dcterms:W3CDTF">2016-02-09T21:40:12Z</dcterms:created>
  <dcterms:modified xsi:type="dcterms:W3CDTF">2016-02-11T04:31:52Z</dcterms:modified>
</cp:coreProperties>
</file>